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vsdx" ContentType="application/vnd.ms-visio.drawing"/>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omments/comment1.xml" ContentType="application/vnd.openxmlformats-officedocument.presentationml.comment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ink/ink1.xml" ContentType="application/inkml+xml"/>
  <Override PartName="/ppt/notesSlides/notesSlide28.xml" ContentType="application/vnd.openxmlformats-officedocument.presentationml.notesSlide+xml"/>
  <Override PartName="/ppt/ink/ink2.xml" ContentType="application/inkml+xml"/>
  <Override PartName="/ppt/notesSlides/notesSlide29.xml" ContentType="application/vnd.openxmlformats-officedocument.presentationml.notesSlide+xml"/>
  <Override PartName="/ppt/ink/ink3.xml" ContentType="application/inkml+xml"/>
  <Override PartName="/ppt/notesSlides/notesSlide30.xml" ContentType="application/vnd.openxmlformats-officedocument.presentationml.notesSlide+xml"/>
  <Override PartName="/ppt/ink/ink4.xml" ContentType="application/inkml+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comments/comment2.xml" ContentType="application/vnd.openxmlformats-officedocument.presentationml.comments+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6"/>
  </p:notesMasterIdLst>
  <p:handoutMasterIdLst>
    <p:handoutMasterId r:id="rId147"/>
  </p:handoutMasterIdLst>
  <p:sldIdLst>
    <p:sldId id="364" r:id="rId2"/>
    <p:sldId id="387" r:id="rId3"/>
    <p:sldId id="471" r:id="rId4"/>
    <p:sldId id="265" r:id="rId5"/>
    <p:sldId id="348" r:id="rId6"/>
    <p:sldId id="388" r:id="rId7"/>
    <p:sldId id="366" r:id="rId8"/>
    <p:sldId id="368" r:id="rId9"/>
    <p:sldId id="470" r:id="rId10"/>
    <p:sldId id="349" r:id="rId11"/>
    <p:sldId id="323" r:id="rId12"/>
    <p:sldId id="369" r:id="rId13"/>
    <p:sldId id="370" r:id="rId14"/>
    <p:sldId id="372" r:id="rId15"/>
    <p:sldId id="350" r:id="rId16"/>
    <p:sldId id="374" r:id="rId17"/>
    <p:sldId id="375" r:id="rId18"/>
    <p:sldId id="376" r:id="rId19"/>
    <p:sldId id="379" r:id="rId20"/>
    <p:sldId id="377" r:id="rId21"/>
    <p:sldId id="378" r:id="rId22"/>
    <p:sldId id="351" r:id="rId23"/>
    <p:sldId id="380" r:id="rId24"/>
    <p:sldId id="384" r:id="rId25"/>
    <p:sldId id="381" r:id="rId26"/>
    <p:sldId id="472" r:id="rId27"/>
    <p:sldId id="407" r:id="rId28"/>
    <p:sldId id="592" r:id="rId29"/>
    <p:sldId id="594" r:id="rId30"/>
    <p:sldId id="595" r:id="rId31"/>
    <p:sldId id="596" r:id="rId32"/>
    <p:sldId id="597" r:id="rId33"/>
    <p:sldId id="598" r:id="rId34"/>
    <p:sldId id="473" r:id="rId35"/>
    <p:sldId id="516" r:id="rId36"/>
    <p:sldId id="524" r:id="rId37"/>
    <p:sldId id="526" r:id="rId38"/>
    <p:sldId id="525" r:id="rId39"/>
    <p:sldId id="517" r:id="rId40"/>
    <p:sldId id="532" r:id="rId41"/>
    <p:sldId id="510" r:id="rId42"/>
    <p:sldId id="511" r:id="rId43"/>
    <p:sldId id="512" r:id="rId44"/>
    <p:sldId id="513" r:id="rId45"/>
    <p:sldId id="514" r:id="rId46"/>
    <p:sldId id="515" r:id="rId47"/>
    <p:sldId id="509" r:id="rId48"/>
    <p:sldId id="508" r:id="rId49"/>
    <p:sldId id="410" r:id="rId50"/>
    <p:sldId id="518" r:id="rId51"/>
    <p:sldId id="520" r:id="rId52"/>
    <p:sldId id="521" r:id="rId53"/>
    <p:sldId id="522" r:id="rId54"/>
    <p:sldId id="474" r:id="rId55"/>
    <p:sldId id="423" r:id="rId56"/>
    <p:sldId id="426" r:id="rId57"/>
    <p:sldId id="425" r:id="rId58"/>
    <p:sldId id="432" r:id="rId59"/>
    <p:sldId id="437" r:id="rId60"/>
    <p:sldId id="433" r:id="rId61"/>
    <p:sldId id="434" r:id="rId62"/>
    <p:sldId id="435" r:id="rId63"/>
    <p:sldId id="436" r:id="rId64"/>
    <p:sldId id="429" r:id="rId65"/>
    <p:sldId id="440" r:id="rId66"/>
    <p:sldId id="441" r:id="rId67"/>
    <p:sldId id="444" r:id="rId68"/>
    <p:sldId id="430" r:id="rId69"/>
    <p:sldId id="463" r:id="rId70"/>
    <p:sldId id="539" r:id="rId71"/>
    <p:sldId id="542" r:id="rId72"/>
    <p:sldId id="416" r:id="rId73"/>
    <p:sldId id="469" r:id="rId74"/>
    <p:sldId id="480" r:id="rId75"/>
    <p:sldId id="552" r:id="rId76"/>
    <p:sldId id="591" r:id="rId77"/>
    <p:sldId id="606" r:id="rId78"/>
    <p:sldId id="607" r:id="rId79"/>
    <p:sldId id="608" r:id="rId80"/>
    <p:sldId id="609" r:id="rId81"/>
    <p:sldId id="610" r:id="rId82"/>
    <p:sldId id="611" r:id="rId83"/>
    <p:sldId id="612" r:id="rId84"/>
    <p:sldId id="613" r:id="rId85"/>
    <p:sldId id="588" r:id="rId86"/>
    <p:sldId id="587" r:id="rId87"/>
    <p:sldId id="603" r:id="rId88"/>
    <p:sldId id="590" r:id="rId89"/>
    <p:sldId id="589" r:id="rId90"/>
    <p:sldId id="560" r:id="rId91"/>
    <p:sldId id="561" r:id="rId92"/>
    <p:sldId id="564" r:id="rId93"/>
    <p:sldId id="481" r:id="rId94"/>
    <p:sldId id="483" r:id="rId95"/>
    <p:sldId id="482" r:id="rId96"/>
    <p:sldId id="484" r:id="rId97"/>
    <p:sldId id="485" r:id="rId98"/>
    <p:sldId id="486" r:id="rId99"/>
    <p:sldId id="487" r:id="rId100"/>
    <p:sldId id="488" r:id="rId101"/>
    <p:sldId id="489" r:id="rId102"/>
    <p:sldId id="490" r:id="rId103"/>
    <p:sldId id="491" r:id="rId104"/>
    <p:sldId id="492" r:id="rId105"/>
    <p:sldId id="493" r:id="rId106"/>
    <p:sldId id="494" r:id="rId107"/>
    <p:sldId id="499" r:id="rId108"/>
    <p:sldId id="500" r:id="rId109"/>
    <p:sldId id="498" r:id="rId110"/>
    <p:sldId id="495" r:id="rId111"/>
    <p:sldId id="496" r:id="rId112"/>
    <p:sldId id="497" r:id="rId113"/>
    <p:sldId id="572" r:id="rId114"/>
    <p:sldId id="573" r:id="rId115"/>
    <p:sldId id="574" r:id="rId116"/>
    <p:sldId id="585" r:id="rId117"/>
    <p:sldId id="575" r:id="rId118"/>
    <p:sldId id="577" r:id="rId119"/>
    <p:sldId id="578" r:id="rId120"/>
    <p:sldId id="579" r:id="rId121"/>
    <p:sldId id="580" r:id="rId122"/>
    <p:sldId id="581" r:id="rId123"/>
    <p:sldId id="582" r:id="rId124"/>
    <p:sldId id="583" r:id="rId125"/>
    <p:sldId id="584" r:id="rId126"/>
    <p:sldId id="576" r:id="rId127"/>
    <p:sldId id="569" r:id="rId128"/>
    <p:sldId id="501" r:id="rId129"/>
    <p:sldId id="527" r:id="rId130"/>
    <p:sldId id="528" r:id="rId131"/>
    <p:sldId id="529" r:id="rId132"/>
    <p:sldId id="530" r:id="rId133"/>
    <p:sldId id="531" r:id="rId134"/>
    <p:sldId id="503" r:id="rId135"/>
    <p:sldId id="507" r:id="rId136"/>
    <p:sldId id="504" r:id="rId137"/>
    <p:sldId id="505" r:id="rId138"/>
    <p:sldId id="476" r:id="rId139"/>
    <p:sldId id="401" r:id="rId140"/>
    <p:sldId id="477" r:id="rId141"/>
    <p:sldId id="365" r:id="rId142"/>
    <p:sldId id="427" r:id="rId143"/>
    <p:sldId id="389" r:id="rId144"/>
    <p:sldId id="324" r:id="rId145"/>
  </p:sldIdLst>
  <p:sldSz cx="12192000" cy="6858000"/>
  <p:notesSz cx="6858000" cy="9144000"/>
  <p:custDataLst>
    <p:tags r:id="rId148"/>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523" userDrawn="1">
          <p15:clr>
            <a:srgbClr val="A4A3A4"/>
          </p15:clr>
        </p15:guide>
        <p15:guide id="2" pos="7174"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子潔 詹" initials="子潔" lastIdx="1" clrIdx="0">
    <p:extLst>
      <p:ext uri="{19B8F6BF-5375-455C-9EA6-DF929625EA0E}">
        <p15:presenceInfo xmlns:p15="http://schemas.microsoft.com/office/powerpoint/2012/main" userId="e94d6cbcedf7f3e6" providerId="Windows Live"/>
      </p:ext>
    </p:extLst>
  </p:cmAuthor>
  <p:cmAuthor id="2" name="450A 蘇柏丞" initials="4蘇" lastIdx="10" clrIdx="1">
    <p:extLst>
      <p:ext uri="{19B8F6BF-5375-455C-9EA6-DF929625EA0E}">
        <p15:presenceInfo xmlns:p15="http://schemas.microsoft.com/office/powerpoint/2012/main" userId="ba66420f1401a729"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CCFF"/>
    <a:srgbClr val="FFFFCC"/>
    <a:srgbClr val="00FFFF"/>
    <a:srgbClr val="FFFFFF"/>
    <a:srgbClr val="F6F7F9"/>
    <a:srgbClr val="9966FF"/>
    <a:srgbClr val="66CCFF"/>
    <a:srgbClr val="FF99FF"/>
    <a:srgbClr val="FFFF99"/>
    <a:srgbClr val="4F802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ABFCF23-3B69-468F-B69F-88F6DE6A72F2}" styleName="中等深淺樣式 1 - 輔色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中等深淺樣式 1 - 輔色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2D5ABB26-0587-4C30-8999-92F81FD0307C}" styleName="無樣式、無格線">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無樣式、表格格線">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113A9D2-9D6B-4929-AA2D-F23B5EE8CBE7}" styleName="佈景主題樣式 2 - 輔色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D7AC3CCA-C797-4891-BE02-D94E43425B78}" styleName="中等深淺樣式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073A0DAA-6AF3-43AB-8588-CEC1D06C72B9}" styleName="中等深淺樣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708" autoAdjust="0"/>
    <p:restoredTop sz="81915" autoAdjust="0"/>
  </p:normalViewPr>
  <p:slideViewPr>
    <p:cSldViewPr snapToGrid="0">
      <p:cViewPr varScale="1">
        <p:scale>
          <a:sx n="107" d="100"/>
          <a:sy n="107" d="100"/>
        </p:scale>
        <p:origin x="540" y="96"/>
      </p:cViewPr>
      <p:guideLst>
        <p:guide orient="horz" pos="2523"/>
        <p:guide pos="7174"/>
      </p:guideLst>
    </p:cSldViewPr>
  </p:slideViewPr>
  <p:outlineViewPr>
    <p:cViewPr>
      <p:scale>
        <a:sx n="33" d="100"/>
        <a:sy n="33" d="100"/>
      </p:scale>
      <p:origin x="0" y="-13104"/>
    </p:cViewPr>
  </p:outlineViewPr>
  <p:notesTextViewPr>
    <p:cViewPr>
      <p:scale>
        <a:sx n="3" d="2"/>
        <a:sy n="3" d="2"/>
      </p:scale>
      <p:origin x="0" y="0"/>
    </p:cViewPr>
  </p:notesTextViewPr>
  <p:sorterViewPr>
    <p:cViewPr>
      <p:scale>
        <a:sx n="125" d="100"/>
        <a:sy n="125" d="100"/>
      </p:scale>
      <p:origin x="0" y="0"/>
    </p:cViewPr>
  </p:sorterViewPr>
  <p:notesViewPr>
    <p:cSldViewPr snapToGrid="0">
      <p:cViewPr varScale="1">
        <p:scale>
          <a:sx n="87" d="100"/>
          <a:sy n="87" d="100"/>
        </p:scale>
        <p:origin x="2988" y="84"/>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commentAuthors" Target="commentAuthors.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presProps" Target="presProp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viewProps" Target="view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tableStyles" Target="tableStyle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percentStacked"/>
        <c:varyColors val="0"/>
        <c:ser>
          <c:idx val="0"/>
          <c:order val="0"/>
          <c:tx>
            <c:strRef>
              <c:f>工作表1!$B$1</c:f>
              <c:strCache>
                <c:ptCount val="1"/>
                <c:pt idx="0">
                  <c:v>數列 1</c:v>
                </c:pt>
              </c:strCache>
            </c:strRef>
          </c:tx>
          <c:spPr>
            <a:solidFill>
              <a:schemeClr val="accent1"/>
            </a:solidFill>
            <a:ln>
              <a:noFill/>
            </a:ln>
            <a:effectLst/>
          </c:spPr>
          <c:invertIfNegative val="0"/>
          <c:cat>
            <c:strRef>
              <c:f>工作表1!$A$2:$A$4</c:f>
              <c:strCache>
                <c:ptCount val="3"/>
                <c:pt idx="0">
                  <c:v>Architecture Design</c:v>
                </c:pt>
                <c:pt idx="1">
                  <c:v>AXI-4</c:v>
                </c:pt>
                <c:pt idx="2">
                  <c:v>FIPS 204 and 202 (python)</c:v>
                </c:pt>
              </c:strCache>
            </c:strRef>
          </c:cat>
          <c:val>
            <c:numRef>
              <c:f>工作表1!$B$2:$B$4</c:f>
              <c:numCache>
                <c:formatCode>General</c:formatCode>
                <c:ptCount val="3"/>
                <c:pt idx="0">
                  <c:v>90</c:v>
                </c:pt>
                <c:pt idx="1">
                  <c:v>50</c:v>
                </c:pt>
                <c:pt idx="2">
                  <c:v>100</c:v>
                </c:pt>
              </c:numCache>
            </c:numRef>
          </c:val>
          <c:extLst>
            <c:ext xmlns:c16="http://schemas.microsoft.com/office/drawing/2014/chart" uri="{C3380CC4-5D6E-409C-BE32-E72D297353CC}">
              <c16:uniqueId val="{00000000-2282-4CDC-B17D-868A89FAE32D}"/>
            </c:ext>
          </c:extLst>
        </c:ser>
        <c:ser>
          <c:idx val="1"/>
          <c:order val="1"/>
          <c:tx>
            <c:strRef>
              <c:f>工作表1!$C$1</c:f>
              <c:strCache>
                <c:ptCount val="1"/>
                <c:pt idx="0">
                  <c:v>數列 2</c:v>
                </c:pt>
              </c:strCache>
            </c:strRef>
          </c:tx>
          <c:spPr>
            <a:solidFill>
              <a:schemeClr val="accent2"/>
            </a:solidFill>
            <a:ln>
              <a:noFill/>
            </a:ln>
            <a:effectLst/>
          </c:spPr>
          <c:invertIfNegative val="0"/>
          <c:dPt>
            <c:idx val="0"/>
            <c:invertIfNegative val="0"/>
            <c:bubble3D val="0"/>
            <c:spPr>
              <a:solidFill>
                <a:srgbClr val="FFFFFF"/>
              </a:solidFill>
              <a:ln>
                <a:noFill/>
              </a:ln>
              <a:effectLst/>
            </c:spPr>
            <c:extLst>
              <c:ext xmlns:c16="http://schemas.microsoft.com/office/drawing/2014/chart" uri="{C3380CC4-5D6E-409C-BE32-E72D297353CC}">
                <c16:uniqueId val="{00000002-2282-4CDC-B17D-868A89FAE32D}"/>
              </c:ext>
            </c:extLst>
          </c:dPt>
          <c:dPt>
            <c:idx val="1"/>
            <c:invertIfNegative val="0"/>
            <c:bubble3D val="0"/>
            <c:spPr>
              <a:solidFill>
                <a:srgbClr val="FFFFFF"/>
              </a:solidFill>
              <a:ln>
                <a:noFill/>
              </a:ln>
              <a:effectLst/>
            </c:spPr>
            <c:extLst>
              <c:ext xmlns:c16="http://schemas.microsoft.com/office/drawing/2014/chart" uri="{C3380CC4-5D6E-409C-BE32-E72D297353CC}">
                <c16:uniqueId val="{00000004-2282-4CDC-B17D-868A89FAE32D}"/>
              </c:ext>
            </c:extLst>
          </c:dPt>
          <c:dPt>
            <c:idx val="2"/>
            <c:invertIfNegative val="0"/>
            <c:bubble3D val="0"/>
            <c:spPr>
              <a:solidFill>
                <a:srgbClr val="FFFFFF"/>
              </a:solidFill>
              <a:ln>
                <a:noFill/>
              </a:ln>
              <a:effectLst/>
            </c:spPr>
            <c:extLst>
              <c:ext xmlns:c16="http://schemas.microsoft.com/office/drawing/2014/chart" uri="{C3380CC4-5D6E-409C-BE32-E72D297353CC}">
                <c16:uniqueId val="{00000006-2282-4CDC-B17D-868A89FAE32D}"/>
              </c:ext>
            </c:extLst>
          </c:dPt>
          <c:dPt>
            <c:idx val="3"/>
            <c:invertIfNegative val="0"/>
            <c:bubble3D val="0"/>
            <c:spPr>
              <a:solidFill>
                <a:srgbClr val="FFFFFF"/>
              </a:solidFill>
              <a:ln>
                <a:noFill/>
              </a:ln>
              <a:effectLst/>
            </c:spPr>
            <c:extLst>
              <c:ext xmlns:c16="http://schemas.microsoft.com/office/drawing/2014/chart" uri="{C3380CC4-5D6E-409C-BE32-E72D297353CC}">
                <c16:uniqueId val="{00000008-2282-4CDC-B17D-868A89FAE32D}"/>
              </c:ext>
            </c:extLst>
          </c:dPt>
          <c:cat>
            <c:strRef>
              <c:f>工作表1!$A$2:$A$4</c:f>
              <c:strCache>
                <c:ptCount val="3"/>
                <c:pt idx="0">
                  <c:v>Architecture Design</c:v>
                </c:pt>
                <c:pt idx="1">
                  <c:v>AXI-4</c:v>
                </c:pt>
                <c:pt idx="2">
                  <c:v>FIPS 204 and 202 (python)</c:v>
                </c:pt>
              </c:strCache>
            </c:strRef>
          </c:cat>
          <c:val>
            <c:numRef>
              <c:f>工作表1!$C$2:$C$4</c:f>
              <c:numCache>
                <c:formatCode>General</c:formatCode>
                <c:ptCount val="3"/>
                <c:pt idx="0">
                  <c:v>10</c:v>
                </c:pt>
                <c:pt idx="1">
                  <c:v>50</c:v>
                </c:pt>
                <c:pt idx="2">
                  <c:v>0</c:v>
                </c:pt>
              </c:numCache>
            </c:numRef>
          </c:val>
          <c:extLst>
            <c:ext xmlns:c16="http://schemas.microsoft.com/office/drawing/2014/chart" uri="{C3380CC4-5D6E-409C-BE32-E72D297353CC}">
              <c16:uniqueId val="{00000009-2282-4CDC-B17D-868A89FAE32D}"/>
            </c:ext>
          </c:extLst>
        </c:ser>
        <c:ser>
          <c:idx val="2"/>
          <c:order val="2"/>
          <c:tx>
            <c:strRef>
              <c:f>工作表1!$D$1</c:f>
              <c:strCache>
                <c:ptCount val="1"/>
                <c:pt idx="0">
                  <c:v>欄1</c:v>
                </c:pt>
              </c:strCache>
            </c:strRef>
          </c:tx>
          <c:spPr>
            <a:solidFill>
              <a:schemeClr val="accent3"/>
            </a:solidFill>
            <a:ln>
              <a:noFill/>
            </a:ln>
            <a:effectLst/>
          </c:spPr>
          <c:invertIfNegative val="0"/>
          <c:cat>
            <c:strRef>
              <c:f>工作表1!$A$2:$A$4</c:f>
              <c:strCache>
                <c:ptCount val="3"/>
                <c:pt idx="0">
                  <c:v>Architecture Design</c:v>
                </c:pt>
                <c:pt idx="1">
                  <c:v>AXI-4</c:v>
                </c:pt>
                <c:pt idx="2">
                  <c:v>FIPS 204 and 202 (python)</c:v>
                </c:pt>
              </c:strCache>
            </c:strRef>
          </c:cat>
          <c:val>
            <c:numRef>
              <c:f>工作表1!$D$2:$D$4</c:f>
              <c:numCache>
                <c:formatCode>General</c:formatCode>
                <c:ptCount val="3"/>
              </c:numCache>
            </c:numRef>
          </c:val>
          <c:extLst>
            <c:ext xmlns:c16="http://schemas.microsoft.com/office/drawing/2014/chart" uri="{C3380CC4-5D6E-409C-BE32-E72D297353CC}">
              <c16:uniqueId val="{0000000A-2282-4CDC-B17D-868A89FAE32D}"/>
            </c:ext>
          </c:extLst>
        </c:ser>
        <c:dLbls>
          <c:showLegendKey val="0"/>
          <c:showVal val="0"/>
          <c:showCatName val="0"/>
          <c:showSerName val="0"/>
          <c:showPercent val="0"/>
          <c:showBubbleSize val="0"/>
        </c:dLbls>
        <c:gapWidth val="150"/>
        <c:overlap val="100"/>
        <c:axId val="869234431"/>
        <c:axId val="869225695"/>
      </c:barChart>
      <c:catAx>
        <c:axId val="869234431"/>
        <c:scaling>
          <c:orientation val="minMax"/>
        </c:scaling>
        <c:delete val="0"/>
        <c:axPos val="l"/>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marL="0" algn="l" defTabSz="914400" rtl="0" eaLnBrk="1" latinLnBrk="0" hangingPunct="1">
              <a:defRPr lang="en-US" altLang="zh-TW" sz="1400" b="0" i="0" u="none" strike="noStrike" kern="1200" baseline="0">
                <a:solidFill>
                  <a:schemeClr val="tx1"/>
                </a:solidFill>
                <a:latin typeface="Times New Roman" panose="02020603050405020304" pitchFamily="18" charset="0"/>
                <a:ea typeface="+mn-ea"/>
                <a:cs typeface="Segoe UI" panose="020B0502040204020203" pitchFamily="34" charset="0"/>
              </a:defRPr>
            </a:pPr>
            <a:endParaRPr lang="zh-TW"/>
          </a:p>
        </c:txPr>
        <c:crossAx val="869225695"/>
        <c:crosses val="autoZero"/>
        <c:auto val="1"/>
        <c:lblAlgn val="ctr"/>
        <c:lblOffset val="100"/>
        <c:noMultiLvlLbl val="0"/>
      </c:catAx>
      <c:valAx>
        <c:axId val="869225695"/>
        <c:scaling>
          <c:orientation val="minMax"/>
        </c:scaling>
        <c:delete val="0"/>
        <c:axPos val="b"/>
        <c:majorGridlines>
          <c:spPr>
            <a:ln w="9525" cap="flat" cmpd="sng" algn="ctr">
              <a:solidFill>
                <a:schemeClr val="tx1">
                  <a:lumMod val="15000"/>
                  <a:lumOff val="85000"/>
                </a:schemeClr>
              </a:solidFill>
              <a:round/>
            </a:ln>
            <a:effectLst/>
          </c:spPr>
        </c:majorGridlines>
        <c:numFmt formatCode="0%" sourceLinked="1"/>
        <c:majorTickMark val="out"/>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TW"/>
          </a:p>
        </c:txPr>
        <c:crossAx val="869234431"/>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accent1"/>
      </a:solidFill>
    </a:ln>
    <a:effectLst/>
  </c:spPr>
  <c:txPr>
    <a:bodyPr/>
    <a:lstStyle/>
    <a:p>
      <a:pPr>
        <a:defRPr/>
      </a:pPr>
      <a:endParaRPr lang="zh-TW"/>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omments/comment1.xml><?xml version="1.0" encoding="utf-8"?>
<p:cmLst xmlns:a="http://schemas.openxmlformats.org/drawingml/2006/main" xmlns:r="http://schemas.openxmlformats.org/officeDocument/2006/relationships" xmlns:p="http://schemas.openxmlformats.org/presentationml/2006/main">
  <p:cm authorId="1" dt="2024-09-30T20:53:25.812" idx="1">
    <p:pos x="7161" y="957"/>
    <p:text/>
    <p:extLst>
      <p:ext uri="{C676402C-5697-4E1C-873F-D02D1690AC5C}">
        <p15:threadingInfo xmlns:p15="http://schemas.microsoft.com/office/powerpoint/2012/main" timeZoneBias="-48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2" dt="2024-12-10T23:25:57.045" idx="2">
    <p:pos x="12066" y="63"/>
    <p:text/>
    <p:extLst>
      <p:ext uri="{C676402C-5697-4E1C-873F-D02D1690AC5C}">
        <p15:threadingInfo xmlns:p15="http://schemas.microsoft.com/office/powerpoint/2012/main" timeZoneBias="-48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a:extLst>
              <a:ext uri="{FF2B5EF4-FFF2-40B4-BE49-F238E27FC236}">
                <a16:creationId xmlns:a16="http://schemas.microsoft.com/office/drawing/2014/main" id="{C81B38EE-F38E-8BFA-F9E1-3FAEB61E2C3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a:extLst>
              <a:ext uri="{FF2B5EF4-FFF2-40B4-BE49-F238E27FC236}">
                <a16:creationId xmlns:a16="http://schemas.microsoft.com/office/drawing/2014/main" id="{2C703AFD-16F2-011C-8E7C-893290BF9EA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FE448E5-416C-419C-9311-0F4E0B505436}" type="datetimeFigureOut">
              <a:rPr lang="zh-TW" altLang="en-US" smtClean="0"/>
              <a:t>2025/5/7</a:t>
            </a:fld>
            <a:endParaRPr lang="zh-TW" altLang="en-US"/>
          </a:p>
        </p:txBody>
      </p:sp>
      <p:sp>
        <p:nvSpPr>
          <p:cNvPr id="4" name="頁尾版面配置區 3">
            <a:extLst>
              <a:ext uri="{FF2B5EF4-FFF2-40B4-BE49-F238E27FC236}">
                <a16:creationId xmlns:a16="http://schemas.microsoft.com/office/drawing/2014/main" id="{4BCBC884-7421-4A3C-C30D-99781C46AB8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5" name="投影片編號版面配置區 4">
            <a:extLst>
              <a:ext uri="{FF2B5EF4-FFF2-40B4-BE49-F238E27FC236}">
                <a16:creationId xmlns:a16="http://schemas.microsoft.com/office/drawing/2014/main" id="{55FFA31F-CC09-65A2-9925-233E3C409B9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1D32E0D-DFAB-4D59-B50E-2249FB25528F}" type="slidenum">
              <a:rPr lang="zh-TW" altLang="en-US" smtClean="0"/>
              <a:t>‹#›</a:t>
            </a:fld>
            <a:endParaRPr lang="zh-TW" altLang="en-US"/>
          </a:p>
        </p:txBody>
      </p:sp>
    </p:spTree>
    <p:extLst>
      <p:ext uri="{BB962C8B-B14F-4D97-AF65-F5344CB8AC3E}">
        <p14:creationId xmlns:p14="http://schemas.microsoft.com/office/powerpoint/2010/main" val="3574104903"/>
      </p:ext>
    </p:extLst>
  </p:cSld>
  <p:clrMap bg1="lt1" tx1="dk1" bg2="lt2" tx2="dk2" accent1="accent1" accent2="accent2" accent3="accent3" accent4="accent4" accent5="accent5" accent6="accent6" hlink="hlink" folHlink="folHlink"/>
  <p:hf hdr="0" ftr="0" dt="0"/>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5:22:02.264"/>
    </inkml:context>
    <inkml:brush xml:id="br0">
      <inkml:brushProperty name="width" value="0.035" units="cm"/>
      <inkml:brushProperty name="height" value="0.035" units="cm"/>
      <inkml:brushProperty name="color" value="#E71224"/>
    </inkml:brush>
  </inkml:definitions>
  <inkml:trace contextRef="#ctx0" brushRef="#br0">1 0 24575,'0'0'-8191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5:22:02.264"/>
    </inkml:context>
    <inkml:brush xml:id="br0">
      <inkml:brushProperty name="width" value="0.035" units="cm"/>
      <inkml:brushProperty name="height" value="0.035" units="cm"/>
      <inkml:brushProperty name="color" value="#E71224"/>
    </inkml:brush>
  </inkml:definitions>
  <inkml:trace contextRef="#ctx0" brushRef="#br0">1 0 24575,'0'0'-8191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5:22:02.264"/>
    </inkml:context>
    <inkml:brush xml:id="br0">
      <inkml:brushProperty name="width" value="0.035" units="cm"/>
      <inkml:brushProperty name="height" value="0.035" units="cm"/>
      <inkml:brushProperty name="color" value="#E71224"/>
    </inkml:brush>
  </inkml:definitions>
  <inkml:trace contextRef="#ctx0" brushRef="#br0">1 0 24575,'0'0'-8191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5:22:02.264"/>
    </inkml:context>
    <inkml:brush xml:id="br0">
      <inkml:brushProperty name="width" value="0.035" units="cm"/>
      <inkml:brushProperty name="height" value="0.035" units="cm"/>
      <inkml:brushProperty name="color" value="#E71224"/>
    </inkml:brush>
  </inkml:definitions>
  <inkml:trace contextRef="#ctx0" brushRef="#br0">1 0 24575,'0'0'-8191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FA6D290-1F44-4E5A-AFA0-4DB5D7863AEB}" type="datetimeFigureOut">
              <a:rPr lang="zh-CN" altLang="en-US" smtClean="0"/>
              <a:t>2025/5/7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5622E85-07D3-4E55-9842-942DD6BAA268}" type="slidenum">
              <a:rPr lang="zh-CN" altLang="en-US" smtClean="0"/>
              <a:t>‹#›</a:t>
            </a:fld>
            <a:endParaRPr lang="zh-CN" altLang="en-US"/>
          </a:p>
        </p:txBody>
      </p:sp>
    </p:spTree>
    <p:extLst>
      <p:ext uri="{BB962C8B-B14F-4D97-AF65-F5344CB8AC3E}">
        <p14:creationId xmlns:p14="http://schemas.microsoft.com/office/powerpoint/2010/main" val="2122068423"/>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E093341-7E73-4CB7-AB28-F066480C636E}" type="slidenum">
              <a:rPr lang="zh-CN" altLang="en-US" smtClean="0"/>
              <a:t>1</a:t>
            </a:fld>
            <a:endParaRPr lang="zh-CN" altLang="en-US"/>
          </a:p>
        </p:txBody>
      </p:sp>
    </p:spTree>
    <p:extLst>
      <p:ext uri="{BB962C8B-B14F-4D97-AF65-F5344CB8AC3E}">
        <p14:creationId xmlns:p14="http://schemas.microsoft.com/office/powerpoint/2010/main" val="28065441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mj-lt"/>
              <a:buNone/>
            </a:pPr>
            <a:r>
              <a:rPr lang="en-US" altLang="zh-CN" dirty="0"/>
              <a:t>Key generation:</a:t>
            </a:r>
            <a:r>
              <a:rPr lang="zh-TW" altLang="en-US" dirty="0"/>
              <a:t>首先會利用哈希擴充函式產生隨機種子</a:t>
            </a:r>
            <a:r>
              <a:rPr lang="en-US" altLang="zh-TW" dirty="0"/>
              <a:t>zeta</a:t>
            </a:r>
            <a:r>
              <a:rPr lang="zh-TW" altLang="en-US" dirty="0"/>
              <a:t>，並丟入</a:t>
            </a:r>
            <a:r>
              <a:rPr lang="en-US" altLang="zh-TW" dirty="0" err="1"/>
              <a:t>KeyGen</a:t>
            </a:r>
            <a:r>
              <a:rPr lang="zh-TW" altLang="en-US" dirty="0"/>
              <a:t>當中，最後經過上面提過的</a:t>
            </a:r>
            <a:r>
              <a:rPr lang="en-US" altLang="zh-TW" dirty="0"/>
              <a:t>MLWE</a:t>
            </a:r>
            <a:r>
              <a:rPr lang="zh-TW" altLang="en-US" dirty="0"/>
              <a:t>的方式計算出公鑰以及私鑰</a:t>
            </a:r>
            <a:endParaRPr lang="en-US" altLang="zh-TW" dirty="0"/>
          </a:p>
          <a:p>
            <a:pPr marL="0" indent="0">
              <a:buFont typeface="+mj-lt"/>
              <a:buNone/>
            </a:pPr>
            <a:endParaRPr lang="en-US" altLang="zh-CN" dirty="0"/>
          </a:p>
          <a:p>
            <a:pPr marL="0" indent="0">
              <a:buFont typeface="+mj-lt"/>
              <a:buNone/>
            </a:pPr>
            <a:r>
              <a:rPr lang="en-US" altLang="zh-CN" dirty="0"/>
              <a:t>Signature generation:</a:t>
            </a:r>
            <a:r>
              <a:rPr lang="zh-TW" altLang="en-US" dirty="0"/>
              <a:t>會將私鑰以及訊息還有隨機值</a:t>
            </a:r>
            <a:r>
              <a:rPr lang="en-US" altLang="zh-TW" dirty="0" err="1"/>
              <a:t>rnd</a:t>
            </a:r>
            <a:r>
              <a:rPr lang="zh-TW" altLang="en-US" dirty="0"/>
              <a:t>丟入</a:t>
            </a:r>
            <a:r>
              <a:rPr lang="en-US" altLang="zh-TW" dirty="0"/>
              <a:t>Sign</a:t>
            </a:r>
            <a:r>
              <a:rPr lang="zh-TW" altLang="en-US" dirty="0"/>
              <a:t>當中，那他會經過上面提過的</a:t>
            </a:r>
            <a:r>
              <a:rPr lang="en-US" altLang="zh-TW" dirty="0"/>
              <a:t>MSIS</a:t>
            </a:r>
            <a:r>
              <a:rPr lang="zh-TW" altLang="en-US" dirty="0"/>
              <a:t>的方式去計算出簽章，那我們會使用拒絕採樣的方式去檢查設計出來的簽章的安全度是否符合規定，不符合的話就從頭重新設計一個簽章</a:t>
            </a:r>
            <a:endParaRPr lang="en-US" altLang="zh-TW" dirty="0"/>
          </a:p>
          <a:p>
            <a:pPr marL="0" indent="0">
              <a:buFont typeface="+mj-lt"/>
              <a:buNone/>
            </a:pPr>
            <a:endParaRPr lang="en-US" altLang="zh-CN" dirty="0"/>
          </a:p>
          <a:p>
            <a:pPr marL="0" indent="0">
              <a:buFont typeface="+mj-lt"/>
              <a:buNone/>
            </a:pPr>
            <a:r>
              <a:rPr lang="en-US" altLang="zh-CN" dirty="0"/>
              <a:t>Signature verification:</a:t>
            </a:r>
            <a:r>
              <a:rPr lang="zh-TW" altLang="en-US" dirty="0"/>
              <a:t>會將供鑰與訊息以及簽章丟入</a:t>
            </a:r>
            <a:r>
              <a:rPr lang="en-US" altLang="zh-TW" dirty="0"/>
              <a:t>Verify</a:t>
            </a:r>
            <a:r>
              <a:rPr lang="zh-TW" altLang="en-US" dirty="0"/>
              <a:t>當中，</a:t>
            </a:r>
            <a:r>
              <a:rPr lang="en-US" altLang="zh-TW" dirty="0"/>
              <a:t>Verify</a:t>
            </a:r>
            <a:r>
              <a:rPr lang="zh-TW" altLang="en-US" dirty="0"/>
              <a:t>會去將比較值提取出來，並將訊息進行處理，如果處理過後的值與比較值相同，則驗證成功</a:t>
            </a:r>
            <a:br>
              <a:rPr lang="en-US" altLang="zh-TW" dirty="0"/>
            </a:br>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10</a:t>
            </a:fld>
            <a:endParaRPr lang="zh-CN" altLang="en-US"/>
          </a:p>
        </p:txBody>
      </p:sp>
    </p:spTree>
    <p:extLst>
      <p:ext uri="{BB962C8B-B14F-4D97-AF65-F5344CB8AC3E}">
        <p14:creationId xmlns:p14="http://schemas.microsoft.com/office/powerpoint/2010/main" val="1381624097"/>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100</a:t>
            </a:fld>
            <a:endParaRPr lang="zh-CN" altLang="en-US"/>
          </a:p>
        </p:txBody>
      </p:sp>
    </p:spTree>
    <p:extLst>
      <p:ext uri="{BB962C8B-B14F-4D97-AF65-F5344CB8AC3E}">
        <p14:creationId xmlns:p14="http://schemas.microsoft.com/office/powerpoint/2010/main" val="3010163680"/>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101</a:t>
            </a:fld>
            <a:endParaRPr lang="zh-CN" altLang="en-US"/>
          </a:p>
        </p:txBody>
      </p:sp>
    </p:spTree>
    <p:extLst>
      <p:ext uri="{BB962C8B-B14F-4D97-AF65-F5344CB8AC3E}">
        <p14:creationId xmlns:p14="http://schemas.microsoft.com/office/powerpoint/2010/main" val="1074925041"/>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102</a:t>
            </a:fld>
            <a:endParaRPr lang="zh-CN" altLang="en-US"/>
          </a:p>
        </p:txBody>
      </p:sp>
    </p:spTree>
    <p:extLst>
      <p:ext uri="{BB962C8B-B14F-4D97-AF65-F5344CB8AC3E}">
        <p14:creationId xmlns:p14="http://schemas.microsoft.com/office/powerpoint/2010/main" val="1522887486"/>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marL="0" indent="0" algn="l">
              <a:spcBef>
                <a:spcPts val="600"/>
              </a:spcBef>
              <a:spcAft>
                <a:spcPts val="600"/>
              </a:spcAft>
              <a:buFont typeface="Wingdings" panose="05000000000000000000" pitchFamily="2" charset="2"/>
              <a:buNone/>
            </a:pPr>
            <a:r>
              <a:rPr lang="zh-TW" altLang="en-US" b="0" i="0" dirty="0">
                <a:solidFill>
                  <a:srgbClr val="262626"/>
                </a:solidFill>
                <a:effectLst/>
                <a:latin typeface="-apple-system"/>
              </a:rPr>
              <a:t>主要控制信號，有三個</a:t>
            </a:r>
            <a:r>
              <a:rPr lang="en-US" altLang="zh-TW" b="0" i="0" dirty="0">
                <a:solidFill>
                  <a:srgbClr val="262626"/>
                </a:solidFill>
                <a:effectLst/>
                <a:latin typeface="-apple-system"/>
              </a:rPr>
              <a:t>(</a:t>
            </a:r>
            <a:r>
              <a:rPr lang="en-US" altLang="zh-TW" b="0" i="0" dirty="0" err="1">
                <a:solidFill>
                  <a:srgbClr val="262626"/>
                </a:solidFill>
                <a:effectLst/>
                <a:latin typeface="-apple-system"/>
              </a:rPr>
              <a:t>sampler_in_ready</a:t>
            </a:r>
            <a:r>
              <a:rPr lang="en-US" altLang="zh-TW" b="0" i="0" dirty="0">
                <a:solidFill>
                  <a:srgbClr val="262626"/>
                </a:solidFill>
                <a:effectLst/>
                <a:latin typeface="-apple-system"/>
              </a:rPr>
              <a:t>, </a:t>
            </a:r>
            <a:r>
              <a:rPr lang="en-US" altLang="zh-TW" b="0" i="0" dirty="0" err="1">
                <a:solidFill>
                  <a:srgbClr val="262626"/>
                </a:solidFill>
                <a:effectLst/>
                <a:latin typeface="-apple-system"/>
              </a:rPr>
              <a:t>sampler_squeeze</a:t>
            </a:r>
            <a:r>
              <a:rPr lang="zh-TW" altLang="en-US" b="0" i="0" dirty="0">
                <a:solidFill>
                  <a:srgbClr val="262626"/>
                </a:solidFill>
                <a:effectLst/>
                <a:latin typeface="-apple-system"/>
              </a:rPr>
              <a:t>以及</a:t>
            </a:r>
            <a:r>
              <a:rPr lang="en-US" altLang="zh-TW" b="0" i="0" dirty="0" err="1">
                <a:solidFill>
                  <a:srgbClr val="262626"/>
                </a:solidFill>
                <a:effectLst/>
                <a:latin typeface="-apple-system"/>
              </a:rPr>
              <a:t>next_element</a:t>
            </a:r>
            <a:r>
              <a:rPr lang="en-US" altLang="zh-TW" b="0" i="0" dirty="0">
                <a:solidFill>
                  <a:srgbClr val="262626"/>
                </a:solidFill>
                <a:effectLst/>
                <a:latin typeface="-apple-system"/>
              </a:rPr>
              <a:t>)</a:t>
            </a:r>
            <a:r>
              <a:rPr lang="zh-TW" altLang="en-US" b="0" i="0" dirty="0">
                <a:solidFill>
                  <a:srgbClr val="262626"/>
                </a:solidFill>
                <a:effectLst/>
                <a:latin typeface="-apple-system"/>
              </a:rPr>
              <a:t> </a:t>
            </a:r>
            <a:endParaRPr lang="en-US" altLang="zh-TW" b="0" i="0" dirty="0">
              <a:solidFill>
                <a:srgbClr val="262626"/>
              </a:solidFill>
              <a:effectLst/>
              <a:latin typeface="-apple-system"/>
            </a:endParaRPr>
          </a:p>
          <a:p>
            <a:pPr marL="171450" indent="-171450" algn="l">
              <a:spcBef>
                <a:spcPts val="600"/>
              </a:spcBef>
              <a:spcAft>
                <a:spcPts val="600"/>
              </a:spcAft>
              <a:buFont typeface="Wingdings" panose="05000000000000000000" pitchFamily="2" charset="2"/>
              <a:buChar char="ü"/>
            </a:pPr>
            <a:r>
              <a:rPr lang="zh-TW" altLang="en-US" b="0" i="0" dirty="0">
                <a:solidFill>
                  <a:srgbClr val="262626"/>
                </a:solidFill>
                <a:effectLst/>
                <a:latin typeface="-apple-system"/>
              </a:rPr>
              <a:t>接收到</a:t>
            </a:r>
            <a:r>
              <a:rPr lang="en-US" altLang="zh-TW" b="0" i="0" dirty="0" err="1">
                <a:solidFill>
                  <a:srgbClr val="262626"/>
                </a:solidFill>
                <a:effectLst/>
                <a:latin typeface="-apple-system"/>
              </a:rPr>
              <a:t>sampler_in_ready</a:t>
            </a:r>
            <a:r>
              <a:rPr lang="zh-TW" altLang="en-US" b="0" i="0" dirty="0">
                <a:solidFill>
                  <a:srgbClr val="262626"/>
                </a:solidFill>
                <a:effectLst/>
                <a:latin typeface="-apple-system"/>
              </a:rPr>
              <a:t>一個</a:t>
            </a:r>
            <a:r>
              <a:rPr lang="en-US" altLang="zh-TW" b="0" i="0" dirty="0">
                <a:solidFill>
                  <a:srgbClr val="262626"/>
                </a:solidFill>
                <a:effectLst/>
                <a:latin typeface="-apple-system"/>
              </a:rPr>
              <a:t>pulse</a:t>
            </a:r>
            <a:r>
              <a:rPr lang="zh-TW" altLang="en-US" b="0" i="0" dirty="0">
                <a:solidFill>
                  <a:srgbClr val="262626"/>
                </a:solidFill>
                <a:effectLst/>
                <a:latin typeface="-apple-system"/>
              </a:rPr>
              <a:t>的信號，開始對由</a:t>
            </a:r>
            <a:r>
              <a:rPr lang="en-US" altLang="zh-TW" b="0" i="0" dirty="0">
                <a:solidFill>
                  <a:srgbClr val="262626"/>
                </a:solidFill>
                <a:effectLst/>
                <a:latin typeface="-apple-system"/>
              </a:rPr>
              <a:t>shake module</a:t>
            </a:r>
            <a:r>
              <a:rPr lang="zh-TW" altLang="en-US" b="0" i="0" dirty="0">
                <a:solidFill>
                  <a:srgbClr val="262626"/>
                </a:solidFill>
                <a:effectLst/>
                <a:latin typeface="-apple-system"/>
              </a:rPr>
              <a:t>來的資料</a:t>
            </a:r>
            <a:r>
              <a:rPr lang="en-US" altLang="zh-TW" b="0" i="0" dirty="0" err="1">
                <a:solidFill>
                  <a:srgbClr val="262626"/>
                </a:solidFill>
                <a:effectLst/>
                <a:latin typeface="-apple-system"/>
              </a:rPr>
              <a:t>sampler_in</a:t>
            </a:r>
            <a:r>
              <a:rPr lang="zh-TW" altLang="en-US" b="0" i="0" dirty="0">
                <a:solidFill>
                  <a:srgbClr val="262626"/>
                </a:solidFill>
                <a:effectLst/>
                <a:latin typeface="-apple-system"/>
              </a:rPr>
              <a:t>進行採樣的動作。</a:t>
            </a:r>
            <a:endParaRPr lang="en-US" altLang="zh-TW" b="0" i="0" dirty="0">
              <a:solidFill>
                <a:srgbClr val="262626"/>
              </a:solidFill>
              <a:effectLst/>
              <a:latin typeface="-apple-system"/>
            </a:endParaRPr>
          </a:p>
          <a:p>
            <a:pPr marL="171450" indent="-171450" algn="l">
              <a:spcBef>
                <a:spcPts val="600"/>
              </a:spcBef>
              <a:spcAft>
                <a:spcPts val="600"/>
              </a:spcAft>
              <a:buFont typeface="Wingdings" panose="05000000000000000000" pitchFamily="2" charset="2"/>
              <a:buChar char="ü"/>
            </a:pPr>
            <a:r>
              <a:rPr lang="zh-TW" altLang="en-US" b="0" i="0" dirty="0">
                <a:solidFill>
                  <a:srgbClr val="262626"/>
                </a:solidFill>
                <a:effectLst/>
                <a:latin typeface="-apple-system"/>
              </a:rPr>
              <a:t>假設採樣資料不足則為向外發送一個</a:t>
            </a:r>
            <a:r>
              <a:rPr lang="en-US" altLang="zh-TW" b="0" i="0" dirty="0">
                <a:solidFill>
                  <a:srgbClr val="262626"/>
                </a:solidFill>
                <a:effectLst/>
                <a:latin typeface="-apple-system"/>
              </a:rPr>
              <a:t>pulse</a:t>
            </a:r>
            <a:r>
              <a:rPr lang="zh-TW" altLang="en-US" b="0" i="0" dirty="0">
                <a:solidFill>
                  <a:srgbClr val="262626"/>
                </a:solidFill>
                <a:effectLst/>
                <a:latin typeface="-apple-system"/>
              </a:rPr>
              <a:t>的</a:t>
            </a:r>
            <a:r>
              <a:rPr lang="en-US" altLang="zh-TW" b="0" i="0" dirty="0" err="1">
                <a:solidFill>
                  <a:srgbClr val="262626"/>
                </a:solidFill>
                <a:effectLst/>
                <a:latin typeface="-apple-system"/>
              </a:rPr>
              <a:t>sampler_squeeze</a:t>
            </a:r>
            <a:r>
              <a:rPr lang="zh-TW" altLang="en-US" b="0" i="0" dirty="0">
                <a:solidFill>
                  <a:srgbClr val="262626"/>
                </a:solidFill>
                <a:effectLst/>
                <a:latin typeface="-apple-system"/>
              </a:rPr>
              <a:t>信號由</a:t>
            </a:r>
            <a:r>
              <a:rPr lang="en-US" altLang="zh-TW" b="0" i="0" dirty="0">
                <a:solidFill>
                  <a:srgbClr val="262626"/>
                </a:solidFill>
                <a:effectLst/>
                <a:latin typeface="-apple-system"/>
              </a:rPr>
              <a:t>shake module</a:t>
            </a:r>
            <a:r>
              <a:rPr lang="zh-TW" altLang="en-US" b="0" i="0" dirty="0">
                <a:solidFill>
                  <a:srgbClr val="262626"/>
                </a:solidFill>
                <a:effectLst/>
                <a:latin typeface="-apple-system"/>
              </a:rPr>
              <a:t>接收。</a:t>
            </a:r>
            <a:endParaRPr lang="en-US" altLang="zh-TW" b="0" i="0" dirty="0">
              <a:solidFill>
                <a:srgbClr val="262626"/>
              </a:solidFill>
              <a:effectLst/>
              <a:latin typeface="-apple-system"/>
            </a:endParaRPr>
          </a:p>
          <a:p>
            <a:pPr marL="171450" indent="-171450" algn="l">
              <a:spcBef>
                <a:spcPts val="600"/>
              </a:spcBef>
              <a:spcAft>
                <a:spcPts val="600"/>
              </a:spcAft>
              <a:buFont typeface="Wingdings" panose="05000000000000000000" pitchFamily="2" charset="2"/>
              <a:buChar char="ü"/>
            </a:pPr>
            <a:r>
              <a:rPr lang="zh-TW" altLang="en-US" b="0" i="0" dirty="0">
                <a:solidFill>
                  <a:srgbClr val="262626"/>
                </a:solidFill>
                <a:effectLst/>
                <a:latin typeface="-apple-system"/>
              </a:rPr>
              <a:t>採樣完畢則發送一個</a:t>
            </a:r>
            <a:r>
              <a:rPr lang="en-US" altLang="zh-TW" b="0" i="0" dirty="0">
                <a:solidFill>
                  <a:srgbClr val="262626"/>
                </a:solidFill>
                <a:effectLst/>
                <a:latin typeface="-apple-system"/>
              </a:rPr>
              <a:t>pulse</a:t>
            </a:r>
            <a:r>
              <a:rPr lang="zh-TW" altLang="en-US" b="0" i="0" dirty="0">
                <a:solidFill>
                  <a:srgbClr val="262626"/>
                </a:solidFill>
                <a:effectLst/>
                <a:latin typeface="-apple-system"/>
              </a:rPr>
              <a:t>的</a:t>
            </a:r>
            <a:r>
              <a:rPr lang="en-US" altLang="zh-TW" b="0" i="0" dirty="0" err="1">
                <a:solidFill>
                  <a:srgbClr val="262626"/>
                </a:solidFill>
                <a:effectLst/>
                <a:latin typeface="-apple-system"/>
              </a:rPr>
              <a:t>next_element</a:t>
            </a:r>
            <a:r>
              <a:rPr lang="zh-TW" altLang="en-US" b="0" i="0" dirty="0">
                <a:solidFill>
                  <a:srgbClr val="262626"/>
                </a:solidFill>
                <a:effectLst/>
                <a:latin typeface="-apple-system"/>
              </a:rPr>
              <a:t>信號，由</a:t>
            </a:r>
            <a:r>
              <a:rPr lang="en-US" altLang="zh-TW" b="0" i="0" dirty="0">
                <a:solidFill>
                  <a:srgbClr val="262626"/>
                </a:solidFill>
                <a:effectLst/>
                <a:latin typeface="-apple-system"/>
              </a:rPr>
              <a:t>controller</a:t>
            </a:r>
            <a:r>
              <a:rPr lang="zh-TW" altLang="en-US" b="0" i="0" dirty="0">
                <a:solidFill>
                  <a:srgbClr val="262626"/>
                </a:solidFill>
                <a:effectLst/>
                <a:latin typeface="-apple-system"/>
              </a:rPr>
              <a:t>接收，告訴她可以進行下一個</a:t>
            </a:r>
            <a:r>
              <a:rPr lang="en-US" altLang="zh-TW" b="0" i="0" dirty="0">
                <a:solidFill>
                  <a:srgbClr val="262626"/>
                </a:solidFill>
                <a:effectLst/>
                <a:latin typeface="-apple-system"/>
              </a:rPr>
              <a:t>element</a:t>
            </a:r>
            <a:r>
              <a:rPr lang="zh-TW" altLang="en-US" b="0" i="0" dirty="0">
                <a:solidFill>
                  <a:srgbClr val="262626"/>
                </a:solidFill>
                <a:effectLst/>
                <a:latin typeface="-apple-system"/>
              </a:rPr>
              <a:t>的採樣。</a:t>
            </a:r>
            <a:endParaRPr lang="en-US" altLang="zh-TW" b="0" i="0" dirty="0">
              <a:solidFill>
                <a:srgbClr val="262626"/>
              </a:solidFill>
              <a:effectLst/>
              <a:latin typeface="-apple-system"/>
            </a:endParaRPr>
          </a:p>
          <a:p>
            <a:pPr algn="l">
              <a:spcBef>
                <a:spcPts val="600"/>
              </a:spcBef>
              <a:spcAft>
                <a:spcPts val="600"/>
              </a:spcAft>
              <a:buFont typeface="+mj-lt"/>
              <a:buNone/>
            </a:pPr>
            <a:endParaRPr lang="en-US" altLang="zh-TW" b="0" i="0" dirty="0">
              <a:solidFill>
                <a:srgbClr val="262626"/>
              </a:solidFill>
              <a:effectLst/>
              <a:latin typeface="-apple-system"/>
            </a:endParaRPr>
          </a:p>
          <a:p>
            <a:pPr algn="l">
              <a:spcBef>
                <a:spcPts val="600"/>
              </a:spcBef>
              <a:spcAft>
                <a:spcPts val="600"/>
              </a:spcAft>
              <a:buFont typeface="+mj-lt"/>
              <a:buNone/>
            </a:pPr>
            <a:r>
              <a:rPr lang="zh-TW" altLang="en-US" b="0" i="0" dirty="0">
                <a:solidFill>
                  <a:srgbClr val="262626"/>
                </a:solidFill>
                <a:effectLst/>
                <a:latin typeface="-apple-system"/>
              </a:rPr>
              <a:t>重點設計</a:t>
            </a:r>
            <a:endParaRPr lang="en-US" altLang="zh-TW" b="0" i="0" dirty="0">
              <a:solidFill>
                <a:srgbClr val="262626"/>
              </a:solidFill>
              <a:effectLst/>
              <a:latin typeface="-apple-system"/>
            </a:endParaRPr>
          </a:p>
          <a:p>
            <a:pPr marL="228600" marR="0" lvl="0" indent="-228600" algn="l" defTabSz="914400" rtl="0" eaLnBrk="1" fontAlgn="auto" latinLnBrk="0" hangingPunct="1">
              <a:lnSpc>
                <a:spcPct val="100000"/>
              </a:lnSpc>
              <a:spcBef>
                <a:spcPts val="600"/>
              </a:spcBef>
              <a:spcAft>
                <a:spcPts val="600"/>
              </a:spcAft>
              <a:buClrTx/>
              <a:buSzTx/>
              <a:buFont typeface="Wingdings" panose="05000000000000000000" pitchFamily="2" charset="2"/>
              <a:buChar char="ü"/>
              <a:tabLst/>
              <a:defRPr/>
            </a:pPr>
            <a:r>
              <a:rPr lang="en-US" altLang="zh-TW" b="0" i="0" dirty="0" err="1">
                <a:solidFill>
                  <a:srgbClr val="262626"/>
                </a:solidFill>
                <a:effectLst/>
                <a:latin typeface="-apple-system"/>
              </a:rPr>
              <a:t>ExpandMASK</a:t>
            </a:r>
            <a:r>
              <a:rPr lang="zh-TW" altLang="en-US" b="0" i="0" dirty="0">
                <a:solidFill>
                  <a:srgbClr val="262626"/>
                </a:solidFill>
                <a:effectLst/>
                <a:latin typeface="-apple-system"/>
              </a:rPr>
              <a:t>採樣一筆資料需要</a:t>
            </a:r>
            <a:r>
              <a:rPr lang="en-US" altLang="zh-TW" b="0" i="0" dirty="0">
                <a:solidFill>
                  <a:srgbClr val="262626"/>
                </a:solidFill>
                <a:effectLst/>
                <a:latin typeface="-apple-system"/>
              </a:rPr>
              <a:t>18 bit</a:t>
            </a:r>
            <a:r>
              <a:rPr lang="zh-TW" altLang="en-US" b="0" i="0" dirty="0">
                <a:solidFill>
                  <a:srgbClr val="262626"/>
                </a:solidFill>
                <a:effectLst/>
                <a:latin typeface="-apple-system"/>
              </a:rPr>
              <a:t>，但是</a:t>
            </a:r>
            <a:r>
              <a:rPr lang="en-US" altLang="zh-TW" b="0" i="0" dirty="0" err="1">
                <a:solidFill>
                  <a:srgbClr val="262626"/>
                </a:solidFill>
                <a:effectLst/>
                <a:latin typeface="-apple-system"/>
              </a:rPr>
              <a:t>sampler_in</a:t>
            </a:r>
            <a:r>
              <a:rPr lang="zh-TW" altLang="en-US" b="0" i="0" dirty="0">
                <a:solidFill>
                  <a:srgbClr val="262626"/>
                </a:solidFill>
                <a:effectLst/>
                <a:latin typeface="-apple-system"/>
              </a:rPr>
              <a:t>有效資料為</a:t>
            </a:r>
            <a:r>
              <a:rPr lang="en-US" altLang="zh-TW" b="0" i="0" dirty="0">
                <a:solidFill>
                  <a:srgbClr val="262626"/>
                </a:solidFill>
                <a:effectLst/>
                <a:latin typeface="-apple-system"/>
              </a:rPr>
              <a:t>1088 bit</a:t>
            </a:r>
            <a:r>
              <a:rPr lang="zh-TW" altLang="en-US" b="0" i="0" dirty="0">
                <a:solidFill>
                  <a:srgbClr val="262626"/>
                </a:solidFill>
                <a:effectLst/>
                <a:latin typeface="-apple-system"/>
              </a:rPr>
              <a:t>，因此到需要</a:t>
            </a:r>
            <a:r>
              <a:rPr lang="en-US" altLang="zh-TW" b="0" i="0" dirty="0">
                <a:solidFill>
                  <a:srgbClr val="262626"/>
                </a:solidFill>
                <a:effectLst/>
                <a:latin typeface="-apple-system"/>
              </a:rPr>
              <a:t>squeeze</a:t>
            </a:r>
            <a:r>
              <a:rPr lang="zh-TW" altLang="en-US" b="0" i="0" dirty="0">
                <a:solidFill>
                  <a:srgbClr val="262626"/>
                </a:solidFill>
                <a:effectLst/>
                <a:latin typeface="-apple-system"/>
              </a:rPr>
              <a:t>時會有剩餘有效的</a:t>
            </a:r>
            <a:r>
              <a:rPr lang="en-US" altLang="zh-TW" b="0" i="0" dirty="0">
                <a:solidFill>
                  <a:srgbClr val="262626"/>
                </a:solidFill>
                <a:effectLst/>
                <a:latin typeface="-apple-system"/>
              </a:rPr>
              <a:t>bit</a:t>
            </a:r>
            <a:r>
              <a:rPr lang="zh-TW" altLang="en-US" b="0" i="0" dirty="0">
                <a:solidFill>
                  <a:srgbClr val="262626"/>
                </a:solidFill>
                <a:effectLst/>
                <a:latin typeface="-apple-system"/>
              </a:rPr>
              <a:t>尚未被使用，所以我使用了一個</a:t>
            </a:r>
            <a:r>
              <a:rPr lang="en-US" altLang="zh-TW" b="0" i="0" dirty="0" err="1">
                <a:solidFill>
                  <a:srgbClr val="262626"/>
                </a:solidFill>
                <a:effectLst/>
                <a:latin typeface="-apple-system"/>
              </a:rPr>
              <a:t>sampler_temp</a:t>
            </a:r>
            <a:r>
              <a:rPr lang="zh-TW" altLang="en-US" b="0" i="0" dirty="0">
                <a:solidFill>
                  <a:srgbClr val="262626"/>
                </a:solidFill>
                <a:effectLst/>
                <a:latin typeface="-apple-system"/>
              </a:rPr>
              <a:t>去暫存每一</a:t>
            </a:r>
            <a:r>
              <a:rPr lang="en-US" altLang="zh-TW" b="0" i="0" dirty="0">
                <a:solidFill>
                  <a:srgbClr val="262626"/>
                </a:solidFill>
                <a:effectLst/>
                <a:latin typeface="-apple-system"/>
              </a:rPr>
              <a:t>round</a:t>
            </a:r>
            <a:r>
              <a:rPr lang="zh-TW" altLang="en-US" b="0" i="0" dirty="0">
                <a:solidFill>
                  <a:srgbClr val="262626"/>
                </a:solidFill>
                <a:effectLst/>
                <a:latin typeface="-apple-system"/>
              </a:rPr>
              <a:t>剩餘的</a:t>
            </a:r>
            <a:r>
              <a:rPr lang="en-US" altLang="zh-TW" b="0" i="0" dirty="0">
                <a:solidFill>
                  <a:srgbClr val="262626"/>
                </a:solidFill>
                <a:effectLst/>
                <a:latin typeface="-apple-system"/>
              </a:rPr>
              <a:t>bit</a:t>
            </a:r>
            <a:r>
              <a:rPr lang="zh-TW" altLang="en-US" b="0" i="0" dirty="0">
                <a:solidFill>
                  <a:srgbClr val="262626"/>
                </a:solidFill>
                <a:effectLst/>
                <a:latin typeface="-apple-system"/>
              </a:rPr>
              <a:t> </a:t>
            </a:r>
            <a:r>
              <a:rPr lang="en-US" altLang="zh-TW" b="0" i="0" dirty="0">
                <a:solidFill>
                  <a:srgbClr val="262626"/>
                </a:solidFill>
                <a:effectLst/>
                <a:latin typeface="-apple-system"/>
              </a:rPr>
              <a:t>(8</a:t>
            </a:r>
            <a:r>
              <a:rPr lang="zh-TW" altLang="en-US" b="0" i="0" dirty="0">
                <a:solidFill>
                  <a:srgbClr val="262626"/>
                </a:solidFill>
                <a:effectLst/>
                <a:latin typeface="-apple-system"/>
              </a:rPr>
              <a:t>、</a:t>
            </a:r>
            <a:r>
              <a:rPr lang="en-US" altLang="zh-TW" b="0" i="0" dirty="0">
                <a:solidFill>
                  <a:srgbClr val="262626"/>
                </a:solidFill>
                <a:effectLst/>
                <a:latin typeface="-apple-system"/>
              </a:rPr>
              <a:t>16</a:t>
            </a:r>
            <a:r>
              <a:rPr lang="zh-TW" altLang="en-US" b="0" i="0" dirty="0">
                <a:solidFill>
                  <a:srgbClr val="262626"/>
                </a:solidFill>
                <a:effectLst/>
                <a:latin typeface="-apple-system"/>
              </a:rPr>
              <a:t>、</a:t>
            </a:r>
            <a:r>
              <a:rPr lang="en-US" altLang="zh-TW" b="0" i="0" dirty="0">
                <a:solidFill>
                  <a:srgbClr val="262626"/>
                </a:solidFill>
                <a:effectLst/>
                <a:latin typeface="-apple-system"/>
              </a:rPr>
              <a:t>24</a:t>
            </a:r>
            <a:r>
              <a:rPr lang="zh-TW" altLang="en-US" b="0" i="0" dirty="0">
                <a:solidFill>
                  <a:srgbClr val="262626"/>
                </a:solidFill>
                <a:effectLst/>
                <a:latin typeface="-apple-system"/>
              </a:rPr>
              <a:t>、</a:t>
            </a:r>
            <a:r>
              <a:rPr lang="en-US" altLang="zh-TW" b="0" i="0" dirty="0">
                <a:solidFill>
                  <a:srgbClr val="262626"/>
                </a:solidFill>
                <a:effectLst/>
                <a:latin typeface="-apple-system"/>
              </a:rPr>
              <a:t>32)</a:t>
            </a:r>
            <a:r>
              <a:rPr lang="zh-TW" altLang="en-US" b="0" i="0" dirty="0">
                <a:solidFill>
                  <a:srgbClr val="262626"/>
                </a:solidFill>
                <a:effectLst/>
                <a:latin typeface="-apple-system"/>
              </a:rPr>
              <a:t>，每一</a:t>
            </a:r>
            <a:r>
              <a:rPr lang="en-US" altLang="zh-TW" b="0" i="0" dirty="0">
                <a:solidFill>
                  <a:srgbClr val="262626"/>
                </a:solidFill>
                <a:effectLst/>
                <a:latin typeface="-apple-system"/>
              </a:rPr>
              <a:t>round</a:t>
            </a:r>
            <a:r>
              <a:rPr lang="zh-TW" altLang="en-US" b="0" i="0" dirty="0">
                <a:solidFill>
                  <a:srgbClr val="262626"/>
                </a:solidFill>
                <a:effectLst/>
                <a:latin typeface="-apple-system"/>
              </a:rPr>
              <a:t>輸入的有效資料會合前依</a:t>
            </a:r>
            <a:r>
              <a:rPr lang="en-US" altLang="zh-TW" b="0" i="0" dirty="0">
                <a:solidFill>
                  <a:srgbClr val="262626"/>
                </a:solidFill>
                <a:effectLst/>
                <a:latin typeface="-apple-system"/>
              </a:rPr>
              <a:t>round</a:t>
            </a:r>
            <a:r>
              <a:rPr lang="zh-TW" altLang="en-US" b="0" i="0" dirty="0">
                <a:solidFill>
                  <a:srgbClr val="262626"/>
                </a:solidFill>
                <a:effectLst/>
                <a:latin typeface="-apple-system"/>
              </a:rPr>
              <a:t>暫存在</a:t>
            </a:r>
            <a:r>
              <a:rPr lang="en-US" altLang="zh-TW" b="0" i="0" dirty="0" err="1">
                <a:solidFill>
                  <a:srgbClr val="262626"/>
                </a:solidFill>
                <a:effectLst/>
                <a:latin typeface="-apple-system"/>
              </a:rPr>
              <a:t>sampler_temp</a:t>
            </a:r>
            <a:r>
              <a:rPr lang="zh-TW" altLang="en-US" b="0" i="0" dirty="0">
                <a:solidFill>
                  <a:srgbClr val="262626"/>
                </a:solidFill>
                <a:effectLst/>
                <a:latin typeface="-apple-system"/>
              </a:rPr>
              <a:t>中的資料做串接為</a:t>
            </a:r>
            <a:r>
              <a:rPr lang="en-US" altLang="zh-TW" b="0" i="0" dirty="0">
                <a:solidFill>
                  <a:srgbClr val="262626"/>
                </a:solidFill>
                <a:effectLst/>
                <a:latin typeface="-apple-system"/>
              </a:rPr>
              <a:t>1080 bit</a:t>
            </a:r>
            <a:r>
              <a:rPr lang="zh-TW" altLang="en-US" b="0" i="0" dirty="0">
                <a:solidFill>
                  <a:srgbClr val="262626"/>
                </a:solidFill>
                <a:effectLst/>
                <a:latin typeface="-apple-system"/>
              </a:rPr>
              <a:t>用作採樣使用。</a:t>
            </a:r>
            <a:endParaRPr lang="en-US" altLang="zh-TW" b="0" i="0" dirty="0">
              <a:solidFill>
                <a:srgbClr val="262626"/>
              </a:solidFill>
              <a:effectLst/>
              <a:latin typeface="-apple-system"/>
            </a:endParaRPr>
          </a:p>
          <a:p>
            <a:pPr marL="228600" marR="0" lvl="0" indent="-228600" algn="l" defTabSz="914400" rtl="0" eaLnBrk="1" fontAlgn="auto" latinLnBrk="0" hangingPunct="1">
              <a:lnSpc>
                <a:spcPct val="100000"/>
              </a:lnSpc>
              <a:spcBef>
                <a:spcPts val="600"/>
              </a:spcBef>
              <a:spcAft>
                <a:spcPts val="600"/>
              </a:spcAft>
              <a:buClrTx/>
              <a:buSzTx/>
              <a:buFont typeface="Wingdings" panose="05000000000000000000" pitchFamily="2" charset="2"/>
              <a:buChar char="ü"/>
              <a:tabLst/>
              <a:defRPr/>
            </a:pPr>
            <a:r>
              <a:rPr lang="zh-TW" altLang="en-US" b="0" i="0" dirty="0">
                <a:solidFill>
                  <a:srgbClr val="262626"/>
                </a:solidFill>
                <a:effectLst/>
                <a:latin typeface="-apple-system"/>
              </a:rPr>
              <a:t>經過先前的設計後，每</a:t>
            </a:r>
            <a:r>
              <a:rPr lang="en-US" altLang="zh-TW" b="0" i="0" dirty="0">
                <a:solidFill>
                  <a:srgbClr val="262626"/>
                </a:solidFill>
                <a:effectLst/>
                <a:latin typeface="-apple-system"/>
              </a:rPr>
              <a:t>round</a:t>
            </a:r>
            <a:r>
              <a:rPr lang="zh-TW" altLang="en-US" b="0" i="0" dirty="0">
                <a:solidFill>
                  <a:srgbClr val="262626"/>
                </a:solidFill>
                <a:effectLst/>
                <a:latin typeface="-apple-system"/>
              </a:rPr>
              <a:t>有效入為</a:t>
            </a:r>
            <a:r>
              <a:rPr lang="en-US" altLang="zh-TW" b="0" i="0" dirty="0">
                <a:solidFill>
                  <a:srgbClr val="262626"/>
                </a:solidFill>
                <a:effectLst/>
                <a:latin typeface="-apple-system"/>
              </a:rPr>
              <a:t>1080 bit</a:t>
            </a:r>
            <a:r>
              <a:rPr lang="zh-TW" altLang="en-US" b="0" i="0" dirty="0">
                <a:solidFill>
                  <a:srgbClr val="262626"/>
                </a:solidFill>
                <a:effectLst/>
                <a:latin typeface="-apple-system"/>
              </a:rPr>
              <a:t>，一次採樣兩筆資料需要</a:t>
            </a:r>
            <a:r>
              <a:rPr lang="en-US" altLang="zh-TW" b="0" i="0" dirty="0">
                <a:solidFill>
                  <a:srgbClr val="262626"/>
                </a:solidFill>
                <a:effectLst/>
                <a:latin typeface="-apple-system"/>
              </a:rPr>
              <a:t>36 bit</a:t>
            </a:r>
            <a:r>
              <a:rPr lang="zh-TW" altLang="en-US" b="0" i="0" dirty="0">
                <a:solidFill>
                  <a:srgbClr val="262626"/>
                </a:solidFill>
                <a:effectLst/>
                <a:latin typeface="-apple-system"/>
              </a:rPr>
              <a:t>的有效輸入，因此當</a:t>
            </a:r>
            <a:r>
              <a:rPr lang="en-US" altLang="zh-TW" b="0" i="0" dirty="0" err="1">
                <a:solidFill>
                  <a:srgbClr val="262626"/>
                </a:solidFill>
                <a:effectLst/>
                <a:latin typeface="-apple-system"/>
              </a:rPr>
              <a:t>shake_cnt</a:t>
            </a:r>
            <a:r>
              <a:rPr lang="zh-TW" altLang="en-US" b="0" i="0" dirty="0">
                <a:solidFill>
                  <a:srgbClr val="262626"/>
                </a:solidFill>
                <a:effectLst/>
                <a:latin typeface="-apple-system"/>
              </a:rPr>
              <a:t>計數到</a:t>
            </a:r>
            <a:r>
              <a:rPr lang="en-US" altLang="zh-TW" b="0" i="0" dirty="0">
                <a:solidFill>
                  <a:srgbClr val="262626"/>
                </a:solidFill>
                <a:effectLst/>
                <a:latin typeface="-apple-system"/>
              </a:rPr>
              <a:t>1080/36-1=29</a:t>
            </a:r>
            <a:r>
              <a:rPr lang="zh-TW" altLang="en-US" b="0" i="0" dirty="0">
                <a:solidFill>
                  <a:srgbClr val="262626"/>
                </a:solidFill>
                <a:effectLst/>
                <a:latin typeface="-apple-system"/>
              </a:rPr>
              <a:t>時，表示要去要取新的有效輸入做為採樣。</a:t>
            </a:r>
            <a:endParaRPr lang="en-US" altLang="zh-TW" b="0" i="0" dirty="0">
              <a:solidFill>
                <a:srgbClr val="262626"/>
              </a:solidFill>
              <a:effectLst/>
              <a:latin typeface="-apple-system"/>
            </a:endParaRPr>
          </a:p>
          <a:p>
            <a:pPr marL="228600" indent="-228600" algn="l">
              <a:spcBef>
                <a:spcPts val="600"/>
              </a:spcBef>
              <a:spcAft>
                <a:spcPts val="600"/>
              </a:spcAft>
              <a:buFont typeface="Wingdings" panose="05000000000000000000" pitchFamily="2" charset="2"/>
              <a:buChar char="ü"/>
            </a:pPr>
            <a:r>
              <a:rPr lang="en-US" altLang="zh-TW" b="0" i="0" dirty="0">
                <a:solidFill>
                  <a:srgbClr val="262626"/>
                </a:solidFill>
                <a:effectLst/>
                <a:latin typeface="-apple-system"/>
              </a:rPr>
              <a:t>j</a:t>
            </a:r>
            <a:r>
              <a:rPr lang="zh-TW" altLang="en-US" b="0" i="0" dirty="0">
                <a:solidFill>
                  <a:srgbClr val="262626"/>
                </a:solidFill>
                <a:effectLst/>
                <a:latin typeface="-apple-system"/>
              </a:rPr>
              <a:t>用於決定目前寫入的記憶體位址，一次採樣兩筆，固定加</a:t>
            </a:r>
            <a:r>
              <a:rPr lang="en-US" altLang="zh-TW" b="0" i="0" dirty="0">
                <a:solidFill>
                  <a:srgbClr val="262626"/>
                </a:solidFill>
                <a:effectLst/>
                <a:latin typeface="-apple-system"/>
              </a:rPr>
              <a:t>2</a:t>
            </a:r>
            <a:r>
              <a:rPr lang="zh-TW" altLang="en-US" b="0" i="0" dirty="0">
                <a:solidFill>
                  <a:srgbClr val="262626"/>
                </a:solidFill>
                <a:effectLst/>
                <a:latin typeface="-apple-system"/>
              </a:rPr>
              <a:t>。</a:t>
            </a:r>
            <a:endParaRPr lang="en-US" altLang="zh-TW" b="0" i="0" dirty="0">
              <a:solidFill>
                <a:srgbClr val="262626"/>
              </a:solidFill>
              <a:effectLst/>
              <a:latin typeface="-apple-system"/>
            </a:endParaRPr>
          </a:p>
          <a:p>
            <a:pPr marL="228600" indent="-228600" algn="l">
              <a:spcBef>
                <a:spcPts val="600"/>
              </a:spcBef>
              <a:spcAft>
                <a:spcPts val="600"/>
              </a:spcAft>
              <a:buFont typeface="Wingdings" panose="05000000000000000000" pitchFamily="2" charset="2"/>
              <a:buChar char="ü"/>
            </a:pPr>
            <a:r>
              <a:rPr lang="zh-TW" altLang="en-US" b="0" i="0" dirty="0">
                <a:solidFill>
                  <a:srgbClr val="262626"/>
                </a:solidFill>
                <a:effectLst/>
                <a:latin typeface="-apple-system"/>
              </a:rPr>
              <a:t>演算法中使用了</a:t>
            </a:r>
            <a:r>
              <a:rPr lang="en-US" altLang="zh-TW" b="0" i="0" dirty="0" err="1">
                <a:solidFill>
                  <a:srgbClr val="262626"/>
                </a:solidFill>
                <a:effectLst/>
                <a:latin typeface="-apple-system"/>
              </a:rPr>
              <a:t>bitunpack</a:t>
            </a:r>
            <a:r>
              <a:rPr lang="zh-TW" altLang="en-US" b="0" i="0" dirty="0">
                <a:solidFill>
                  <a:srgbClr val="262626"/>
                </a:solidFill>
                <a:effectLst/>
                <a:latin typeface="-apple-system"/>
              </a:rPr>
              <a:t>，當中的</a:t>
            </a:r>
            <a:r>
              <a:rPr lang="en-US" altLang="zh-TW" b="0" i="0" dirty="0">
                <a:solidFill>
                  <a:srgbClr val="262626"/>
                </a:solidFill>
                <a:effectLst/>
                <a:latin typeface="-apple-system"/>
              </a:rPr>
              <a:t>b</a:t>
            </a:r>
            <a:r>
              <a:rPr lang="zh-TW" altLang="en-US" b="0" i="0" dirty="0">
                <a:solidFill>
                  <a:srgbClr val="262626"/>
                </a:solidFill>
                <a:effectLst/>
                <a:latin typeface="-apple-system"/>
              </a:rPr>
              <a:t>為</a:t>
            </a:r>
            <a:r>
              <a:rPr lang="en-US" altLang="zh-TW" b="0" i="0" dirty="0">
                <a:solidFill>
                  <a:srgbClr val="262626"/>
                </a:solidFill>
                <a:effectLst/>
                <a:latin typeface="-apple-system"/>
              </a:rPr>
              <a:t>131072 (</a:t>
            </a:r>
            <a:r>
              <a:rPr lang="zh-TW" altLang="en-US" b="0" i="0" dirty="0">
                <a:solidFill>
                  <a:srgbClr val="262626"/>
                </a:solidFill>
                <a:effectLst/>
                <a:latin typeface="-apple-system"/>
              </a:rPr>
              <a:t>第</a:t>
            </a:r>
            <a:r>
              <a:rPr lang="en-US" altLang="zh-TW" b="0" i="0" dirty="0">
                <a:solidFill>
                  <a:srgbClr val="262626"/>
                </a:solidFill>
                <a:effectLst/>
                <a:latin typeface="-apple-system"/>
              </a:rPr>
              <a:t>18bit</a:t>
            </a:r>
            <a:r>
              <a:rPr lang="zh-TW" altLang="en-US" b="0" i="0" dirty="0">
                <a:solidFill>
                  <a:srgbClr val="262626"/>
                </a:solidFill>
                <a:effectLst/>
                <a:latin typeface="-apple-system"/>
              </a:rPr>
              <a:t>為</a:t>
            </a:r>
            <a:r>
              <a:rPr lang="en-US" altLang="zh-TW" b="0" i="0" dirty="0">
                <a:solidFill>
                  <a:srgbClr val="262626"/>
                </a:solidFill>
                <a:effectLst/>
                <a:latin typeface="-apple-system"/>
              </a:rPr>
              <a:t>1</a:t>
            </a:r>
            <a:r>
              <a:rPr lang="zh-TW" altLang="en-US" b="0" i="0" dirty="0">
                <a:solidFill>
                  <a:srgbClr val="262626"/>
                </a:solidFill>
                <a:effectLst/>
                <a:latin typeface="-apple-system"/>
              </a:rPr>
              <a:t>，其餘為</a:t>
            </a:r>
            <a:r>
              <a:rPr lang="en-US" altLang="zh-TW" b="0" i="0" dirty="0">
                <a:solidFill>
                  <a:srgbClr val="262626"/>
                </a:solidFill>
                <a:effectLst/>
                <a:latin typeface="-apple-system"/>
              </a:rPr>
              <a:t>0)</a:t>
            </a:r>
            <a:r>
              <a:rPr lang="zh-TW" altLang="en-US" b="0" i="0" dirty="0">
                <a:solidFill>
                  <a:srgbClr val="262626"/>
                </a:solidFill>
                <a:effectLst/>
                <a:latin typeface="-apple-system"/>
              </a:rPr>
              <a:t>，並且採樣後的</a:t>
            </a:r>
            <a:r>
              <a:rPr lang="en-US" altLang="zh-TW" b="0" i="0" dirty="0">
                <a:solidFill>
                  <a:srgbClr val="262626"/>
                </a:solidFill>
                <a:effectLst/>
                <a:latin typeface="-apple-system"/>
              </a:rPr>
              <a:t>y</a:t>
            </a:r>
            <a:r>
              <a:rPr lang="zh-TW" altLang="en-US" b="0" i="0" dirty="0">
                <a:solidFill>
                  <a:srgbClr val="262626"/>
                </a:solidFill>
                <a:effectLst/>
                <a:latin typeface="-apple-system"/>
              </a:rPr>
              <a:t>之後要去做</a:t>
            </a:r>
            <a:r>
              <a:rPr lang="en-US" altLang="zh-TW" b="0" i="0" dirty="0">
                <a:solidFill>
                  <a:srgbClr val="262626"/>
                </a:solidFill>
                <a:effectLst/>
                <a:latin typeface="-apple-system"/>
              </a:rPr>
              <a:t>NTT</a:t>
            </a:r>
            <a:r>
              <a:rPr lang="zh-TW" altLang="en-US" b="0" i="0" dirty="0">
                <a:solidFill>
                  <a:srgbClr val="262626"/>
                </a:solidFill>
                <a:effectLst/>
                <a:latin typeface="-apple-system"/>
              </a:rPr>
              <a:t>需要擴充到</a:t>
            </a:r>
            <a:r>
              <a:rPr lang="en-US" altLang="zh-TW" b="0" i="0" dirty="0">
                <a:solidFill>
                  <a:srgbClr val="262626"/>
                </a:solidFill>
                <a:effectLst/>
                <a:latin typeface="-apple-system"/>
              </a:rPr>
              <a:t>8380417</a:t>
            </a:r>
            <a:r>
              <a:rPr lang="zh-TW" altLang="en-US" b="0" i="0" dirty="0">
                <a:solidFill>
                  <a:srgbClr val="262626"/>
                </a:solidFill>
                <a:effectLst/>
                <a:latin typeface="-apple-system"/>
              </a:rPr>
              <a:t>的域之下</a:t>
            </a:r>
            <a:r>
              <a:rPr lang="en-US" altLang="zh-TW" b="0" i="0" dirty="0">
                <a:solidFill>
                  <a:srgbClr val="262626"/>
                </a:solidFill>
                <a:effectLst/>
                <a:latin typeface="-apple-system"/>
              </a:rPr>
              <a:t>(23</a:t>
            </a:r>
            <a:r>
              <a:rPr lang="zh-TW" altLang="en-US" b="0" i="0" dirty="0">
                <a:solidFill>
                  <a:srgbClr val="262626"/>
                </a:solidFill>
                <a:effectLst/>
                <a:latin typeface="-apple-system"/>
              </a:rPr>
              <a:t> </a:t>
            </a:r>
            <a:r>
              <a:rPr lang="en-US" altLang="zh-TW" b="0" i="0" dirty="0">
                <a:solidFill>
                  <a:srgbClr val="262626"/>
                </a:solidFill>
                <a:effectLst/>
                <a:latin typeface="-apple-system"/>
              </a:rPr>
              <a:t>bit)</a:t>
            </a:r>
            <a:r>
              <a:rPr lang="zh-TW" altLang="en-US" b="0" i="0" dirty="0">
                <a:solidFill>
                  <a:srgbClr val="262626"/>
                </a:solidFill>
                <a:effectLst/>
                <a:latin typeface="-apple-system"/>
              </a:rPr>
              <a:t>，因此我改成了以下設計，將</a:t>
            </a:r>
            <a:r>
              <a:rPr lang="en-US" altLang="zh-TW" b="0" i="0" dirty="0">
                <a:solidFill>
                  <a:srgbClr val="262626"/>
                </a:solidFill>
                <a:effectLst/>
                <a:latin typeface="-apple-system"/>
              </a:rPr>
              <a:t>18 bit</a:t>
            </a:r>
            <a:r>
              <a:rPr lang="zh-TW" altLang="en-US" b="0" i="0" dirty="0">
                <a:solidFill>
                  <a:srgbClr val="262626"/>
                </a:solidFill>
                <a:effectLst/>
                <a:latin typeface="-apple-system"/>
              </a:rPr>
              <a:t>的資料分為兩類</a:t>
            </a:r>
            <a:r>
              <a:rPr lang="en-US" altLang="zh-TW" b="0" i="0" dirty="0">
                <a:solidFill>
                  <a:srgbClr val="262626"/>
                </a:solidFill>
                <a:effectLst/>
                <a:latin typeface="-apple-system"/>
              </a:rPr>
              <a:t>:</a:t>
            </a:r>
          </a:p>
          <a:p>
            <a:pPr marL="685800" lvl="1" indent="-228600" algn="l">
              <a:spcBef>
                <a:spcPts val="600"/>
              </a:spcBef>
              <a:spcAft>
                <a:spcPts val="600"/>
              </a:spcAft>
              <a:buFont typeface="+mj-lt"/>
              <a:buAutoNum type="arabicPeriod"/>
            </a:pPr>
            <a:r>
              <a:rPr lang="zh-TW" altLang="en-US" b="0" i="0" dirty="0">
                <a:solidFill>
                  <a:srgbClr val="262626"/>
                </a:solidFill>
                <a:effectLst/>
                <a:latin typeface="-apple-system"/>
              </a:rPr>
              <a:t>大於</a:t>
            </a:r>
            <a:r>
              <a:rPr lang="en-US" altLang="zh-TW" b="0" i="0" dirty="0">
                <a:solidFill>
                  <a:srgbClr val="262626"/>
                </a:solidFill>
                <a:effectLst/>
                <a:latin typeface="-apple-system"/>
              </a:rPr>
              <a:t>b</a:t>
            </a:r>
            <a:r>
              <a:rPr lang="zh-TW" altLang="en-US" b="0" i="0" dirty="0">
                <a:solidFill>
                  <a:srgbClr val="262626"/>
                </a:solidFill>
                <a:effectLst/>
                <a:latin typeface="-apple-system"/>
              </a:rPr>
              <a:t>的數字 </a:t>
            </a:r>
            <a:r>
              <a:rPr lang="en-US" altLang="zh-TW" b="0" i="0" dirty="0">
                <a:solidFill>
                  <a:srgbClr val="262626"/>
                </a:solidFill>
                <a:effectLst/>
                <a:latin typeface="-apple-system"/>
                <a:sym typeface="Wingdings" panose="05000000000000000000" pitchFamily="2" charset="2"/>
              </a:rPr>
              <a:t></a:t>
            </a:r>
            <a:r>
              <a:rPr lang="zh-TW" altLang="en-US" b="0" i="0" dirty="0">
                <a:solidFill>
                  <a:srgbClr val="262626"/>
                </a:solidFill>
                <a:effectLst/>
                <a:latin typeface="-apple-system"/>
                <a:sym typeface="Wingdings" panose="05000000000000000000" pitchFamily="2" charset="2"/>
              </a:rPr>
              <a:t> 和</a:t>
            </a:r>
            <a:r>
              <a:rPr lang="en-US" altLang="zh-TW" b="0" i="0" dirty="0">
                <a:solidFill>
                  <a:srgbClr val="262626"/>
                </a:solidFill>
                <a:effectLst/>
                <a:latin typeface="-apple-system"/>
              </a:rPr>
              <a:t>b</a:t>
            </a:r>
            <a:r>
              <a:rPr lang="zh-TW" altLang="en-US" b="0" i="0" dirty="0">
                <a:solidFill>
                  <a:srgbClr val="262626"/>
                </a:solidFill>
                <a:effectLst/>
                <a:latin typeface="-apple-system"/>
              </a:rPr>
              <a:t>相減會得到負數，因此直接取他的</a:t>
            </a:r>
            <a:r>
              <a:rPr lang="en-US" altLang="zh-TW" b="0" i="0" dirty="0">
                <a:solidFill>
                  <a:srgbClr val="262626"/>
                </a:solidFill>
                <a:effectLst/>
                <a:latin typeface="-apple-system"/>
              </a:rPr>
              <a:t>1</a:t>
            </a:r>
            <a:r>
              <a:rPr lang="zh-TW" altLang="en-US" b="0" i="0" dirty="0">
                <a:solidFill>
                  <a:srgbClr val="262626"/>
                </a:solidFill>
                <a:effectLst/>
                <a:latin typeface="-apple-system"/>
              </a:rPr>
              <a:t>到</a:t>
            </a:r>
            <a:r>
              <a:rPr lang="en-US" altLang="zh-TW" b="0" i="0" dirty="0">
                <a:solidFill>
                  <a:srgbClr val="262626"/>
                </a:solidFill>
                <a:effectLst/>
                <a:latin typeface="-apple-system"/>
              </a:rPr>
              <a:t>17bit</a:t>
            </a:r>
            <a:r>
              <a:rPr lang="zh-TW" altLang="en-US" b="0" i="0" dirty="0">
                <a:solidFill>
                  <a:srgbClr val="262626"/>
                </a:solidFill>
                <a:effectLst/>
                <a:latin typeface="-apple-system"/>
              </a:rPr>
              <a:t>和</a:t>
            </a:r>
            <a:r>
              <a:rPr lang="en-US" altLang="zh-TW" b="0" i="0" dirty="0">
                <a:solidFill>
                  <a:srgbClr val="262626"/>
                </a:solidFill>
                <a:effectLst/>
                <a:latin typeface="-apple-system"/>
              </a:rPr>
              <a:t>8380417</a:t>
            </a:r>
            <a:r>
              <a:rPr lang="zh-TW" altLang="en-US" b="0" i="0" dirty="0">
                <a:solidFill>
                  <a:srgbClr val="262626"/>
                </a:solidFill>
                <a:effectLst/>
                <a:latin typeface="-apple-system"/>
              </a:rPr>
              <a:t>做相減，直接轉到</a:t>
            </a:r>
            <a:r>
              <a:rPr lang="en-US" altLang="zh-TW" b="0" i="0" dirty="0">
                <a:solidFill>
                  <a:srgbClr val="262626"/>
                </a:solidFill>
                <a:effectLst/>
                <a:latin typeface="-apple-system"/>
              </a:rPr>
              <a:t>8380417</a:t>
            </a:r>
            <a:r>
              <a:rPr lang="zh-TW" altLang="en-US" b="0" i="0" dirty="0">
                <a:solidFill>
                  <a:srgbClr val="262626"/>
                </a:solidFill>
                <a:effectLst/>
                <a:latin typeface="-apple-system"/>
              </a:rPr>
              <a:t>域下的負數</a:t>
            </a:r>
            <a:endParaRPr lang="en-US" altLang="zh-TW" b="0" i="0" dirty="0">
              <a:solidFill>
                <a:srgbClr val="262626"/>
              </a:solidFill>
              <a:effectLst/>
              <a:latin typeface="-apple-system"/>
            </a:endParaRPr>
          </a:p>
          <a:p>
            <a:pPr marL="685800" lvl="1" indent="-228600" algn="l">
              <a:spcBef>
                <a:spcPts val="600"/>
              </a:spcBef>
              <a:spcAft>
                <a:spcPts val="600"/>
              </a:spcAft>
              <a:buFont typeface="+mj-lt"/>
              <a:buAutoNum type="arabicPeriod"/>
            </a:pPr>
            <a:r>
              <a:rPr lang="zh-TW" altLang="en-US" b="0" i="0" dirty="0">
                <a:solidFill>
                  <a:srgbClr val="262626"/>
                </a:solidFill>
                <a:effectLst/>
                <a:latin typeface="-apple-system"/>
              </a:rPr>
              <a:t>小於</a:t>
            </a:r>
            <a:r>
              <a:rPr lang="en-US" altLang="zh-TW" b="0" i="0" dirty="0">
                <a:solidFill>
                  <a:srgbClr val="262626"/>
                </a:solidFill>
                <a:effectLst/>
                <a:latin typeface="-apple-system"/>
              </a:rPr>
              <a:t>b</a:t>
            </a:r>
            <a:r>
              <a:rPr lang="zh-TW" altLang="en-US" b="0" i="0" dirty="0">
                <a:solidFill>
                  <a:srgbClr val="262626"/>
                </a:solidFill>
                <a:effectLst/>
                <a:latin typeface="-apple-system"/>
              </a:rPr>
              <a:t>的數字 </a:t>
            </a:r>
            <a:r>
              <a:rPr lang="en-US" altLang="zh-TW" b="0" i="0" dirty="0">
                <a:solidFill>
                  <a:srgbClr val="262626"/>
                </a:solidFill>
                <a:effectLst/>
                <a:latin typeface="-apple-system"/>
                <a:sym typeface="Wingdings" panose="05000000000000000000" pitchFamily="2" charset="2"/>
              </a:rPr>
              <a:t></a:t>
            </a:r>
            <a:r>
              <a:rPr lang="zh-TW" altLang="en-US" b="0" i="0" dirty="0">
                <a:solidFill>
                  <a:srgbClr val="262626"/>
                </a:solidFill>
                <a:effectLst/>
                <a:latin typeface="-apple-system"/>
                <a:sym typeface="Wingdings" panose="05000000000000000000" pitchFamily="2" charset="2"/>
              </a:rPr>
              <a:t> 和</a:t>
            </a:r>
            <a:r>
              <a:rPr lang="en-US" altLang="zh-TW" b="0" i="0" dirty="0">
                <a:solidFill>
                  <a:srgbClr val="262626"/>
                </a:solidFill>
                <a:effectLst/>
                <a:latin typeface="-apple-system"/>
                <a:sym typeface="Wingdings" panose="05000000000000000000" pitchFamily="2" charset="2"/>
              </a:rPr>
              <a:t>b</a:t>
            </a:r>
            <a:r>
              <a:rPr lang="zh-TW" altLang="en-US" b="0" i="0" dirty="0">
                <a:solidFill>
                  <a:srgbClr val="262626"/>
                </a:solidFill>
                <a:effectLst/>
                <a:latin typeface="-apple-system"/>
                <a:sym typeface="Wingdings" panose="05000000000000000000" pitchFamily="2" charset="2"/>
              </a:rPr>
              <a:t>相減會得到正數，因此直接和</a:t>
            </a:r>
            <a:r>
              <a:rPr lang="en-US" altLang="zh-TW" b="0" i="0" dirty="0">
                <a:solidFill>
                  <a:srgbClr val="262626"/>
                </a:solidFill>
                <a:effectLst/>
                <a:latin typeface="-apple-system"/>
                <a:sym typeface="Wingdings" panose="05000000000000000000" pitchFamily="2" charset="2"/>
              </a:rPr>
              <a:t>b</a:t>
            </a:r>
            <a:r>
              <a:rPr lang="zh-TW" altLang="en-US" b="0" i="0" dirty="0">
                <a:solidFill>
                  <a:srgbClr val="262626"/>
                </a:solidFill>
                <a:effectLst/>
                <a:latin typeface="-apple-system"/>
                <a:sym typeface="Wingdings" panose="05000000000000000000" pitchFamily="2" charset="2"/>
              </a:rPr>
              <a:t>做相減即可，同樣也會在</a:t>
            </a:r>
            <a:r>
              <a:rPr lang="en-US" altLang="zh-TW" b="0" i="0" dirty="0">
                <a:solidFill>
                  <a:srgbClr val="262626"/>
                </a:solidFill>
                <a:effectLst/>
                <a:latin typeface="-apple-system"/>
              </a:rPr>
              <a:t>8380417</a:t>
            </a:r>
            <a:r>
              <a:rPr lang="zh-TW" altLang="en-US" b="0" i="0" dirty="0">
                <a:solidFill>
                  <a:srgbClr val="262626"/>
                </a:solidFill>
                <a:effectLst/>
                <a:latin typeface="-apple-system"/>
              </a:rPr>
              <a:t>域下</a:t>
            </a:r>
            <a:endParaRPr lang="en-US" altLang="zh-TW" b="0" i="0" dirty="0">
              <a:solidFill>
                <a:srgbClr val="262626"/>
              </a:solidFill>
              <a:effectLst/>
              <a:latin typeface="-apple-system"/>
            </a:endParaRPr>
          </a:p>
          <a:p>
            <a:pPr marL="228600" indent="-228600" algn="l">
              <a:spcBef>
                <a:spcPts val="600"/>
              </a:spcBef>
              <a:spcAft>
                <a:spcPts val="600"/>
              </a:spcAft>
              <a:buFont typeface="Wingdings" panose="05000000000000000000" pitchFamily="2" charset="2"/>
              <a:buChar char="ü"/>
            </a:pPr>
            <a:endParaRPr lang="en-US" altLang="zh-TW" b="0" i="0" dirty="0">
              <a:solidFill>
                <a:srgbClr val="262626"/>
              </a:solidFill>
              <a:effectLst/>
              <a:latin typeface="-apple-system"/>
            </a:endParaRPr>
          </a:p>
          <a:p>
            <a:pPr algn="l">
              <a:spcBef>
                <a:spcPts val="600"/>
              </a:spcBef>
              <a:spcAft>
                <a:spcPts val="600"/>
              </a:spcAft>
              <a:buFont typeface="+mj-lt"/>
              <a:buNone/>
            </a:pPr>
            <a:endParaRPr lang="zh-TW" altLang="en-US" b="0" i="0" dirty="0">
              <a:solidFill>
                <a:srgbClr val="262626"/>
              </a:solidFill>
              <a:effectLst/>
              <a:latin typeface="-apple-system"/>
            </a:endParaRPr>
          </a:p>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103</a:t>
            </a:fld>
            <a:endParaRPr lang="zh-CN" altLang="en-US"/>
          </a:p>
        </p:txBody>
      </p:sp>
    </p:spTree>
    <p:extLst>
      <p:ext uri="{BB962C8B-B14F-4D97-AF65-F5344CB8AC3E}">
        <p14:creationId xmlns:p14="http://schemas.microsoft.com/office/powerpoint/2010/main" val="3330045446"/>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104</a:t>
            </a:fld>
            <a:endParaRPr lang="zh-CN" altLang="en-US"/>
          </a:p>
        </p:txBody>
      </p:sp>
    </p:spTree>
    <p:extLst>
      <p:ext uri="{BB962C8B-B14F-4D97-AF65-F5344CB8AC3E}">
        <p14:creationId xmlns:p14="http://schemas.microsoft.com/office/powerpoint/2010/main" val="887019110"/>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105</a:t>
            </a:fld>
            <a:endParaRPr lang="zh-CN" altLang="en-US"/>
          </a:p>
        </p:txBody>
      </p:sp>
    </p:spTree>
    <p:extLst>
      <p:ext uri="{BB962C8B-B14F-4D97-AF65-F5344CB8AC3E}">
        <p14:creationId xmlns:p14="http://schemas.microsoft.com/office/powerpoint/2010/main" val="2316622042"/>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106</a:t>
            </a:fld>
            <a:endParaRPr lang="zh-CN" altLang="en-US"/>
          </a:p>
        </p:txBody>
      </p:sp>
    </p:spTree>
    <p:extLst>
      <p:ext uri="{BB962C8B-B14F-4D97-AF65-F5344CB8AC3E}">
        <p14:creationId xmlns:p14="http://schemas.microsoft.com/office/powerpoint/2010/main" val="1183263398"/>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zh-TW" altLang="en-US" sz="1000" b="0" i="0" dirty="0">
                <a:solidFill>
                  <a:srgbClr val="262626"/>
                </a:solidFill>
                <a:effectLst/>
                <a:latin typeface="-apple-system"/>
              </a:rPr>
              <a:t>在</a:t>
            </a:r>
            <a:r>
              <a:rPr lang="en-US" altLang="zh-TW" sz="1000" b="0" i="0" dirty="0">
                <a:solidFill>
                  <a:srgbClr val="262626"/>
                </a:solidFill>
                <a:effectLst/>
                <a:latin typeface="-apple-system"/>
              </a:rPr>
              <a:t>Verilog</a:t>
            </a:r>
            <a:r>
              <a:rPr lang="zh-TW" altLang="en-US" sz="1000" b="0" i="0" dirty="0">
                <a:solidFill>
                  <a:srgbClr val="262626"/>
                </a:solidFill>
                <a:effectLst/>
                <a:latin typeface="-apple-system"/>
              </a:rPr>
              <a:t>中我將演算法中的</a:t>
            </a:r>
            <a:r>
              <a:rPr lang="en-US" altLang="zh-TW" sz="1000" b="0" i="0" dirty="0" err="1">
                <a:solidFill>
                  <a:srgbClr val="262626"/>
                </a:solidFill>
                <a:effectLst/>
                <a:latin typeface="-apple-system"/>
              </a:rPr>
              <a:t>cj</a:t>
            </a:r>
            <a:r>
              <a:rPr lang="zh-TW" altLang="en-US" sz="1000" b="0" i="0" dirty="0">
                <a:solidFill>
                  <a:srgbClr val="262626"/>
                </a:solidFill>
                <a:effectLst/>
                <a:latin typeface="-apple-system"/>
              </a:rPr>
              <a:t>換成了</a:t>
            </a:r>
            <a:r>
              <a:rPr lang="en-US" altLang="zh-TW" sz="1000" b="0" i="0" dirty="0">
                <a:solidFill>
                  <a:srgbClr val="262626"/>
                </a:solidFill>
                <a:effectLst/>
                <a:latin typeface="-apple-system"/>
              </a:rPr>
              <a:t>ci</a:t>
            </a:r>
            <a:r>
              <a:rPr lang="zh-TW" altLang="en-US" sz="1000" b="0" i="0" dirty="0">
                <a:solidFill>
                  <a:srgbClr val="262626"/>
                </a:solidFill>
                <a:effectLst/>
                <a:latin typeface="-apple-system"/>
              </a:rPr>
              <a:t>，</a:t>
            </a:r>
            <a:r>
              <a:rPr lang="en-US" altLang="zh-TW" sz="1000" b="0" i="0" dirty="0">
                <a:solidFill>
                  <a:srgbClr val="262626"/>
                </a:solidFill>
                <a:effectLst/>
                <a:latin typeface="-apple-system"/>
              </a:rPr>
              <a:t>ci</a:t>
            </a:r>
            <a:r>
              <a:rPr lang="zh-TW" altLang="en-US" sz="1000" b="0" i="0" dirty="0">
                <a:solidFill>
                  <a:srgbClr val="262626"/>
                </a:solidFill>
                <a:effectLst/>
                <a:latin typeface="-apple-system"/>
              </a:rPr>
              <a:t>換成了</a:t>
            </a:r>
            <a:r>
              <a:rPr lang="en-US" altLang="zh-TW" sz="1000" b="0" i="0" dirty="0" err="1">
                <a:solidFill>
                  <a:srgbClr val="262626"/>
                </a:solidFill>
                <a:effectLst/>
                <a:latin typeface="-apple-system"/>
              </a:rPr>
              <a:t>cj</a:t>
            </a:r>
            <a:r>
              <a:rPr lang="zh-TW" altLang="en-US" sz="1000" b="0" i="0" dirty="0">
                <a:solidFill>
                  <a:srgbClr val="262626"/>
                </a:solidFill>
                <a:effectLst/>
                <a:latin typeface="-apple-system"/>
              </a:rPr>
              <a:t>，主要是為了對應其他</a:t>
            </a:r>
            <a:r>
              <a:rPr lang="en-US" altLang="zh-TW" sz="1000" b="0" i="0" dirty="0">
                <a:solidFill>
                  <a:srgbClr val="262626"/>
                </a:solidFill>
                <a:effectLst/>
                <a:latin typeface="-apple-system"/>
              </a:rPr>
              <a:t>Sampler</a:t>
            </a:r>
            <a:r>
              <a:rPr lang="zh-TW" altLang="en-US" sz="1000" b="0" i="0" dirty="0">
                <a:solidFill>
                  <a:srgbClr val="262626"/>
                </a:solidFill>
                <a:effectLst/>
                <a:latin typeface="-apple-system"/>
              </a:rPr>
              <a:t>中</a:t>
            </a:r>
            <a:r>
              <a:rPr lang="en-US" altLang="zh-TW" sz="1000" b="0" i="0" dirty="0">
                <a:solidFill>
                  <a:srgbClr val="262626"/>
                </a:solidFill>
                <a:effectLst/>
                <a:latin typeface="-apple-system"/>
              </a:rPr>
              <a:t>module</a:t>
            </a:r>
            <a:br>
              <a:rPr lang="en-US" altLang="zh-TW" sz="1000" b="0" i="0" dirty="0">
                <a:solidFill>
                  <a:srgbClr val="262626"/>
                </a:solidFill>
                <a:effectLst/>
                <a:latin typeface="-apple-system"/>
              </a:rPr>
            </a:br>
            <a:br>
              <a:rPr lang="en-US" altLang="zh-TW" sz="1000" b="0" i="0" dirty="0">
                <a:solidFill>
                  <a:srgbClr val="262626"/>
                </a:solidFill>
                <a:effectLst/>
                <a:latin typeface="-apple-system"/>
              </a:rPr>
            </a:br>
            <a:r>
              <a:rPr lang="zh-TW" altLang="en-US" sz="1000" b="0" i="0" dirty="0">
                <a:solidFill>
                  <a:srgbClr val="262626"/>
                </a:solidFill>
                <a:effectLst/>
                <a:latin typeface="-apple-system"/>
              </a:rPr>
              <a:t>硬體實現上我是先在第</a:t>
            </a:r>
            <a:r>
              <a:rPr lang="en-US" altLang="zh-TW" sz="1000" b="0" i="0" dirty="0" err="1">
                <a:solidFill>
                  <a:srgbClr val="262626"/>
                </a:solidFill>
                <a:effectLst/>
                <a:latin typeface="-apple-system"/>
              </a:rPr>
              <a:t>i</a:t>
            </a:r>
            <a:r>
              <a:rPr lang="zh-TW" altLang="en-US" sz="1000" b="0" i="0" dirty="0">
                <a:solidFill>
                  <a:srgbClr val="262626"/>
                </a:solidFill>
                <a:effectLst/>
                <a:latin typeface="-apple-system"/>
              </a:rPr>
              <a:t>個</a:t>
            </a:r>
            <a:r>
              <a:rPr lang="en-US" altLang="zh-TW" sz="1000" b="0" i="0" dirty="0">
                <a:solidFill>
                  <a:srgbClr val="262626"/>
                </a:solidFill>
                <a:effectLst/>
                <a:latin typeface="-apple-system"/>
              </a:rPr>
              <a:t>cycle</a:t>
            </a:r>
            <a:r>
              <a:rPr lang="zh-TW" altLang="en-US" sz="1000" b="0" i="0" dirty="0">
                <a:solidFill>
                  <a:srgbClr val="262626"/>
                </a:solidFill>
                <a:effectLst/>
                <a:latin typeface="-apple-system"/>
              </a:rPr>
              <a:t>執行了演算法第</a:t>
            </a:r>
            <a:r>
              <a:rPr lang="en-US" altLang="zh-TW" sz="1000" b="0" i="0" dirty="0">
                <a:solidFill>
                  <a:srgbClr val="262626"/>
                </a:solidFill>
                <a:effectLst/>
                <a:latin typeface="-apple-system"/>
              </a:rPr>
              <a:t>12</a:t>
            </a:r>
            <a:r>
              <a:rPr lang="zh-TW" altLang="en-US" sz="1000" b="0" i="0" dirty="0">
                <a:solidFill>
                  <a:srgbClr val="262626"/>
                </a:solidFill>
                <a:effectLst/>
                <a:latin typeface="-apple-system"/>
              </a:rPr>
              <a:t>行，接著在第</a:t>
            </a:r>
            <a:r>
              <a:rPr lang="en-US" altLang="zh-TW" sz="1000" b="0" i="0" dirty="0">
                <a:solidFill>
                  <a:srgbClr val="262626"/>
                </a:solidFill>
                <a:effectLst/>
                <a:latin typeface="-apple-system"/>
              </a:rPr>
              <a:t>i+1</a:t>
            </a:r>
            <a:r>
              <a:rPr lang="zh-TW" altLang="en-US" sz="1000" b="0" i="0" dirty="0">
                <a:solidFill>
                  <a:srgbClr val="262626"/>
                </a:solidFill>
                <a:effectLst/>
                <a:latin typeface="-apple-system"/>
              </a:rPr>
              <a:t>個</a:t>
            </a:r>
            <a:r>
              <a:rPr lang="en-US" altLang="zh-TW" sz="1000" b="0" i="0" dirty="0">
                <a:solidFill>
                  <a:srgbClr val="262626"/>
                </a:solidFill>
                <a:effectLst/>
                <a:latin typeface="-apple-system"/>
              </a:rPr>
              <a:t>cycle</a:t>
            </a:r>
            <a:r>
              <a:rPr lang="zh-TW" altLang="en-US" sz="1000" b="0" i="0" dirty="0">
                <a:solidFill>
                  <a:srgbClr val="262626"/>
                </a:solidFill>
                <a:effectLst/>
                <a:latin typeface="-apple-system"/>
              </a:rPr>
              <a:t>執行演算法第</a:t>
            </a:r>
            <a:r>
              <a:rPr lang="en-US" altLang="zh-TW" sz="1000" b="0" i="0" dirty="0">
                <a:solidFill>
                  <a:srgbClr val="262626"/>
                </a:solidFill>
                <a:effectLst/>
                <a:latin typeface="-apple-system"/>
              </a:rPr>
              <a:t>11</a:t>
            </a:r>
            <a:r>
              <a:rPr lang="zh-TW" altLang="en-US" sz="1000" b="0" i="0" dirty="0">
                <a:solidFill>
                  <a:srgbClr val="262626"/>
                </a:solidFill>
                <a:effectLst/>
                <a:latin typeface="-apple-system"/>
              </a:rPr>
              <a:t>行，這樣實現的原因是我寫入第</a:t>
            </a:r>
            <a:r>
              <a:rPr lang="en-US" altLang="zh-TW" sz="1000" b="0" i="0" dirty="0">
                <a:solidFill>
                  <a:srgbClr val="262626"/>
                </a:solidFill>
                <a:effectLst/>
                <a:latin typeface="-apple-system"/>
              </a:rPr>
              <a:t>12</a:t>
            </a:r>
            <a:r>
              <a:rPr lang="zh-TW" altLang="en-US" sz="1000" b="0" i="0" dirty="0">
                <a:solidFill>
                  <a:srgbClr val="262626"/>
                </a:solidFill>
                <a:effectLst/>
                <a:latin typeface="-apple-system"/>
              </a:rPr>
              <a:t>行</a:t>
            </a:r>
            <a:r>
              <a:rPr lang="en-US" altLang="zh-TW" sz="1000" b="0" i="0" dirty="0">
                <a:solidFill>
                  <a:srgbClr val="262626"/>
                </a:solidFill>
                <a:effectLst/>
                <a:latin typeface="-apple-system"/>
              </a:rPr>
              <a:t>mem</a:t>
            </a:r>
            <a:r>
              <a:rPr lang="zh-TW" altLang="en-US" sz="1000" b="0" i="0" dirty="0">
                <a:solidFill>
                  <a:srgbClr val="262626"/>
                </a:solidFill>
                <a:effectLst/>
                <a:latin typeface="-apple-system"/>
              </a:rPr>
              <a:t>位址時，同時會將該位址原本的資料輸出出來，所以再藉由下一個</a:t>
            </a:r>
            <a:r>
              <a:rPr lang="en-US" altLang="zh-TW" sz="1000" b="0" i="0" dirty="0">
                <a:solidFill>
                  <a:srgbClr val="262626"/>
                </a:solidFill>
                <a:effectLst/>
                <a:latin typeface="-apple-system"/>
              </a:rPr>
              <a:t>cycle</a:t>
            </a:r>
            <a:r>
              <a:rPr lang="zh-TW" altLang="en-US" sz="1000" b="0" i="0" dirty="0">
                <a:solidFill>
                  <a:srgbClr val="262626"/>
                </a:solidFill>
                <a:effectLst/>
                <a:latin typeface="-apple-system"/>
              </a:rPr>
              <a:t>去將資料寫入另一個</a:t>
            </a:r>
            <a:r>
              <a:rPr lang="en-US" altLang="zh-TW" sz="1000" b="0" i="0" dirty="0">
                <a:solidFill>
                  <a:srgbClr val="262626"/>
                </a:solidFill>
                <a:effectLst/>
                <a:latin typeface="-apple-system"/>
              </a:rPr>
              <a:t>mem</a:t>
            </a:r>
            <a:r>
              <a:rPr lang="zh-TW" altLang="en-US" sz="1000" b="0" i="0" dirty="0">
                <a:solidFill>
                  <a:srgbClr val="262626"/>
                </a:solidFill>
                <a:effectLst/>
                <a:latin typeface="-apple-system"/>
              </a:rPr>
              <a:t>位址。</a:t>
            </a: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107</a:t>
            </a:fld>
            <a:endParaRPr lang="zh-CN" altLang="en-US"/>
          </a:p>
        </p:txBody>
      </p:sp>
    </p:spTree>
    <p:extLst>
      <p:ext uri="{BB962C8B-B14F-4D97-AF65-F5344CB8AC3E}">
        <p14:creationId xmlns:p14="http://schemas.microsoft.com/office/powerpoint/2010/main" val="1426419879"/>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zh-TW" altLang="en-US" sz="1000" b="0" i="0" dirty="0">
                <a:solidFill>
                  <a:srgbClr val="262626"/>
                </a:solidFill>
                <a:effectLst/>
                <a:latin typeface="-apple-system"/>
              </a:rPr>
              <a:t>左圖可知，使用了暫存器去儲存上一個</a:t>
            </a:r>
            <a:r>
              <a:rPr lang="en-US" altLang="zh-TW" sz="1000" b="0" i="0" dirty="0">
                <a:solidFill>
                  <a:srgbClr val="262626"/>
                </a:solidFill>
                <a:effectLst/>
                <a:latin typeface="-apple-system"/>
              </a:rPr>
              <a:t>cycle</a:t>
            </a:r>
            <a:r>
              <a:rPr lang="zh-TW" altLang="en-US" sz="1000" b="0" i="0" dirty="0">
                <a:solidFill>
                  <a:srgbClr val="262626"/>
                </a:solidFill>
                <a:effectLst/>
                <a:latin typeface="-apple-system"/>
              </a:rPr>
              <a:t>的致能訊號，以處理演算法中的第</a:t>
            </a:r>
            <a:r>
              <a:rPr lang="en-US" altLang="zh-TW" sz="1000" b="0" i="0" dirty="0">
                <a:solidFill>
                  <a:srgbClr val="262626"/>
                </a:solidFill>
                <a:effectLst/>
                <a:latin typeface="-apple-system"/>
              </a:rPr>
              <a:t>11</a:t>
            </a:r>
            <a:r>
              <a:rPr lang="zh-TW" altLang="en-US" sz="1000" b="0" i="0" dirty="0">
                <a:solidFill>
                  <a:srgbClr val="262626"/>
                </a:solidFill>
                <a:effectLst/>
                <a:latin typeface="-apple-system"/>
              </a:rPr>
              <a:t>行。</a:t>
            </a:r>
            <a:endParaRPr lang="en-US" altLang="zh-TW" sz="1000" b="0" i="0" dirty="0">
              <a:solidFill>
                <a:srgbClr val="262626"/>
              </a:solidFill>
              <a:effectLst/>
              <a:latin typeface="-apple-system"/>
            </a:endParaRPr>
          </a:p>
          <a:p>
            <a:pPr marL="0" marR="0" lvl="0" indent="0" algn="l" defTabSz="914400" rtl="0" eaLnBrk="1" fontAlgn="auto" latinLnBrk="0" hangingPunct="1">
              <a:lnSpc>
                <a:spcPct val="100000"/>
              </a:lnSpc>
              <a:spcBef>
                <a:spcPts val="600"/>
              </a:spcBef>
              <a:spcAft>
                <a:spcPts val="600"/>
              </a:spcAft>
              <a:buClrTx/>
              <a:buSzTx/>
              <a:buFont typeface="+mj-lt"/>
              <a:buNone/>
              <a:tabLst/>
              <a:defRPr/>
            </a:pPr>
            <a:endParaRPr lang="en-US" altLang="zh-TW" sz="1000" b="0" i="0" dirty="0">
              <a:solidFill>
                <a:srgbClr val="262626"/>
              </a:solidFill>
              <a:effectLst/>
              <a:latin typeface="-apple-system"/>
            </a:endParaRPr>
          </a:p>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zh-TW" altLang="en-US" sz="1000" b="0" i="0" dirty="0">
                <a:solidFill>
                  <a:srgbClr val="262626"/>
                </a:solidFill>
                <a:effectLst/>
                <a:latin typeface="-apple-system"/>
              </a:rPr>
              <a:t>右圖中的橘框可發現</a:t>
            </a:r>
            <a:r>
              <a:rPr lang="en-US" altLang="zh-TW" sz="1000" b="0" i="0" dirty="0" err="1">
                <a:solidFill>
                  <a:srgbClr val="262626"/>
                </a:solidFill>
                <a:effectLst/>
                <a:latin typeface="-apple-system"/>
              </a:rPr>
              <a:t>en_b</a:t>
            </a:r>
            <a:r>
              <a:rPr lang="zh-TW" altLang="en-US" sz="1000" b="0" i="0" dirty="0">
                <a:solidFill>
                  <a:srgbClr val="262626"/>
                </a:solidFill>
                <a:effectLst/>
                <a:latin typeface="-apple-system"/>
              </a:rPr>
              <a:t>與</a:t>
            </a:r>
            <a:r>
              <a:rPr lang="en-US" altLang="zh-TW" sz="1000" b="0" i="0" dirty="0" err="1">
                <a:solidFill>
                  <a:srgbClr val="262626"/>
                </a:solidFill>
                <a:effectLst/>
                <a:latin typeface="-apple-system"/>
              </a:rPr>
              <a:t>we_b</a:t>
            </a:r>
            <a:r>
              <a:rPr lang="zh-TW" altLang="en-US" sz="1000" b="0" i="0" dirty="0">
                <a:solidFill>
                  <a:srgbClr val="262626"/>
                </a:solidFill>
                <a:effectLst/>
                <a:latin typeface="-apple-system"/>
              </a:rPr>
              <a:t>的致能慢</a:t>
            </a:r>
            <a:r>
              <a:rPr lang="en-US" altLang="zh-TW" sz="1000" b="0" i="0" dirty="0" err="1">
                <a:solidFill>
                  <a:srgbClr val="262626"/>
                </a:solidFill>
                <a:effectLst/>
                <a:latin typeface="-apple-system"/>
              </a:rPr>
              <a:t>en_a</a:t>
            </a:r>
            <a:r>
              <a:rPr lang="zh-TW" altLang="en-US" sz="1000" b="0" i="0" dirty="0">
                <a:solidFill>
                  <a:srgbClr val="262626"/>
                </a:solidFill>
                <a:effectLst/>
                <a:latin typeface="-apple-system"/>
              </a:rPr>
              <a:t>與</a:t>
            </a:r>
            <a:r>
              <a:rPr lang="en-US" altLang="zh-TW" sz="1000" b="0" i="0" dirty="0" err="1">
                <a:solidFill>
                  <a:srgbClr val="262626"/>
                </a:solidFill>
                <a:effectLst/>
                <a:latin typeface="-apple-system"/>
              </a:rPr>
              <a:t>we_a</a:t>
            </a:r>
            <a:r>
              <a:rPr lang="zh-TW" altLang="en-US" sz="1000" b="0" i="0" dirty="0">
                <a:solidFill>
                  <a:srgbClr val="262626"/>
                </a:solidFill>
                <a:effectLst/>
                <a:latin typeface="-apple-system"/>
              </a:rPr>
              <a:t>一個</a:t>
            </a:r>
            <a:r>
              <a:rPr lang="en-US" altLang="zh-TW" sz="1000" b="0" i="0" dirty="0">
                <a:solidFill>
                  <a:srgbClr val="262626"/>
                </a:solidFill>
                <a:effectLst/>
                <a:latin typeface="-apple-system"/>
              </a:rPr>
              <a:t>cycle</a:t>
            </a:r>
            <a:r>
              <a:rPr lang="zh-TW" altLang="en-US" sz="1000" b="0" i="0" dirty="0">
                <a:solidFill>
                  <a:srgbClr val="262626"/>
                </a:solidFill>
                <a:effectLst/>
                <a:latin typeface="-apple-system"/>
              </a:rPr>
              <a:t>，並且紅框中</a:t>
            </a:r>
            <a:r>
              <a:rPr lang="en-US" altLang="zh-TW" sz="1000" b="0" i="0" dirty="0" err="1">
                <a:solidFill>
                  <a:srgbClr val="262626"/>
                </a:solidFill>
                <a:effectLst/>
                <a:latin typeface="-apple-system"/>
              </a:rPr>
              <a:t>addr_b</a:t>
            </a:r>
            <a:r>
              <a:rPr lang="zh-TW" altLang="en-US" sz="1000" b="0" i="0" dirty="0">
                <a:solidFill>
                  <a:srgbClr val="262626"/>
                </a:solidFill>
                <a:effectLst/>
                <a:latin typeface="-apple-system"/>
              </a:rPr>
              <a:t>的寫入位址也慢了一個</a:t>
            </a:r>
            <a:r>
              <a:rPr lang="en-US" altLang="zh-TW" sz="1000" b="0" i="0" dirty="0">
                <a:solidFill>
                  <a:srgbClr val="262626"/>
                </a:solidFill>
                <a:effectLst/>
                <a:latin typeface="-apple-system"/>
              </a:rPr>
              <a:t>cycle</a:t>
            </a:r>
            <a:r>
              <a:rPr lang="zh-TW" altLang="en-US" sz="1000" b="0" i="0" dirty="0">
                <a:solidFill>
                  <a:srgbClr val="262626"/>
                </a:solidFill>
                <a:effectLst/>
                <a:latin typeface="-apple-system"/>
              </a:rPr>
              <a:t>，目的是為了將白框中前一個</a:t>
            </a:r>
            <a:r>
              <a:rPr lang="en-US" altLang="zh-TW" sz="1000" b="0" i="0" dirty="0">
                <a:solidFill>
                  <a:srgbClr val="262626"/>
                </a:solidFill>
                <a:effectLst/>
                <a:latin typeface="-apple-system"/>
              </a:rPr>
              <a:t>cycle </a:t>
            </a:r>
            <a:r>
              <a:rPr lang="zh-TW" altLang="en-US" sz="1000" b="0" i="0" dirty="0">
                <a:solidFill>
                  <a:srgbClr val="262626"/>
                </a:solidFill>
                <a:effectLst/>
                <a:latin typeface="-apple-system"/>
              </a:rPr>
              <a:t>由</a:t>
            </a:r>
            <a:r>
              <a:rPr lang="en-US" altLang="zh-TW" sz="1000" b="0" i="0" dirty="0">
                <a:solidFill>
                  <a:srgbClr val="262626"/>
                </a:solidFill>
                <a:effectLst/>
                <a:latin typeface="-apple-system"/>
              </a:rPr>
              <a:t>memory</a:t>
            </a:r>
            <a:r>
              <a:rPr lang="zh-TW" altLang="en-US" sz="1000" b="0" i="0" dirty="0">
                <a:solidFill>
                  <a:srgbClr val="262626"/>
                </a:solidFill>
                <a:effectLst/>
                <a:latin typeface="-apple-system"/>
              </a:rPr>
              <a:t>的</a:t>
            </a:r>
            <a:r>
              <a:rPr lang="en-US" altLang="zh-TW" sz="1000" b="0" i="0" dirty="0" err="1">
                <a:solidFill>
                  <a:srgbClr val="262626"/>
                </a:solidFill>
                <a:effectLst/>
                <a:latin typeface="-apple-system"/>
              </a:rPr>
              <a:t>addr_a</a:t>
            </a:r>
            <a:r>
              <a:rPr lang="zh-TW" altLang="en-US" sz="1000" b="0" i="0" dirty="0">
                <a:solidFill>
                  <a:srgbClr val="262626"/>
                </a:solidFill>
                <a:effectLst/>
                <a:latin typeface="-apple-system"/>
              </a:rPr>
              <a:t>讀出</a:t>
            </a:r>
            <a:r>
              <a:rPr lang="en-US" altLang="zh-TW" sz="1000" b="0" i="0" dirty="0" err="1">
                <a:solidFill>
                  <a:srgbClr val="262626"/>
                </a:solidFill>
                <a:effectLst/>
                <a:latin typeface="-apple-system"/>
              </a:rPr>
              <a:t>q_a</a:t>
            </a:r>
            <a:r>
              <a:rPr lang="zh-TW" altLang="en-US" sz="1000" b="0" i="0" dirty="0">
                <a:solidFill>
                  <a:srgbClr val="262626"/>
                </a:solidFill>
                <a:effectLst/>
                <a:latin typeface="-apple-system"/>
              </a:rPr>
              <a:t>資料後作為</a:t>
            </a:r>
            <a:r>
              <a:rPr lang="en-US" altLang="zh-TW" sz="1000" b="0" i="0" dirty="0" err="1">
                <a:solidFill>
                  <a:srgbClr val="262626"/>
                </a:solidFill>
                <a:effectLst/>
                <a:latin typeface="-apple-system"/>
              </a:rPr>
              <a:t>addr_b</a:t>
            </a:r>
            <a:r>
              <a:rPr lang="zh-TW" altLang="en-US" sz="1000" b="0" i="0" dirty="0">
                <a:solidFill>
                  <a:srgbClr val="262626"/>
                </a:solidFill>
                <a:effectLst/>
                <a:latin typeface="-apple-system"/>
              </a:rPr>
              <a:t>的寫入資料。</a:t>
            </a:r>
            <a:endParaRPr lang="en-US" altLang="zh-TW" sz="1000" b="0" i="0" dirty="0">
              <a:solidFill>
                <a:srgbClr val="262626"/>
              </a:solidFill>
              <a:effectLst/>
              <a:latin typeface="-apple-system"/>
            </a:endParaRPr>
          </a:p>
          <a:p>
            <a:pPr marL="0" marR="0" lvl="0" indent="0" algn="l" defTabSz="914400" rtl="0" eaLnBrk="1" fontAlgn="auto" latinLnBrk="0" hangingPunct="1">
              <a:lnSpc>
                <a:spcPct val="100000"/>
              </a:lnSpc>
              <a:spcBef>
                <a:spcPts val="600"/>
              </a:spcBef>
              <a:spcAft>
                <a:spcPts val="600"/>
              </a:spcAft>
              <a:buClrTx/>
              <a:buSzTx/>
              <a:buFont typeface="+mj-lt"/>
              <a:buNone/>
              <a:tabLst/>
              <a:defRPr/>
            </a:pPr>
            <a:endParaRPr lang="en-US" altLang="zh-TW" sz="1000" b="0" i="0" dirty="0">
              <a:solidFill>
                <a:srgbClr val="262626"/>
              </a:solidFill>
              <a:effectLst/>
              <a:latin typeface="-apple-system"/>
            </a:endParaRPr>
          </a:p>
          <a:p>
            <a:pPr marL="0" marR="0" lvl="0" indent="0" algn="l" defTabSz="914400" rtl="0" eaLnBrk="1" fontAlgn="auto" latinLnBrk="0" hangingPunct="1">
              <a:lnSpc>
                <a:spcPct val="100000"/>
              </a:lnSpc>
              <a:spcBef>
                <a:spcPts val="600"/>
              </a:spcBef>
              <a:spcAft>
                <a:spcPts val="600"/>
              </a:spcAft>
              <a:buClrTx/>
              <a:buSzTx/>
              <a:buFont typeface="+mj-lt"/>
              <a:buNone/>
              <a:tabLst/>
              <a:defRPr/>
            </a:pPr>
            <a:endParaRPr lang="zh-TW" altLang="en-US" sz="1000"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108</a:t>
            </a:fld>
            <a:endParaRPr lang="zh-CN" altLang="en-US"/>
          </a:p>
        </p:txBody>
      </p:sp>
    </p:spTree>
    <p:extLst>
      <p:ext uri="{BB962C8B-B14F-4D97-AF65-F5344CB8AC3E}">
        <p14:creationId xmlns:p14="http://schemas.microsoft.com/office/powerpoint/2010/main" val="2518160062"/>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en-US" altLang="zh-TW" sz="900" b="0" kern="1200" dirty="0">
                <a:solidFill>
                  <a:schemeClr val="tx1"/>
                </a:solidFill>
                <a:effectLst/>
                <a:latin typeface="+mn-ea"/>
                <a:ea typeface="+mn-ea"/>
                <a:cs typeface="+mn-cs"/>
              </a:rPr>
              <a:t>Dual-port</a:t>
            </a:r>
            <a:r>
              <a:rPr lang="zh-TW" altLang="en-US" sz="900" b="0" kern="1200" dirty="0">
                <a:solidFill>
                  <a:schemeClr val="tx1"/>
                </a:solidFill>
                <a:effectLst/>
                <a:latin typeface="+mn-ea"/>
                <a:ea typeface="+mn-ea"/>
                <a:cs typeface="+mn-cs"/>
              </a:rPr>
              <a:t> </a:t>
            </a:r>
            <a:r>
              <a:rPr lang="en-US" altLang="zh-TW" sz="900" b="0" kern="1200" dirty="0">
                <a:solidFill>
                  <a:schemeClr val="tx1"/>
                </a:solidFill>
                <a:effectLst/>
                <a:latin typeface="+mn-ea"/>
                <a:ea typeface="+mn-ea"/>
                <a:cs typeface="+mn-cs"/>
              </a:rPr>
              <a:t>mem</a:t>
            </a:r>
            <a:r>
              <a:rPr lang="zh-TW" altLang="en-US" sz="900" b="0" kern="1200" dirty="0">
                <a:solidFill>
                  <a:schemeClr val="tx1"/>
                </a:solidFill>
                <a:effectLst/>
                <a:latin typeface="+mn-ea"/>
                <a:ea typeface="+mn-ea"/>
                <a:cs typeface="+mn-cs"/>
              </a:rPr>
              <a:t>當中的</a:t>
            </a:r>
            <a:r>
              <a:rPr lang="en-US" altLang="zh-TW" sz="900" b="0" kern="1200" dirty="0" err="1">
                <a:solidFill>
                  <a:schemeClr val="tx1"/>
                </a:solidFill>
                <a:effectLst/>
                <a:latin typeface="+mn-ea"/>
                <a:ea typeface="+mn-ea"/>
                <a:cs typeface="+mn-cs"/>
              </a:rPr>
              <a:t>data_b</a:t>
            </a:r>
            <a:r>
              <a:rPr lang="zh-TW" altLang="en-US" sz="900" b="0" kern="1200" dirty="0">
                <a:solidFill>
                  <a:schemeClr val="tx1"/>
                </a:solidFill>
                <a:effectLst/>
                <a:latin typeface="+mn-ea"/>
                <a:ea typeface="+mn-ea"/>
                <a:cs typeface="+mn-cs"/>
              </a:rPr>
              <a:t>則會直接接上</a:t>
            </a:r>
            <a:r>
              <a:rPr lang="en-US" altLang="zh-TW" sz="900" b="0" kern="1200" dirty="0" err="1">
                <a:solidFill>
                  <a:schemeClr val="tx1"/>
                </a:solidFill>
                <a:effectLst/>
                <a:latin typeface="+mn-ea"/>
                <a:ea typeface="+mn-ea"/>
                <a:cs typeface="+mn-cs"/>
              </a:rPr>
              <a:t>q_a</a:t>
            </a:r>
            <a:r>
              <a:rPr lang="zh-TW" altLang="en-US" sz="900" b="0" kern="1200" dirty="0">
                <a:solidFill>
                  <a:schemeClr val="tx1"/>
                </a:solidFill>
                <a:effectLst/>
                <a:latin typeface="+mn-ea"/>
                <a:ea typeface="+mn-ea"/>
                <a:cs typeface="+mn-cs"/>
              </a:rPr>
              <a:t>。</a:t>
            </a:r>
          </a:p>
          <a:p>
            <a:pPr algn="l">
              <a:spcBef>
                <a:spcPts val="600"/>
              </a:spcBef>
              <a:spcAft>
                <a:spcPts val="600"/>
              </a:spcAft>
              <a:buFont typeface="+mj-lt"/>
              <a:buNone/>
            </a:pPr>
            <a:endParaRPr lang="zh-TW" altLang="en-US" sz="1000"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109</a:t>
            </a:fld>
            <a:endParaRPr lang="zh-CN" altLang="en-US"/>
          </a:p>
        </p:txBody>
      </p:sp>
    </p:spTree>
    <p:extLst>
      <p:ext uri="{BB962C8B-B14F-4D97-AF65-F5344CB8AC3E}">
        <p14:creationId xmlns:p14="http://schemas.microsoft.com/office/powerpoint/2010/main" val="40028212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dirty="0" err="1"/>
              <a:t>KeyGen</a:t>
            </a:r>
            <a:r>
              <a:rPr lang="zh-TW" altLang="en-US" dirty="0"/>
              <a:t>的輸入為一個</a:t>
            </a:r>
            <a:r>
              <a:rPr lang="en-US" altLang="zh-TW" dirty="0"/>
              <a:t>32byte</a:t>
            </a:r>
            <a:r>
              <a:rPr lang="zh-TW" altLang="en-US" dirty="0"/>
              <a:t>的隨機種子</a:t>
            </a:r>
            <a:r>
              <a:rPr lang="el-GR" altLang="zh-TW" dirty="0"/>
              <a:t>ξ</a:t>
            </a:r>
            <a:r>
              <a:rPr lang="zh-TW" altLang="en-US" dirty="0"/>
              <a:t>，輸出則為公鑰以及私鑰。</a:t>
            </a:r>
            <a:endParaRPr lang="en-US" altLang="zh-TW" dirty="0"/>
          </a:p>
          <a:p>
            <a:endParaRPr lang="en-US" altLang="zh-TW" dirty="0"/>
          </a:p>
          <a:p>
            <a:r>
              <a:rPr lang="zh-TW" altLang="en-US" dirty="0"/>
              <a:t>第</a:t>
            </a:r>
            <a:r>
              <a:rPr lang="en-US" altLang="zh-TW" dirty="0"/>
              <a:t>1</a:t>
            </a:r>
            <a:r>
              <a:rPr lang="zh-TW" altLang="en-US" dirty="0"/>
              <a:t>行中隨機種子</a:t>
            </a:r>
            <a:r>
              <a:rPr lang="el-GR" altLang="zh-TW" dirty="0"/>
              <a:t>ξ</a:t>
            </a:r>
            <a:r>
              <a:rPr lang="zh-TW" altLang="en-US" dirty="0"/>
              <a:t>將使用</a:t>
            </a:r>
            <a:r>
              <a:rPr lang="en-US" altLang="zh-TW" dirty="0"/>
              <a:t>sha3</a:t>
            </a:r>
            <a:r>
              <a:rPr lang="zh-TW" altLang="en-US" dirty="0"/>
              <a:t>當中的</a:t>
            </a:r>
            <a:r>
              <a:rPr lang="en-US" altLang="zh-TW" dirty="0"/>
              <a:t>shake256</a:t>
            </a:r>
            <a:r>
              <a:rPr lang="zh-TW" altLang="en-US" dirty="0"/>
              <a:t>生成三個隨機種子，分別是公用隨機種子</a:t>
            </a:r>
            <a:r>
              <a:rPr lang="el-GR" altLang="zh-TW" dirty="0"/>
              <a:t>ρ</a:t>
            </a:r>
            <a:r>
              <a:rPr lang="zh-TW" altLang="en-US" dirty="0"/>
              <a:t>，在第</a:t>
            </a:r>
            <a:r>
              <a:rPr lang="en-US" altLang="zh-TW" dirty="0"/>
              <a:t>3</a:t>
            </a:r>
            <a:r>
              <a:rPr lang="zh-TW" altLang="en-US" dirty="0"/>
              <a:t>行中利用此種子隨機抽取一個多項式矩陣</a:t>
            </a:r>
            <a:r>
              <a:rPr lang="en-US" altLang="zh-TW" dirty="0"/>
              <a:t>A</a:t>
            </a:r>
            <a:r>
              <a:rPr lang="zh-TW" altLang="en-US" dirty="0"/>
              <a:t>，再來是私用隨機種子</a:t>
            </a:r>
            <a:r>
              <a:rPr lang="el-GR" altLang="zh-TW" dirty="0"/>
              <a:t>ρ′</a:t>
            </a:r>
            <a:r>
              <a:rPr lang="zh-TW" altLang="en-US" dirty="0"/>
              <a:t>，在第</a:t>
            </a:r>
            <a:r>
              <a:rPr lang="en-US" altLang="zh-TW" dirty="0"/>
              <a:t>4</a:t>
            </a:r>
            <a:r>
              <a:rPr lang="zh-TW" altLang="en-US" dirty="0"/>
              <a:t>行中利用此種子抽取多項式向量</a:t>
            </a:r>
            <a:r>
              <a:rPr lang="en-US" altLang="zh-TW" dirty="0"/>
              <a:t>s1</a:t>
            </a:r>
            <a:r>
              <a:rPr lang="zh-TW" altLang="en-US" dirty="0"/>
              <a:t>與</a:t>
            </a:r>
            <a:r>
              <a:rPr lang="en-US" altLang="zh-TW" dirty="0"/>
              <a:t>s2</a:t>
            </a:r>
            <a:r>
              <a:rPr lang="zh-TW" altLang="en-US" dirty="0"/>
              <a:t>，這兩個向量的值是短係數，指說其值被限定在</a:t>
            </a:r>
            <a:r>
              <a:rPr lang="el-GR" altLang="zh-TW" dirty="0"/>
              <a:t>−η</a:t>
            </a:r>
            <a:r>
              <a:rPr lang="zh-TW" altLang="en-US" dirty="0"/>
              <a:t>與</a:t>
            </a:r>
            <a:r>
              <a:rPr lang="el-GR" altLang="zh-TW" dirty="0"/>
              <a:t>η</a:t>
            </a:r>
            <a:r>
              <a:rPr lang="zh-TW" altLang="en-US" dirty="0"/>
              <a:t>之間，最後是私用隨機種子</a:t>
            </a:r>
            <a:r>
              <a:rPr lang="en-US" altLang="zh-TW" dirty="0"/>
              <a:t>K</a:t>
            </a:r>
            <a:r>
              <a:rPr lang="zh-TW" altLang="en-US" dirty="0"/>
              <a:t>，該種子是用於簽名的過程。</a:t>
            </a:r>
            <a:endParaRPr lang="en-US" altLang="zh-TW" dirty="0"/>
          </a:p>
          <a:p>
            <a:endParaRPr lang="en-US" altLang="zh-TW" dirty="0"/>
          </a:p>
          <a:p>
            <a:r>
              <a:rPr lang="zh-TW" altLang="en-US" dirty="0"/>
              <a:t>第</a:t>
            </a:r>
            <a:r>
              <a:rPr lang="en-US" altLang="zh-TW" dirty="0"/>
              <a:t>5</a:t>
            </a:r>
            <a:r>
              <a:rPr lang="zh-TW" altLang="en-US" dirty="0"/>
              <a:t>行是計算公用值</a:t>
            </a:r>
            <a:r>
              <a:rPr lang="en-US" altLang="zh-TW" dirty="0"/>
              <a:t>t = As1 + s2</a:t>
            </a:r>
            <a:r>
              <a:rPr lang="zh-TW" altLang="en-US" dirty="0"/>
              <a:t>，這個部分就是在實現我上面提到</a:t>
            </a:r>
            <a:r>
              <a:rPr lang="en-US" altLang="zh-TW" dirty="0"/>
              <a:t>MLWE</a:t>
            </a:r>
            <a:r>
              <a:rPr lang="zh-TW" altLang="en-US" dirty="0"/>
              <a:t>算法的部分。</a:t>
            </a:r>
            <a:endParaRPr lang="en-US" altLang="zh-TW" dirty="0"/>
          </a:p>
          <a:p>
            <a:endParaRPr lang="en-US" altLang="zh-TW" dirty="0"/>
          </a:p>
          <a:p>
            <a:r>
              <a:rPr lang="zh-TW" altLang="en-US" dirty="0"/>
              <a:t>第</a:t>
            </a:r>
            <a:r>
              <a:rPr lang="en-US" altLang="zh-TW" dirty="0"/>
              <a:t>6</a:t>
            </a:r>
            <a:r>
              <a:rPr lang="zh-TW" altLang="en-US" dirty="0"/>
              <a:t>行是將公鑰</a:t>
            </a:r>
            <a:r>
              <a:rPr lang="en-US" altLang="zh-TW" dirty="0"/>
              <a:t>t</a:t>
            </a:r>
            <a:r>
              <a:rPr lang="zh-TW" altLang="en-US" dirty="0"/>
              <a:t>做壓縮，通過刪除每個係數的 </a:t>
            </a:r>
            <a:r>
              <a:rPr lang="en-US" altLang="zh-TW" dirty="0"/>
              <a:t>d </a:t>
            </a:r>
            <a:r>
              <a:rPr lang="zh-TW" altLang="en-US" dirty="0"/>
              <a:t>個最低有效位來生成多項式向量 </a:t>
            </a:r>
            <a:r>
              <a:rPr lang="en-US" altLang="zh-TW" dirty="0"/>
              <a:t>t1</a:t>
            </a:r>
            <a:r>
              <a:rPr lang="zh-TW" altLang="en-US" dirty="0"/>
              <a:t>，以及被刪除的部分</a:t>
            </a:r>
            <a:r>
              <a:rPr lang="en-US" altLang="zh-TW" dirty="0"/>
              <a:t>t0</a:t>
            </a:r>
            <a:r>
              <a:rPr lang="zh-TW" altLang="en-US" dirty="0"/>
              <a:t>，這個壓縮是為了優化</a:t>
            </a:r>
            <a:r>
              <a:rPr lang="zh-TW" altLang="en-US" b="0" i="0" dirty="0">
                <a:solidFill>
                  <a:srgbClr val="1F1F1F"/>
                </a:solidFill>
                <a:effectLst/>
                <a:latin typeface="Arial" panose="020B0604020202020204" pitchFamily="34" charset="0"/>
              </a:rPr>
              <a:t>效能，而非安全性。</a:t>
            </a:r>
            <a:endParaRPr lang="en-US" altLang="zh-TW" b="0" i="0" dirty="0">
              <a:solidFill>
                <a:srgbClr val="1F1F1F"/>
              </a:solidFill>
              <a:effectLst/>
              <a:latin typeface="Arial" panose="020B0604020202020204" pitchFamily="34" charset="0"/>
            </a:endParaRPr>
          </a:p>
          <a:p>
            <a:endParaRPr lang="en-US" altLang="zh-TW" b="0" i="0" dirty="0">
              <a:solidFill>
                <a:srgbClr val="1F1F1F"/>
              </a:solidFill>
              <a:effectLst/>
              <a:latin typeface="Arial" panose="020B0604020202020204" pitchFamily="34" charset="0"/>
            </a:endParaRPr>
          </a:p>
          <a:p>
            <a:r>
              <a:rPr lang="zh-TW" altLang="en-US" b="0" i="0" dirty="0">
                <a:solidFill>
                  <a:srgbClr val="1F1F1F"/>
                </a:solidFill>
                <a:effectLst/>
                <a:latin typeface="Arial" panose="020B0604020202020204" pitchFamily="34" charset="0"/>
              </a:rPr>
              <a:t>第</a:t>
            </a:r>
            <a:r>
              <a:rPr lang="en-US" altLang="zh-TW" b="0" i="0" dirty="0">
                <a:solidFill>
                  <a:srgbClr val="1F1F1F"/>
                </a:solidFill>
                <a:effectLst/>
                <a:latin typeface="Arial" panose="020B0604020202020204" pitchFamily="34" charset="0"/>
              </a:rPr>
              <a:t>8</a:t>
            </a:r>
            <a:r>
              <a:rPr lang="zh-TW" altLang="en-US" b="0" i="0" dirty="0">
                <a:solidFill>
                  <a:srgbClr val="1F1F1F"/>
                </a:solidFill>
                <a:effectLst/>
                <a:latin typeface="Arial" panose="020B0604020202020204" pitchFamily="34" charset="0"/>
              </a:rPr>
              <a:t>行是將</a:t>
            </a:r>
            <a:r>
              <a:rPr lang="zh-TW" altLang="en-US" dirty="0"/>
              <a:t>公用隨機種子 </a:t>
            </a:r>
            <a:r>
              <a:rPr lang="en-US" altLang="zh-TW" dirty="0"/>
              <a:t>ρ</a:t>
            </a:r>
            <a:r>
              <a:rPr lang="zh-TW" altLang="en-US" dirty="0"/>
              <a:t>和壓縮多項式向量 </a:t>
            </a:r>
            <a:r>
              <a:rPr lang="en-US" altLang="zh-TW" dirty="0"/>
              <a:t>t1​ </a:t>
            </a:r>
            <a:r>
              <a:rPr lang="zh-TW" altLang="en-US" dirty="0"/>
              <a:t>組合成公鑰。</a:t>
            </a:r>
            <a:endParaRPr lang="en-US" altLang="zh-TW" dirty="0"/>
          </a:p>
          <a:p>
            <a:endParaRPr lang="en-US" altLang="zh-TW" dirty="0"/>
          </a:p>
          <a:p>
            <a:r>
              <a:rPr lang="zh-TW" altLang="en-US" dirty="0"/>
              <a:t>第</a:t>
            </a:r>
            <a:r>
              <a:rPr lang="en-US" altLang="zh-TW" dirty="0"/>
              <a:t>9</a:t>
            </a:r>
            <a:r>
              <a:rPr lang="zh-TW" altLang="en-US" dirty="0"/>
              <a:t>行是將公鑰做</a:t>
            </a:r>
            <a:r>
              <a:rPr lang="en-US" altLang="zh-TW" dirty="0"/>
              <a:t>64 byte</a:t>
            </a:r>
            <a:r>
              <a:rPr lang="zh-TW" altLang="en-US" dirty="0"/>
              <a:t>的雜湊。</a:t>
            </a:r>
            <a:endParaRPr lang="en-US" altLang="zh-TW" dirty="0"/>
          </a:p>
          <a:p>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10</a:t>
            </a:r>
            <a:r>
              <a:rPr lang="zh-TW" altLang="en-US" dirty="0"/>
              <a:t>行是將公用隨機種子 </a:t>
            </a:r>
            <a:r>
              <a:rPr lang="en-US" altLang="zh-TW" dirty="0"/>
              <a:t>ρ</a:t>
            </a:r>
            <a:r>
              <a:rPr lang="zh-TW" altLang="en-US" dirty="0"/>
              <a:t>、私用隨機種子 </a:t>
            </a:r>
            <a:r>
              <a:rPr lang="en-US" altLang="zh-TW" dirty="0"/>
              <a:t>K</a:t>
            </a:r>
            <a:r>
              <a:rPr lang="zh-TW" altLang="en-US" dirty="0"/>
              <a:t>、</a:t>
            </a:r>
            <a:r>
              <a:rPr lang="en-US" altLang="zh-TW" dirty="0"/>
              <a:t>tr</a:t>
            </a:r>
            <a:r>
              <a:rPr lang="zh-TW" altLang="en-US" dirty="0"/>
              <a:t>、私密多項式向量 </a:t>
            </a:r>
            <a:r>
              <a:rPr lang="en-US" altLang="zh-TW" dirty="0"/>
              <a:t>s1</a:t>
            </a:r>
            <a:r>
              <a:rPr lang="zh-TW" altLang="en-US" dirty="0"/>
              <a:t>和 </a:t>
            </a:r>
            <a:r>
              <a:rPr lang="en-US" altLang="zh-TW" dirty="0"/>
              <a:t>s2</a:t>
            </a:r>
            <a:r>
              <a:rPr lang="zh-TW" altLang="en-US" dirty="0"/>
              <a:t>、</a:t>
            </a:r>
            <a:r>
              <a:rPr lang="en-US" altLang="zh-TW" dirty="0"/>
              <a:t>t0</a:t>
            </a:r>
            <a:r>
              <a:rPr lang="zh-TW" altLang="en-US" dirty="0"/>
              <a:t>組合成私鑰。，</a:t>
            </a:r>
            <a:endParaRPr lang="en-US" altLang="zh-TW" dirty="0"/>
          </a:p>
          <a:p>
            <a:endParaRPr lang="en-US" altLang="zh-TW" dirty="0"/>
          </a:p>
          <a:p>
            <a:endParaRPr lang="en-US" altLang="zh-TW" dirty="0"/>
          </a:p>
          <a:p>
            <a:endParaRPr lang="en-US" altLang="zh-TW" dirty="0"/>
          </a:p>
          <a:p>
            <a:endParaRPr lang="en-US" altLang="zh-TW" dirty="0"/>
          </a:p>
          <a:p>
            <a:endParaRPr lang="en-US" altLang="zh-TW" dirty="0"/>
          </a:p>
          <a:p>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11</a:t>
            </a:fld>
            <a:endParaRPr lang="zh-CN" altLang="en-US"/>
          </a:p>
        </p:txBody>
      </p:sp>
    </p:spTree>
    <p:extLst>
      <p:ext uri="{BB962C8B-B14F-4D97-AF65-F5344CB8AC3E}">
        <p14:creationId xmlns:p14="http://schemas.microsoft.com/office/powerpoint/2010/main" val="1188919169"/>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marL="0" indent="0" algn="l">
              <a:spcBef>
                <a:spcPts val="600"/>
              </a:spcBef>
              <a:spcAft>
                <a:spcPts val="600"/>
              </a:spcAft>
              <a:buFont typeface="Wingdings" panose="05000000000000000000" pitchFamily="2" charset="2"/>
              <a:buNone/>
            </a:pPr>
            <a:r>
              <a:rPr lang="zh-TW" altLang="en-US" b="0" i="0" dirty="0">
                <a:solidFill>
                  <a:srgbClr val="262626"/>
                </a:solidFill>
                <a:effectLst/>
                <a:latin typeface="-apple-system"/>
              </a:rPr>
              <a:t>主要控制信號，有三個</a:t>
            </a:r>
            <a:r>
              <a:rPr lang="en-US" altLang="zh-TW" b="0" i="0" dirty="0">
                <a:solidFill>
                  <a:srgbClr val="262626"/>
                </a:solidFill>
                <a:effectLst/>
                <a:latin typeface="-apple-system"/>
              </a:rPr>
              <a:t>(</a:t>
            </a:r>
            <a:r>
              <a:rPr lang="en-US" altLang="zh-TW" b="0" i="0" dirty="0" err="1">
                <a:solidFill>
                  <a:srgbClr val="262626"/>
                </a:solidFill>
                <a:effectLst/>
                <a:latin typeface="-apple-system"/>
              </a:rPr>
              <a:t>sampler_in_ready</a:t>
            </a:r>
            <a:r>
              <a:rPr lang="en-US" altLang="zh-TW" b="0" i="0" dirty="0">
                <a:solidFill>
                  <a:srgbClr val="262626"/>
                </a:solidFill>
                <a:effectLst/>
                <a:latin typeface="-apple-system"/>
              </a:rPr>
              <a:t>, </a:t>
            </a:r>
            <a:r>
              <a:rPr lang="en-US" altLang="zh-TW" b="0" i="0" dirty="0" err="1">
                <a:solidFill>
                  <a:srgbClr val="262626"/>
                </a:solidFill>
                <a:effectLst/>
                <a:latin typeface="-apple-system"/>
              </a:rPr>
              <a:t>sampler_squeeze</a:t>
            </a:r>
            <a:r>
              <a:rPr lang="zh-TW" altLang="en-US" b="0" i="0" dirty="0">
                <a:solidFill>
                  <a:srgbClr val="262626"/>
                </a:solidFill>
                <a:effectLst/>
                <a:latin typeface="-apple-system"/>
              </a:rPr>
              <a:t>以及</a:t>
            </a:r>
            <a:r>
              <a:rPr lang="en-US" altLang="zh-TW" b="0" i="0" dirty="0" err="1">
                <a:solidFill>
                  <a:srgbClr val="262626"/>
                </a:solidFill>
                <a:effectLst/>
                <a:latin typeface="-apple-system"/>
              </a:rPr>
              <a:t>next_element</a:t>
            </a:r>
            <a:r>
              <a:rPr lang="en-US" altLang="zh-TW" b="0" i="0" dirty="0">
                <a:solidFill>
                  <a:srgbClr val="262626"/>
                </a:solidFill>
                <a:effectLst/>
                <a:latin typeface="-apple-system"/>
              </a:rPr>
              <a:t>)</a:t>
            </a:r>
            <a:r>
              <a:rPr lang="zh-TW" altLang="en-US" b="0" i="0" dirty="0">
                <a:solidFill>
                  <a:srgbClr val="262626"/>
                </a:solidFill>
                <a:effectLst/>
                <a:latin typeface="-apple-system"/>
              </a:rPr>
              <a:t> </a:t>
            </a:r>
            <a:endParaRPr lang="en-US" altLang="zh-TW" b="0" i="0" dirty="0">
              <a:solidFill>
                <a:srgbClr val="262626"/>
              </a:solidFill>
              <a:effectLst/>
              <a:latin typeface="-apple-system"/>
            </a:endParaRPr>
          </a:p>
          <a:p>
            <a:pPr marL="171450" indent="-171450" algn="l">
              <a:spcBef>
                <a:spcPts val="600"/>
              </a:spcBef>
              <a:spcAft>
                <a:spcPts val="600"/>
              </a:spcAft>
              <a:buFont typeface="Wingdings" panose="05000000000000000000" pitchFamily="2" charset="2"/>
              <a:buChar char="ü"/>
            </a:pPr>
            <a:r>
              <a:rPr lang="zh-TW" altLang="en-US" b="0" i="0" dirty="0">
                <a:solidFill>
                  <a:srgbClr val="262626"/>
                </a:solidFill>
                <a:effectLst/>
                <a:latin typeface="-apple-system"/>
              </a:rPr>
              <a:t>接收到</a:t>
            </a:r>
            <a:r>
              <a:rPr lang="en-US" altLang="zh-TW" b="0" i="0" dirty="0" err="1">
                <a:solidFill>
                  <a:srgbClr val="262626"/>
                </a:solidFill>
                <a:effectLst/>
                <a:latin typeface="-apple-system"/>
              </a:rPr>
              <a:t>sampler_in_ready</a:t>
            </a:r>
            <a:r>
              <a:rPr lang="zh-TW" altLang="en-US" b="0" i="0" dirty="0">
                <a:solidFill>
                  <a:srgbClr val="262626"/>
                </a:solidFill>
                <a:effectLst/>
                <a:latin typeface="-apple-system"/>
              </a:rPr>
              <a:t>一個</a:t>
            </a:r>
            <a:r>
              <a:rPr lang="en-US" altLang="zh-TW" b="0" i="0" dirty="0">
                <a:solidFill>
                  <a:srgbClr val="262626"/>
                </a:solidFill>
                <a:effectLst/>
                <a:latin typeface="-apple-system"/>
              </a:rPr>
              <a:t>pulse</a:t>
            </a:r>
            <a:r>
              <a:rPr lang="zh-TW" altLang="en-US" b="0" i="0" dirty="0">
                <a:solidFill>
                  <a:srgbClr val="262626"/>
                </a:solidFill>
                <a:effectLst/>
                <a:latin typeface="-apple-system"/>
              </a:rPr>
              <a:t>的信號，開始對由</a:t>
            </a:r>
            <a:r>
              <a:rPr lang="en-US" altLang="zh-TW" b="0" i="0" dirty="0">
                <a:solidFill>
                  <a:srgbClr val="262626"/>
                </a:solidFill>
                <a:effectLst/>
                <a:latin typeface="-apple-system"/>
              </a:rPr>
              <a:t>shake module</a:t>
            </a:r>
            <a:r>
              <a:rPr lang="zh-TW" altLang="en-US" b="0" i="0" dirty="0">
                <a:solidFill>
                  <a:srgbClr val="262626"/>
                </a:solidFill>
                <a:effectLst/>
                <a:latin typeface="-apple-system"/>
              </a:rPr>
              <a:t>來的資料</a:t>
            </a:r>
            <a:r>
              <a:rPr lang="en-US" altLang="zh-TW" b="0" i="0" dirty="0" err="1">
                <a:solidFill>
                  <a:srgbClr val="262626"/>
                </a:solidFill>
                <a:effectLst/>
                <a:latin typeface="-apple-system"/>
              </a:rPr>
              <a:t>sampler_in</a:t>
            </a:r>
            <a:r>
              <a:rPr lang="zh-TW" altLang="en-US" b="0" i="0" dirty="0">
                <a:solidFill>
                  <a:srgbClr val="262626"/>
                </a:solidFill>
                <a:effectLst/>
                <a:latin typeface="-apple-system"/>
              </a:rPr>
              <a:t>進行採樣的動作。</a:t>
            </a:r>
            <a:endParaRPr lang="en-US" altLang="zh-TW" b="0" i="0" dirty="0">
              <a:solidFill>
                <a:srgbClr val="262626"/>
              </a:solidFill>
              <a:effectLst/>
              <a:latin typeface="-apple-system"/>
            </a:endParaRPr>
          </a:p>
          <a:p>
            <a:pPr marL="171450" indent="-171450" algn="l">
              <a:spcBef>
                <a:spcPts val="600"/>
              </a:spcBef>
              <a:spcAft>
                <a:spcPts val="600"/>
              </a:spcAft>
              <a:buFont typeface="Wingdings" panose="05000000000000000000" pitchFamily="2" charset="2"/>
              <a:buChar char="ü"/>
            </a:pPr>
            <a:r>
              <a:rPr lang="zh-TW" altLang="en-US" b="0" i="0" dirty="0">
                <a:solidFill>
                  <a:srgbClr val="262626"/>
                </a:solidFill>
                <a:effectLst/>
                <a:latin typeface="-apple-system"/>
              </a:rPr>
              <a:t>假設採樣資料不足則為向外發送一個</a:t>
            </a:r>
            <a:r>
              <a:rPr lang="en-US" altLang="zh-TW" b="0" i="0" dirty="0">
                <a:solidFill>
                  <a:srgbClr val="262626"/>
                </a:solidFill>
                <a:effectLst/>
                <a:latin typeface="-apple-system"/>
              </a:rPr>
              <a:t>pulse</a:t>
            </a:r>
            <a:r>
              <a:rPr lang="zh-TW" altLang="en-US" b="0" i="0" dirty="0">
                <a:solidFill>
                  <a:srgbClr val="262626"/>
                </a:solidFill>
                <a:effectLst/>
                <a:latin typeface="-apple-system"/>
              </a:rPr>
              <a:t>的</a:t>
            </a:r>
            <a:r>
              <a:rPr lang="en-US" altLang="zh-TW" b="0" i="0" dirty="0" err="1">
                <a:solidFill>
                  <a:srgbClr val="262626"/>
                </a:solidFill>
                <a:effectLst/>
                <a:latin typeface="-apple-system"/>
              </a:rPr>
              <a:t>sampler_squeeze</a:t>
            </a:r>
            <a:r>
              <a:rPr lang="zh-TW" altLang="en-US" b="0" i="0" dirty="0">
                <a:solidFill>
                  <a:srgbClr val="262626"/>
                </a:solidFill>
                <a:effectLst/>
                <a:latin typeface="-apple-system"/>
              </a:rPr>
              <a:t>信號由</a:t>
            </a:r>
            <a:r>
              <a:rPr lang="en-US" altLang="zh-TW" b="0" i="0" dirty="0">
                <a:solidFill>
                  <a:srgbClr val="262626"/>
                </a:solidFill>
                <a:effectLst/>
                <a:latin typeface="-apple-system"/>
              </a:rPr>
              <a:t>shake module</a:t>
            </a:r>
            <a:r>
              <a:rPr lang="zh-TW" altLang="en-US" b="0" i="0" dirty="0">
                <a:solidFill>
                  <a:srgbClr val="262626"/>
                </a:solidFill>
                <a:effectLst/>
                <a:latin typeface="-apple-system"/>
              </a:rPr>
              <a:t>接收。</a:t>
            </a:r>
            <a:endParaRPr lang="en-US" altLang="zh-TW" b="0" i="0" dirty="0">
              <a:solidFill>
                <a:srgbClr val="262626"/>
              </a:solidFill>
              <a:effectLst/>
              <a:latin typeface="-apple-system"/>
            </a:endParaRPr>
          </a:p>
          <a:p>
            <a:pPr marL="171450" indent="-171450" algn="l">
              <a:spcBef>
                <a:spcPts val="600"/>
              </a:spcBef>
              <a:spcAft>
                <a:spcPts val="600"/>
              </a:spcAft>
              <a:buFont typeface="Wingdings" panose="05000000000000000000" pitchFamily="2" charset="2"/>
              <a:buChar char="ü"/>
            </a:pPr>
            <a:r>
              <a:rPr lang="zh-TW" altLang="en-US" b="0" i="0" dirty="0">
                <a:solidFill>
                  <a:srgbClr val="262626"/>
                </a:solidFill>
                <a:effectLst/>
                <a:latin typeface="-apple-system"/>
              </a:rPr>
              <a:t>採樣完畢則發送一個</a:t>
            </a:r>
            <a:r>
              <a:rPr lang="en-US" altLang="zh-TW" b="0" i="0" dirty="0">
                <a:solidFill>
                  <a:srgbClr val="262626"/>
                </a:solidFill>
                <a:effectLst/>
                <a:latin typeface="-apple-system"/>
              </a:rPr>
              <a:t>pulse</a:t>
            </a:r>
            <a:r>
              <a:rPr lang="zh-TW" altLang="en-US" b="0" i="0" dirty="0">
                <a:solidFill>
                  <a:srgbClr val="262626"/>
                </a:solidFill>
                <a:effectLst/>
                <a:latin typeface="-apple-system"/>
              </a:rPr>
              <a:t>的</a:t>
            </a:r>
            <a:r>
              <a:rPr lang="en-US" altLang="zh-TW" b="0" i="0" dirty="0" err="1">
                <a:solidFill>
                  <a:srgbClr val="262626"/>
                </a:solidFill>
                <a:effectLst/>
                <a:latin typeface="-apple-system"/>
              </a:rPr>
              <a:t>next_element</a:t>
            </a:r>
            <a:r>
              <a:rPr lang="zh-TW" altLang="en-US" b="0" i="0" dirty="0">
                <a:solidFill>
                  <a:srgbClr val="262626"/>
                </a:solidFill>
                <a:effectLst/>
                <a:latin typeface="-apple-system"/>
              </a:rPr>
              <a:t>信號，由</a:t>
            </a:r>
            <a:r>
              <a:rPr lang="en-US" altLang="zh-TW" b="0" i="0" dirty="0">
                <a:solidFill>
                  <a:srgbClr val="262626"/>
                </a:solidFill>
                <a:effectLst/>
                <a:latin typeface="-apple-system"/>
              </a:rPr>
              <a:t>controller</a:t>
            </a:r>
            <a:r>
              <a:rPr lang="zh-TW" altLang="en-US" b="0" i="0" dirty="0">
                <a:solidFill>
                  <a:srgbClr val="262626"/>
                </a:solidFill>
                <a:effectLst/>
                <a:latin typeface="-apple-system"/>
              </a:rPr>
              <a:t>接收，告訴她可以進行下一個</a:t>
            </a:r>
            <a:r>
              <a:rPr lang="en-US" altLang="zh-TW" b="0" i="0" dirty="0">
                <a:solidFill>
                  <a:srgbClr val="262626"/>
                </a:solidFill>
                <a:effectLst/>
                <a:latin typeface="-apple-system"/>
              </a:rPr>
              <a:t>element</a:t>
            </a:r>
            <a:r>
              <a:rPr lang="zh-TW" altLang="en-US" b="0" i="0" dirty="0">
                <a:solidFill>
                  <a:srgbClr val="262626"/>
                </a:solidFill>
                <a:effectLst/>
                <a:latin typeface="-apple-system"/>
              </a:rPr>
              <a:t>的採樣。</a:t>
            </a:r>
            <a:endParaRPr lang="en-US" altLang="zh-TW" b="0" i="0" dirty="0">
              <a:solidFill>
                <a:srgbClr val="262626"/>
              </a:solidFill>
              <a:effectLst/>
              <a:latin typeface="-apple-system"/>
            </a:endParaRPr>
          </a:p>
          <a:p>
            <a:pPr algn="l">
              <a:spcBef>
                <a:spcPts val="600"/>
              </a:spcBef>
              <a:spcAft>
                <a:spcPts val="600"/>
              </a:spcAft>
              <a:buFont typeface="+mj-lt"/>
              <a:buNone/>
            </a:pPr>
            <a:endParaRPr lang="en-US" altLang="zh-TW" b="0" i="0" dirty="0">
              <a:solidFill>
                <a:srgbClr val="262626"/>
              </a:solidFill>
              <a:effectLst/>
              <a:latin typeface="-apple-system"/>
            </a:endParaRPr>
          </a:p>
          <a:p>
            <a:pPr algn="l">
              <a:spcBef>
                <a:spcPts val="600"/>
              </a:spcBef>
              <a:spcAft>
                <a:spcPts val="600"/>
              </a:spcAft>
              <a:buFont typeface="+mj-lt"/>
              <a:buNone/>
            </a:pPr>
            <a:r>
              <a:rPr lang="zh-TW" altLang="en-US" b="0" i="0" dirty="0">
                <a:solidFill>
                  <a:srgbClr val="262626"/>
                </a:solidFill>
                <a:effectLst/>
                <a:latin typeface="-apple-system"/>
              </a:rPr>
              <a:t>重點設計</a:t>
            </a:r>
            <a:endParaRPr lang="en-US" altLang="zh-TW" b="0" i="0" dirty="0">
              <a:solidFill>
                <a:srgbClr val="262626"/>
              </a:solidFill>
              <a:effectLst/>
              <a:latin typeface="-apple-system"/>
            </a:endParaRPr>
          </a:p>
          <a:p>
            <a:pPr marL="228600" marR="0" lvl="0" indent="-228600" algn="l" defTabSz="914400" rtl="0" eaLnBrk="1" fontAlgn="auto" latinLnBrk="0" hangingPunct="1">
              <a:lnSpc>
                <a:spcPct val="100000"/>
              </a:lnSpc>
              <a:spcBef>
                <a:spcPts val="600"/>
              </a:spcBef>
              <a:spcAft>
                <a:spcPts val="600"/>
              </a:spcAft>
              <a:buClrTx/>
              <a:buSzTx/>
              <a:buFont typeface="Wingdings" panose="05000000000000000000" pitchFamily="2" charset="2"/>
              <a:buChar char="ü"/>
              <a:tabLst/>
              <a:defRPr/>
            </a:pPr>
            <a:r>
              <a:rPr lang="en-US" altLang="zh-TW" b="0" i="0" dirty="0" err="1">
                <a:solidFill>
                  <a:srgbClr val="262626"/>
                </a:solidFill>
                <a:effectLst/>
                <a:latin typeface="-apple-system"/>
              </a:rPr>
              <a:t>sampler_in</a:t>
            </a:r>
            <a:r>
              <a:rPr lang="zh-TW" altLang="en-US" b="0" i="0" dirty="0">
                <a:solidFill>
                  <a:srgbClr val="262626"/>
                </a:solidFill>
                <a:effectLst/>
                <a:latin typeface="-apple-system"/>
              </a:rPr>
              <a:t>的有效輸入為</a:t>
            </a:r>
            <a:r>
              <a:rPr lang="en-US" altLang="zh-TW" b="0" i="0" dirty="0">
                <a:solidFill>
                  <a:srgbClr val="262626"/>
                </a:solidFill>
                <a:effectLst/>
                <a:latin typeface="-apple-system"/>
              </a:rPr>
              <a:t>1088 bit</a:t>
            </a:r>
            <a:r>
              <a:rPr lang="zh-TW" altLang="en-US" b="0" i="0" dirty="0">
                <a:solidFill>
                  <a:srgbClr val="262626"/>
                </a:solidFill>
                <a:effectLst/>
                <a:latin typeface="-apple-system"/>
              </a:rPr>
              <a:t>，一次運算需要</a:t>
            </a:r>
            <a:r>
              <a:rPr lang="en-US" altLang="zh-TW" b="0" i="0" dirty="0">
                <a:solidFill>
                  <a:srgbClr val="262626"/>
                </a:solidFill>
                <a:effectLst/>
                <a:latin typeface="-apple-system"/>
              </a:rPr>
              <a:t>8 bit</a:t>
            </a:r>
            <a:r>
              <a:rPr lang="zh-TW" altLang="en-US" b="0" i="0" dirty="0">
                <a:solidFill>
                  <a:srgbClr val="262626"/>
                </a:solidFill>
                <a:effectLst/>
                <a:latin typeface="-apple-system"/>
              </a:rPr>
              <a:t>的有效輸入，因此當</a:t>
            </a:r>
            <a:r>
              <a:rPr lang="en-US" altLang="zh-TW" b="0" i="0" dirty="0" err="1">
                <a:solidFill>
                  <a:srgbClr val="262626"/>
                </a:solidFill>
                <a:effectLst/>
                <a:latin typeface="-apple-system"/>
              </a:rPr>
              <a:t>shake_cnt</a:t>
            </a:r>
            <a:r>
              <a:rPr lang="zh-TW" altLang="en-US" b="0" i="0" dirty="0">
                <a:solidFill>
                  <a:srgbClr val="262626"/>
                </a:solidFill>
                <a:effectLst/>
                <a:latin typeface="-apple-system"/>
              </a:rPr>
              <a:t>計數到</a:t>
            </a:r>
            <a:r>
              <a:rPr lang="en-US" altLang="zh-TW" b="0" i="0" dirty="0">
                <a:solidFill>
                  <a:srgbClr val="262626"/>
                </a:solidFill>
                <a:effectLst/>
                <a:latin typeface="-apple-system"/>
              </a:rPr>
              <a:t>1088/8-1=135</a:t>
            </a:r>
            <a:r>
              <a:rPr lang="zh-TW" altLang="en-US" b="0" i="0" dirty="0">
                <a:solidFill>
                  <a:srgbClr val="262626"/>
                </a:solidFill>
                <a:effectLst/>
                <a:latin typeface="-apple-system"/>
              </a:rPr>
              <a:t>時，表示要去要取新的有效輸入做為採樣</a:t>
            </a:r>
            <a:endParaRPr lang="en-US" altLang="zh-TW" b="0" i="0" dirty="0">
              <a:solidFill>
                <a:srgbClr val="262626"/>
              </a:solidFill>
              <a:effectLst/>
              <a:latin typeface="-apple-system"/>
            </a:endParaRPr>
          </a:p>
          <a:p>
            <a:pPr marL="228600" marR="0" lvl="0" indent="-228600" algn="l" defTabSz="914400" rtl="0" eaLnBrk="1" fontAlgn="auto" latinLnBrk="0" hangingPunct="1">
              <a:lnSpc>
                <a:spcPct val="100000"/>
              </a:lnSpc>
              <a:spcBef>
                <a:spcPts val="600"/>
              </a:spcBef>
              <a:spcAft>
                <a:spcPts val="600"/>
              </a:spcAft>
              <a:buClrTx/>
              <a:buSzTx/>
              <a:buFont typeface="Wingdings" panose="05000000000000000000" pitchFamily="2" charset="2"/>
              <a:buChar char="ü"/>
              <a:tabLst/>
              <a:defRPr/>
            </a:pPr>
            <a:r>
              <a:rPr lang="zh-TW" altLang="en-US" b="0" i="0" dirty="0">
                <a:solidFill>
                  <a:srgbClr val="262626"/>
                </a:solidFill>
                <a:effectLst/>
                <a:latin typeface="-apple-system"/>
              </a:rPr>
              <a:t>第一次</a:t>
            </a:r>
            <a:r>
              <a:rPr lang="en-US" altLang="zh-TW" b="0" i="0" dirty="0" err="1">
                <a:solidFill>
                  <a:srgbClr val="262626"/>
                </a:solidFill>
                <a:effectLst/>
                <a:latin typeface="-apple-system"/>
              </a:rPr>
              <a:t>sampler_in_ready</a:t>
            </a:r>
            <a:r>
              <a:rPr lang="zh-TW" altLang="en-US" b="0" i="0" dirty="0">
                <a:solidFill>
                  <a:srgbClr val="262626"/>
                </a:solidFill>
                <a:effectLst/>
                <a:latin typeface="-apple-system"/>
              </a:rPr>
              <a:t>時會取走</a:t>
            </a:r>
            <a:r>
              <a:rPr lang="en-US" altLang="zh-TW" b="0" i="0" dirty="0" err="1">
                <a:solidFill>
                  <a:srgbClr val="262626"/>
                </a:solidFill>
                <a:effectLst/>
                <a:latin typeface="-apple-system"/>
              </a:rPr>
              <a:t>sampler_in</a:t>
            </a:r>
            <a:r>
              <a:rPr lang="en-US" altLang="zh-TW" b="0" i="0" dirty="0">
                <a:solidFill>
                  <a:srgbClr val="262626"/>
                </a:solidFill>
                <a:effectLst/>
                <a:latin typeface="-apple-system"/>
              </a:rPr>
              <a:t>[63:0]</a:t>
            </a:r>
            <a:r>
              <a:rPr lang="zh-TW" altLang="en-US" b="0" i="0" dirty="0">
                <a:solidFill>
                  <a:srgbClr val="262626"/>
                </a:solidFill>
                <a:effectLst/>
                <a:latin typeface="-apple-system"/>
              </a:rPr>
              <a:t>共</a:t>
            </a:r>
            <a:r>
              <a:rPr lang="en-US" altLang="zh-TW" b="0" i="0" dirty="0">
                <a:solidFill>
                  <a:srgbClr val="262626"/>
                </a:solidFill>
                <a:effectLst/>
                <a:latin typeface="-apple-system"/>
              </a:rPr>
              <a:t>64 bit</a:t>
            </a:r>
            <a:r>
              <a:rPr lang="zh-TW" altLang="en-US" b="0" i="0" dirty="0">
                <a:solidFill>
                  <a:srgbClr val="262626"/>
                </a:solidFill>
                <a:effectLst/>
                <a:latin typeface="-apple-system"/>
              </a:rPr>
              <a:t>作為採樣成功時的隨機值</a:t>
            </a:r>
            <a:r>
              <a:rPr lang="en-US" altLang="zh-TW" b="0" i="0" dirty="0">
                <a:solidFill>
                  <a:srgbClr val="262626"/>
                </a:solidFill>
                <a:effectLst/>
                <a:latin typeface="-apple-system"/>
              </a:rPr>
              <a:t>H</a:t>
            </a:r>
            <a:r>
              <a:rPr lang="zh-TW" altLang="en-US" b="0" i="0" dirty="0">
                <a:solidFill>
                  <a:srgbClr val="262626"/>
                </a:solidFill>
                <a:effectLst/>
                <a:latin typeface="-apple-system"/>
              </a:rPr>
              <a:t>，每次成功則會取走</a:t>
            </a:r>
            <a:r>
              <a:rPr lang="en-US" altLang="zh-TW" b="0" i="0" dirty="0">
                <a:solidFill>
                  <a:srgbClr val="262626"/>
                </a:solidFill>
                <a:effectLst/>
                <a:latin typeface="-apple-system"/>
              </a:rPr>
              <a:t>H[0]</a:t>
            </a:r>
            <a:r>
              <a:rPr lang="zh-TW" altLang="en-US" b="0" i="0" dirty="0">
                <a:solidFill>
                  <a:srgbClr val="262626"/>
                </a:solidFill>
                <a:effectLst/>
                <a:latin typeface="-apple-system"/>
              </a:rPr>
              <a:t>的值，並進行一次右移，給下次成功時有新的</a:t>
            </a:r>
            <a:r>
              <a:rPr lang="en-US" altLang="zh-TW" b="0" i="0" dirty="0">
                <a:solidFill>
                  <a:srgbClr val="262626"/>
                </a:solidFill>
                <a:effectLst/>
                <a:latin typeface="-apple-system"/>
              </a:rPr>
              <a:t>H[0]</a:t>
            </a:r>
            <a:r>
              <a:rPr lang="zh-TW" altLang="en-US" b="0" i="0" dirty="0">
                <a:solidFill>
                  <a:srgbClr val="262626"/>
                </a:solidFill>
                <a:effectLst/>
                <a:latin typeface="-apple-system"/>
              </a:rPr>
              <a:t>做使用。</a:t>
            </a:r>
            <a:endParaRPr lang="en-US" altLang="zh-TW" b="0" i="0" dirty="0">
              <a:solidFill>
                <a:srgbClr val="262626"/>
              </a:solidFill>
              <a:effectLst/>
              <a:latin typeface="-apple-system"/>
            </a:endParaRPr>
          </a:p>
          <a:p>
            <a:pPr marL="228600" marR="0" lvl="0" indent="-228600" algn="l" defTabSz="914400" rtl="0" eaLnBrk="1" fontAlgn="auto" latinLnBrk="0" hangingPunct="1">
              <a:lnSpc>
                <a:spcPct val="100000"/>
              </a:lnSpc>
              <a:spcBef>
                <a:spcPts val="600"/>
              </a:spcBef>
              <a:spcAft>
                <a:spcPts val="600"/>
              </a:spcAft>
              <a:buClrTx/>
              <a:buSzTx/>
              <a:buFont typeface="Wingdings" panose="05000000000000000000" pitchFamily="2" charset="2"/>
              <a:buChar char="ü"/>
              <a:tabLst/>
              <a:defRPr/>
            </a:pPr>
            <a:r>
              <a:rPr lang="zh-TW" altLang="en-US" b="0" i="0" dirty="0">
                <a:solidFill>
                  <a:srgbClr val="262626"/>
                </a:solidFill>
                <a:effectLst/>
                <a:latin typeface="-apple-system"/>
              </a:rPr>
              <a:t>若</a:t>
            </a:r>
            <a:r>
              <a:rPr lang="en-US" altLang="zh-TW" b="0" i="0" dirty="0" err="1">
                <a:solidFill>
                  <a:srgbClr val="262626"/>
                </a:solidFill>
                <a:effectLst/>
                <a:latin typeface="-apple-system"/>
              </a:rPr>
              <a:t>i</a:t>
            </a:r>
            <a:r>
              <a:rPr lang="en-US" altLang="zh-TW" b="0" i="0" dirty="0">
                <a:solidFill>
                  <a:srgbClr val="262626"/>
                </a:solidFill>
                <a:effectLst/>
                <a:latin typeface="-apple-system"/>
              </a:rPr>
              <a:t> &gt; j</a:t>
            </a:r>
            <a:r>
              <a:rPr lang="zh-TW" altLang="en-US" b="0" i="0" dirty="0">
                <a:solidFill>
                  <a:srgbClr val="262626"/>
                </a:solidFill>
                <a:effectLst/>
                <a:latin typeface="-apple-system"/>
              </a:rPr>
              <a:t>則本次採樣不成功，反之成功，則需要將</a:t>
            </a:r>
            <a:r>
              <a:rPr lang="en-US" altLang="zh-TW" b="0" i="0" dirty="0" err="1">
                <a:solidFill>
                  <a:srgbClr val="262626"/>
                </a:solidFill>
                <a:effectLst/>
                <a:latin typeface="-apple-system"/>
              </a:rPr>
              <a:t>i</a:t>
            </a:r>
            <a:r>
              <a:rPr lang="zh-TW" altLang="en-US" b="0" i="0" dirty="0">
                <a:solidFill>
                  <a:srgbClr val="262626"/>
                </a:solidFill>
                <a:effectLst/>
                <a:latin typeface="-apple-system"/>
              </a:rPr>
              <a:t>的</a:t>
            </a:r>
            <a:r>
              <a:rPr lang="en-US" altLang="zh-TW" b="0" i="0" dirty="0">
                <a:solidFill>
                  <a:srgbClr val="262626"/>
                </a:solidFill>
                <a:effectLst/>
                <a:latin typeface="-apple-system"/>
              </a:rPr>
              <a:t>mem</a:t>
            </a:r>
            <a:r>
              <a:rPr lang="zh-TW" altLang="en-US" b="0" i="0" dirty="0">
                <a:solidFill>
                  <a:srgbClr val="262626"/>
                </a:solidFill>
                <a:effectLst/>
                <a:latin typeface="-apple-system"/>
              </a:rPr>
              <a:t> 位址寫入由</a:t>
            </a:r>
            <a:r>
              <a:rPr lang="en-US" altLang="zh-TW" b="0" i="0" dirty="0">
                <a:solidFill>
                  <a:srgbClr val="262626"/>
                </a:solidFill>
                <a:effectLst/>
                <a:latin typeface="-apple-system"/>
              </a:rPr>
              <a:t>H[0]</a:t>
            </a:r>
            <a:r>
              <a:rPr lang="zh-TW" altLang="en-US" b="0" i="0" dirty="0">
                <a:solidFill>
                  <a:srgbClr val="262626"/>
                </a:solidFill>
                <a:effectLst/>
                <a:latin typeface="-apple-system"/>
              </a:rPr>
              <a:t>決定的資料，為</a:t>
            </a:r>
            <a:r>
              <a:rPr lang="en-US" altLang="zh-TW" b="0" i="0" dirty="0">
                <a:solidFill>
                  <a:srgbClr val="262626"/>
                </a:solidFill>
                <a:effectLst/>
                <a:latin typeface="-apple-system"/>
              </a:rPr>
              <a:t>0</a:t>
            </a:r>
            <a:r>
              <a:rPr lang="zh-TW" altLang="en-US" b="0" i="0" dirty="0">
                <a:solidFill>
                  <a:srgbClr val="262626"/>
                </a:solidFill>
                <a:effectLst/>
                <a:latin typeface="-apple-system"/>
              </a:rPr>
              <a:t>則寫入</a:t>
            </a:r>
            <a:r>
              <a:rPr lang="en-US" altLang="zh-TW" b="0" i="0" dirty="0">
                <a:solidFill>
                  <a:srgbClr val="262626"/>
                </a:solidFill>
                <a:effectLst/>
                <a:latin typeface="-apple-system"/>
              </a:rPr>
              <a:t>1</a:t>
            </a:r>
            <a:r>
              <a:rPr lang="zh-TW" altLang="en-US" b="0" i="0" dirty="0">
                <a:solidFill>
                  <a:srgbClr val="262626"/>
                </a:solidFill>
                <a:effectLst/>
                <a:latin typeface="-apple-system"/>
              </a:rPr>
              <a:t>，為</a:t>
            </a:r>
            <a:r>
              <a:rPr lang="en-US" altLang="zh-TW" b="0" i="0" dirty="0">
                <a:solidFill>
                  <a:srgbClr val="262626"/>
                </a:solidFill>
                <a:effectLst/>
                <a:latin typeface="-apple-system"/>
              </a:rPr>
              <a:t>1</a:t>
            </a:r>
            <a:r>
              <a:rPr lang="zh-TW" altLang="en-US" b="0" i="0" dirty="0">
                <a:solidFill>
                  <a:srgbClr val="262626"/>
                </a:solidFill>
                <a:effectLst/>
                <a:latin typeface="-apple-system"/>
              </a:rPr>
              <a:t>則寫入</a:t>
            </a:r>
            <a:r>
              <a:rPr lang="en-US" altLang="zh-TW" b="0" i="0" dirty="0">
                <a:solidFill>
                  <a:srgbClr val="262626"/>
                </a:solidFill>
                <a:effectLst/>
                <a:latin typeface="-apple-system"/>
              </a:rPr>
              <a:t>8380416 (8380417</a:t>
            </a:r>
            <a:r>
              <a:rPr lang="zh-TW" altLang="en-US" b="0" i="0" dirty="0">
                <a:solidFill>
                  <a:srgbClr val="262626"/>
                </a:solidFill>
                <a:effectLst/>
                <a:latin typeface="-apple-system"/>
              </a:rPr>
              <a:t>域下的</a:t>
            </a:r>
            <a:r>
              <a:rPr lang="en-US" altLang="zh-TW" b="0" i="0" dirty="0">
                <a:solidFill>
                  <a:srgbClr val="262626"/>
                </a:solidFill>
                <a:effectLst/>
                <a:latin typeface="-apple-system"/>
              </a:rPr>
              <a:t>-1)</a:t>
            </a:r>
            <a:r>
              <a:rPr lang="zh-TW" altLang="en-US" b="0" i="0" dirty="0">
                <a:solidFill>
                  <a:srgbClr val="262626"/>
                </a:solidFill>
                <a:effectLst/>
                <a:latin typeface="-apple-system"/>
              </a:rPr>
              <a:t>。</a:t>
            </a:r>
            <a:endParaRPr lang="en-US" altLang="zh-TW" b="0" i="0" dirty="0">
              <a:solidFill>
                <a:srgbClr val="262626"/>
              </a:solidFill>
              <a:effectLst/>
              <a:latin typeface="-apple-system"/>
            </a:endParaRPr>
          </a:p>
          <a:p>
            <a:pPr marL="228600" marR="0" lvl="0" indent="-228600" algn="l" defTabSz="914400" rtl="0" eaLnBrk="1" fontAlgn="auto" latinLnBrk="0" hangingPunct="1">
              <a:lnSpc>
                <a:spcPct val="100000"/>
              </a:lnSpc>
              <a:spcBef>
                <a:spcPts val="600"/>
              </a:spcBef>
              <a:spcAft>
                <a:spcPts val="600"/>
              </a:spcAft>
              <a:buClrTx/>
              <a:buSzTx/>
              <a:buFont typeface="Wingdings" panose="05000000000000000000" pitchFamily="2" charset="2"/>
              <a:buChar char="ü"/>
              <a:tabLst/>
              <a:defRPr/>
            </a:pPr>
            <a:r>
              <a:rPr lang="zh-TW" altLang="en-US" b="0" i="0" dirty="0">
                <a:solidFill>
                  <a:srgbClr val="262626"/>
                </a:solidFill>
                <a:effectLst/>
                <a:latin typeface="-apple-system"/>
              </a:rPr>
              <a:t>採樣成功時通樣會藉由前面所提的記憶體輸出資料拉回的方法，將原本在</a:t>
            </a:r>
            <a:r>
              <a:rPr lang="en-US" altLang="zh-TW" b="0" i="0" dirty="0" err="1">
                <a:solidFill>
                  <a:srgbClr val="262626"/>
                </a:solidFill>
                <a:effectLst/>
                <a:latin typeface="-apple-system"/>
              </a:rPr>
              <a:t>i</a:t>
            </a:r>
            <a:r>
              <a:rPr lang="zh-TW" altLang="en-US" b="0" i="0" dirty="0">
                <a:solidFill>
                  <a:srgbClr val="262626"/>
                </a:solidFill>
                <a:effectLst/>
                <a:latin typeface="-apple-system"/>
              </a:rPr>
              <a:t>的</a:t>
            </a:r>
            <a:r>
              <a:rPr lang="en-US" altLang="zh-TW" b="0" i="0" dirty="0">
                <a:solidFill>
                  <a:srgbClr val="262626"/>
                </a:solidFill>
                <a:effectLst/>
                <a:latin typeface="-apple-system"/>
              </a:rPr>
              <a:t>mem</a:t>
            </a:r>
            <a:r>
              <a:rPr lang="zh-TW" altLang="en-US" b="0" i="0" dirty="0">
                <a:solidFill>
                  <a:srgbClr val="262626"/>
                </a:solidFill>
                <a:effectLst/>
                <a:latin typeface="-apple-system"/>
              </a:rPr>
              <a:t>位址中的資料在下一個</a:t>
            </a:r>
            <a:r>
              <a:rPr lang="en-US" altLang="zh-TW" b="0" i="0" dirty="0">
                <a:solidFill>
                  <a:srgbClr val="262626"/>
                </a:solidFill>
                <a:effectLst/>
                <a:latin typeface="-apple-system"/>
              </a:rPr>
              <a:t>cycle</a:t>
            </a:r>
            <a:r>
              <a:rPr lang="zh-TW" altLang="en-US" b="0" i="0" dirty="0">
                <a:solidFill>
                  <a:srgbClr val="262626"/>
                </a:solidFill>
                <a:effectLst/>
                <a:latin typeface="-apple-system"/>
              </a:rPr>
              <a:t>寫入</a:t>
            </a:r>
            <a:r>
              <a:rPr lang="en-US" altLang="zh-TW" b="0" i="0" dirty="0">
                <a:solidFill>
                  <a:srgbClr val="262626"/>
                </a:solidFill>
                <a:effectLst/>
                <a:latin typeface="-apple-system"/>
              </a:rPr>
              <a:t>j</a:t>
            </a:r>
            <a:r>
              <a:rPr lang="zh-TW" altLang="en-US" b="0" i="0" dirty="0">
                <a:solidFill>
                  <a:srgbClr val="262626"/>
                </a:solidFill>
                <a:effectLst/>
                <a:latin typeface="-apple-system"/>
              </a:rPr>
              <a:t>當中。</a:t>
            </a:r>
          </a:p>
          <a:p>
            <a:pPr marL="228600" indent="-228600" algn="l">
              <a:spcBef>
                <a:spcPts val="600"/>
              </a:spcBef>
              <a:spcAft>
                <a:spcPts val="600"/>
              </a:spcAft>
              <a:buFont typeface="Wingdings" panose="05000000000000000000" pitchFamily="2" charset="2"/>
              <a:buChar char="ü"/>
            </a:pPr>
            <a:r>
              <a:rPr lang="en-US" altLang="zh-TW" b="0" i="0" dirty="0">
                <a:solidFill>
                  <a:srgbClr val="262626"/>
                </a:solidFill>
                <a:effectLst/>
                <a:latin typeface="-apple-system"/>
              </a:rPr>
              <a:t>j</a:t>
            </a:r>
            <a:r>
              <a:rPr lang="zh-TW" altLang="en-US" b="0" i="0" dirty="0">
                <a:solidFill>
                  <a:srgbClr val="262626"/>
                </a:solidFill>
                <a:effectLst/>
                <a:latin typeface="-apple-system"/>
              </a:rPr>
              <a:t>用於決定目前採樣的記憶體位址，一次採樣一筆，初始位址為</a:t>
            </a:r>
            <a:r>
              <a:rPr lang="en-US" altLang="zh-TW" b="0" i="0" dirty="0">
                <a:solidFill>
                  <a:srgbClr val="262626"/>
                </a:solidFill>
                <a:effectLst/>
                <a:latin typeface="-apple-system"/>
              </a:rPr>
              <a:t>8’d217</a:t>
            </a:r>
            <a:r>
              <a:rPr lang="zh-TW" altLang="en-US" b="0" i="0" dirty="0">
                <a:solidFill>
                  <a:srgbClr val="262626"/>
                </a:solidFill>
                <a:effectLst/>
                <a:latin typeface="-apple-system"/>
              </a:rPr>
              <a:t>，每採樣成功一次加</a:t>
            </a:r>
            <a:r>
              <a:rPr lang="en-US" altLang="zh-TW" b="0" i="0" dirty="0">
                <a:solidFill>
                  <a:srgbClr val="262626"/>
                </a:solidFill>
                <a:effectLst/>
                <a:latin typeface="-apple-system"/>
              </a:rPr>
              <a:t>1</a:t>
            </a:r>
            <a:r>
              <a:rPr lang="zh-TW" altLang="en-US" b="0" i="0" dirty="0">
                <a:solidFill>
                  <a:srgbClr val="262626"/>
                </a:solidFill>
                <a:effectLst/>
                <a:latin typeface="-apple-system"/>
              </a:rPr>
              <a:t>，到</a:t>
            </a:r>
            <a:r>
              <a:rPr lang="en-US" altLang="zh-TW" b="0" i="0" dirty="0">
                <a:solidFill>
                  <a:srgbClr val="262626"/>
                </a:solidFill>
                <a:effectLst/>
                <a:latin typeface="-apple-system"/>
              </a:rPr>
              <a:t>255</a:t>
            </a:r>
            <a:r>
              <a:rPr lang="zh-TW" altLang="en-US" b="0" i="0" dirty="0">
                <a:solidFill>
                  <a:srgbClr val="262626"/>
                </a:solidFill>
                <a:effectLst/>
                <a:latin typeface="-apple-system"/>
              </a:rPr>
              <a:t>則停止，</a:t>
            </a:r>
            <a:r>
              <a:rPr lang="en-US" altLang="zh-TW" b="0" i="0" dirty="0">
                <a:solidFill>
                  <a:srgbClr val="262626"/>
                </a:solidFill>
                <a:effectLst/>
                <a:latin typeface="-apple-system"/>
              </a:rPr>
              <a:t>255-217+1=39</a:t>
            </a:r>
            <a:r>
              <a:rPr lang="zh-TW" altLang="en-US" b="0" i="0" dirty="0">
                <a:solidFill>
                  <a:srgbClr val="262626"/>
                </a:solidFill>
                <a:effectLst/>
                <a:latin typeface="-apple-system"/>
              </a:rPr>
              <a:t>，共要成功採樣</a:t>
            </a:r>
            <a:r>
              <a:rPr lang="en-US" altLang="zh-TW" b="0" i="0" dirty="0">
                <a:solidFill>
                  <a:srgbClr val="262626"/>
                </a:solidFill>
                <a:effectLst/>
                <a:latin typeface="-apple-system"/>
              </a:rPr>
              <a:t>39</a:t>
            </a:r>
            <a:r>
              <a:rPr lang="zh-TW" altLang="en-US" b="0" i="0" dirty="0">
                <a:solidFill>
                  <a:srgbClr val="262626"/>
                </a:solidFill>
                <a:effectLst/>
                <a:latin typeface="-apple-system"/>
              </a:rPr>
              <a:t>筆。</a:t>
            </a:r>
            <a:endParaRPr lang="en-US" altLang="zh-TW" b="0" i="0" dirty="0">
              <a:solidFill>
                <a:srgbClr val="262626"/>
              </a:solidFill>
              <a:effectLst/>
              <a:latin typeface="-apple-system"/>
            </a:endParaRPr>
          </a:p>
          <a:p>
            <a:pPr marL="0" indent="0" algn="l">
              <a:spcBef>
                <a:spcPts val="600"/>
              </a:spcBef>
              <a:spcAft>
                <a:spcPts val="600"/>
              </a:spcAft>
              <a:buFont typeface="Wingdings" panose="05000000000000000000" pitchFamily="2" charset="2"/>
              <a:buNone/>
            </a:pPr>
            <a:endParaRPr lang="en-US" altLang="zh-TW" b="0" i="0" dirty="0">
              <a:solidFill>
                <a:srgbClr val="262626"/>
              </a:solidFill>
              <a:effectLst/>
              <a:latin typeface="-apple-system"/>
            </a:endParaRPr>
          </a:p>
          <a:p>
            <a:pPr algn="l">
              <a:spcBef>
                <a:spcPts val="600"/>
              </a:spcBef>
              <a:spcAft>
                <a:spcPts val="600"/>
              </a:spcAft>
              <a:buFont typeface="+mj-lt"/>
              <a:buNone/>
            </a:pPr>
            <a:endParaRPr lang="zh-TW" altLang="en-US" b="0" i="0" dirty="0">
              <a:solidFill>
                <a:srgbClr val="262626"/>
              </a:solidFill>
              <a:effectLst/>
              <a:latin typeface="-apple-system"/>
            </a:endParaRPr>
          </a:p>
          <a:p>
            <a:pPr algn="l">
              <a:spcBef>
                <a:spcPts val="600"/>
              </a:spcBef>
              <a:spcAft>
                <a:spcPts val="600"/>
              </a:spcAft>
              <a:buFont typeface="+mj-lt"/>
              <a:buNone/>
            </a:pPr>
            <a:endParaRPr lang="zh-TW" altLang="en-US" b="0" i="0" dirty="0">
              <a:solidFill>
                <a:srgbClr val="262626"/>
              </a:solidFill>
              <a:effectLst/>
              <a:latin typeface="-apple-system"/>
            </a:endParaRPr>
          </a:p>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110</a:t>
            </a:fld>
            <a:endParaRPr lang="zh-CN" altLang="en-US"/>
          </a:p>
        </p:txBody>
      </p:sp>
    </p:spTree>
    <p:extLst>
      <p:ext uri="{BB962C8B-B14F-4D97-AF65-F5344CB8AC3E}">
        <p14:creationId xmlns:p14="http://schemas.microsoft.com/office/powerpoint/2010/main" val="2670928691"/>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111</a:t>
            </a:fld>
            <a:endParaRPr lang="zh-CN" altLang="en-US"/>
          </a:p>
        </p:txBody>
      </p:sp>
    </p:spTree>
    <p:extLst>
      <p:ext uri="{BB962C8B-B14F-4D97-AF65-F5344CB8AC3E}">
        <p14:creationId xmlns:p14="http://schemas.microsoft.com/office/powerpoint/2010/main" val="4077705146"/>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112</a:t>
            </a:fld>
            <a:endParaRPr lang="zh-CN" altLang="en-US"/>
          </a:p>
        </p:txBody>
      </p:sp>
    </p:spTree>
    <p:extLst>
      <p:ext uri="{BB962C8B-B14F-4D97-AF65-F5344CB8AC3E}">
        <p14:creationId xmlns:p14="http://schemas.microsoft.com/office/powerpoint/2010/main" val="3785772244"/>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A4F409-10E8-BAEE-F716-4FE63CA6902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C4D17EC-870F-72C2-84C0-AB6EA85B4D7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55840A2-3014-142E-DD5A-41220C2B89CC}"/>
              </a:ext>
            </a:extLst>
          </p:cNvPr>
          <p:cNvSpPr>
            <a:spLocks noGrp="1"/>
          </p:cNvSpPr>
          <p:nvPr>
            <p:ph type="body" idx="1"/>
          </p:nvPr>
        </p:nvSpPr>
        <p:spPr/>
        <p:txBody>
          <a:bodyPr/>
          <a:lstStyle/>
          <a:p>
            <a:pPr>
              <a:buNone/>
            </a:pPr>
            <a:r>
              <a:rPr lang="zh-TW" altLang="en-US" b="0" i="0" dirty="0">
                <a:solidFill>
                  <a:srgbClr val="262626"/>
                </a:solidFill>
                <a:effectLst/>
                <a:latin typeface="-apple-system"/>
              </a:rPr>
              <a:t>記得刪除</a:t>
            </a:r>
          </a:p>
        </p:txBody>
      </p:sp>
      <p:sp>
        <p:nvSpPr>
          <p:cNvPr id="4" name="灯片编号占位符 3">
            <a:extLst>
              <a:ext uri="{FF2B5EF4-FFF2-40B4-BE49-F238E27FC236}">
                <a16:creationId xmlns:a16="http://schemas.microsoft.com/office/drawing/2014/main" id="{B272FB4B-225A-8380-4424-B0839BFCC161}"/>
              </a:ext>
            </a:extLst>
          </p:cNvPr>
          <p:cNvSpPr>
            <a:spLocks noGrp="1"/>
          </p:cNvSpPr>
          <p:nvPr>
            <p:ph type="sldNum" sz="quarter" idx="10"/>
          </p:nvPr>
        </p:nvSpPr>
        <p:spPr/>
        <p:txBody>
          <a:bodyPr/>
          <a:lstStyle/>
          <a:p>
            <a:fld id="{AB2A0F9D-3357-4A94-85C8-3B842B870DC6}" type="slidenum">
              <a:rPr lang="zh-CN" altLang="en-US" smtClean="0"/>
              <a:t>113</a:t>
            </a:fld>
            <a:endParaRPr lang="zh-CN" altLang="en-US"/>
          </a:p>
        </p:txBody>
      </p:sp>
    </p:spTree>
    <p:extLst>
      <p:ext uri="{BB962C8B-B14F-4D97-AF65-F5344CB8AC3E}">
        <p14:creationId xmlns:p14="http://schemas.microsoft.com/office/powerpoint/2010/main" val="3496368569"/>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A4F409-10E8-BAEE-F716-4FE63CA6902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C4D17EC-870F-72C2-84C0-AB6EA85B4D7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55840A2-3014-142E-DD5A-41220C2B89CC}"/>
              </a:ext>
            </a:extLst>
          </p:cNvPr>
          <p:cNvSpPr>
            <a:spLocks noGrp="1"/>
          </p:cNvSpPr>
          <p:nvPr>
            <p:ph type="body" idx="1"/>
          </p:nvPr>
        </p:nvSpPr>
        <p:spPr/>
        <p:txBody>
          <a:bodyPr/>
          <a:lstStyle/>
          <a:p>
            <a:pPr>
              <a:buNone/>
            </a:pPr>
            <a:r>
              <a:rPr lang="zh-TW" altLang="en-US" b="0" i="0" dirty="0">
                <a:solidFill>
                  <a:srgbClr val="262626"/>
                </a:solidFill>
                <a:effectLst/>
                <a:latin typeface="-apple-system"/>
              </a:rPr>
              <a:t>記得刪除</a:t>
            </a:r>
          </a:p>
        </p:txBody>
      </p:sp>
      <p:sp>
        <p:nvSpPr>
          <p:cNvPr id="4" name="灯片编号占位符 3">
            <a:extLst>
              <a:ext uri="{FF2B5EF4-FFF2-40B4-BE49-F238E27FC236}">
                <a16:creationId xmlns:a16="http://schemas.microsoft.com/office/drawing/2014/main" id="{B272FB4B-225A-8380-4424-B0839BFCC161}"/>
              </a:ext>
            </a:extLst>
          </p:cNvPr>
          <p:cNvSpPr>
            <a:spLocks noGrp="1"/>
          </p:cNvSpPr>
          <p:nvPr>
            <p:ph type="sldNum" sz="quarter" idx="10"/>
          </p:nvPr>
        </p:nvSpPr>
        <p:spPr/>
        <p:txBody>
          <a:bodyPr/>
          <a:lstStyle/>
          <a:p>
            <a:fld id="{AB2A0F9D-3357-4A94-85C8-3B842B870DC6}" type="slidenum">
              <a:rPr lang="zh-CN" altLang="en-US" smtClean="0"/>
              <a:t>114</a:t>
            </a:fld>
            <a:endParaRPr lang="zh-CN" altLang="en-US"/>
          </a:p>
        </p:txBody>
      </p:sp>
    </p:spTree>
    <p:extLst>
      <p:ext uri="{BB962C8B-B14F-4D97-AF65-F5344CB8AC3E}">
        <p14:creationId xmlns:p14="http://schemas.microsoft.com/office/powerpoint/2010/main" val="4110367694"/>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A4F409-10E8-BAEE-F716-4FE63CA6902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C4D17EC-870F-72C2-84C0-AB6EA85B4D7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55840A2-3014-142E-DD5A-41220C2B89CC}"/>
              </a:ext>
            </a:extLst>
          </p:cNvPr>
          <p:cNvSpPr>
            <a:spLocks noGrp="1"/>
          </p:cNvSpPr>
          <p:nvPr>
            <p:ph type="body" idx="1"/>
          </p:nvPr>
        </p:nvSpPr>
        <p:spPr/>
        <p:txBody>
          <a:bodyPr/>
          <a:lstStyle/>
          <a:p>
            <a:pPr>
              <a:buNone/>
            </a:pPr>
            <a:r>
              <a:rPr lang="zh-TW" altLang="en-US" b="0" i="0" dirty="0">
                <a:solidFill>
                  <a:srgbClr val="262626"/>
                </a:solidFill>
                <a:effectLst/>
                <a:latin typeface="-apple-system"/>
              </a:rPr>
              <a:t>記得刪除</a:t>
            </a:r>
          </a:p>
        </p:txBody>
      </p:sp>
      <p:sp>
        <p:nvSpPr>
          <p:cNvPr id="4" name="灯片编号占位符 3">
            <a:extLst>
              <a:ext uri="{FF2B5EF4-FFF2-40B4-BE49-F238E27FC236}">
                <a16:creationId xmlns:a16="http://schemas.microsoft.com/office/drawing/2014/main" id="{B272FB4B-225A-8380-4424-B0839BFCC161}"/>
              </a:ext>
            </a:extLst>
          </p:cNvPr>
          <p:cNvSpPr>
            <a:spLocks noGrp="1"/>
          </p:cNvSpPr>
          <p:nvPr>
            <p:ph type="sldNum" sz="quarter" idx="10"/>
          </p:nvPr>
        </p:nvSpPr>
        <p:spPr/>
        <p:txBody>
          <a:bodyPr/>
          <a:lstStyle/>
          <a:p>
            <a:fld id="{AB2A0F9D-3357-4A94-85C8-3B842B870DC6}" type="slidenum">
              <a:rPr lang="zh-CN" altLang="en-US" smtClean="0"/>
              <a:t>115</a:t>
            </a:fld>
            <a:endParaRPr lang="zh-CN" altLang="en-US"/>
          </a:p>
        </p:txBody>
      </p:sp>
    </p:spTree>
    <p:extLst>
      <p:ext uri="{BB962C8B-B14F-4D97-AF65-F5344CB8AC3E}">
        <p14:creationId xmlns:p14="http://schemas.microsoft.com/office/powerpoint/2010/main" val="2209971492"/>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A4F409-10E8-BAEE-F716-4FE63CA6902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C4D17EC-870F-72C2-84C0-AB6EA85B4D7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55840A2-3014-142E-DD5A-41220C2B89CC}"/>
              </a:ext>
            </a:extLst>
          </p:cNvPr>
          <p:cNvSpPr>
            <a:spLocks noGrp="1"/>
          </p:cNvSpPr>
          <p:nvPr>
            <p:ph type="body" idx="1"/>
          </p:nvPr>
        </p:nvSpPr>
        <p:spPr/>
        <p:txBody>
          <a:bodyPr/>
          <a:lstStyle/>
          <a:p>
            <a:pPr>
              <a:buNone/>
            </a:pPr>
            <a:r>
              <a:rPr lang="zh-TW" altLang="en-US" b="0" i="0" dirty="0">
                <a:solidFill>
                  <a:srgbClr val="262626"/>
                </a:solidFill>
                <a:effectLst/>
                <a:latin typeface="-apple-system"/>
              </a:rPr>
              <a:t>記得刪除</a:t>
            </a:r>
          </a:p>
        </p:txBody>
      </p:sp>
      <p:sp>
        <p:nvSpPr>
          <p:cNvPr id="4" name="灯片编号占位符 3">
            <a:extLst>
              <a:ext uri="{FF2B5EF4-FFF2-40B4-BE49-F238E27FC236}">
                <a16:creationId xmlns:a16="http://schemas.microsoft.com/office/drawing/2014/main" id="{B272FB4B-225A-8380-4424-B0839BFCC161}"/>
              </a:ext>
            </a:extLst>
          </p:cNvPr>
          <p:cNvSpPr>
            <a:spLocks noGrp="1"/>
          </p:cNvSpPr>
          <p:nvPr>
            <p:ph type="sldNum" sz="quarter" idx="10"/>
          </p:nvPr>
        </p:nvSpPr>
        <p:spPr/>
        <p:txBody>
          <a:bodyPr/>
          <a:lstStyle/>
          <a:p>
            <a:fld id="{AB2A0F9D-3357-4A94-85C8-3B842B870DC6}" type="slidenum">
              <a:rPr lang="zh-CN" altLang="en-US" smtClean="0"/>
              <a:t>116</a:t>
            </a:fld>
            <a:endParaRPr lang="zh-CN" altLang="en-US"/>
          </a:p>
        </p:txBody>
      </p:sp>
    </p:spTree>
    <p:extLst>
      <p:ext uri="{BB962C8B-B14F-4D97-AF65-F5344CB8AC3E}">
        <p14:creationId xmlns:p14="http://schemas.microsoft.com/office/powerpoint/2010/main" val="4031418313"/>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117</a:t>
            </a:fld>
            <a:endParaRPr lang="zh-CN" altLang="en-US"/>
          </a:p>
        </p:txBody>
      </p:sp>
    </p:spTree>
    <p:extLst>
      <p:ext uri="{BB962C8B-B14F-4D97-AF65-F5344CB8AC3E}">
        <p14:creationId xmlns:p14="http://schemas.microsoft.com/office/powerpoint/2010/main" val="2229585422"/>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A4F409-10E8-BAEE-F716-4FE63CA6902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C4D17EC-870F-72C2-84C0-AB6EA85B4D7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55840A2-3014-142E-DD5A-41220C2B89CC}"/>
              </a:ext>
            </a:extLst>
          </p:cNvPr>
          <p:cNvSpPr>
            <a:spLocks noGrp="1"/>
          </p:cNvSpPr>
          <p:nvPr>
            <p:ph type="body" idx="1"/>
          </p:nvPr>
        </p:nvSpPr>
        <p:spPr/>
        <p:txBody>
          <a:bodyPr/>
          <a:lstStyle/>
          <a:p>
            <a:pPr>
              <a:buNone/>
            </a:pPr>
            <a:r>
              <a:rPr lang="zh-TW" altLang="en-US" b="0" i="0" dirty="0">
                <a:solidFill>
                  <a:srgbClr val="262626"/>
                </a:solidFill>
                <a:effectLst/>
                <a:latin typeface="-apple-system"/>
              </a:rPr>
              <a:t>記得刪除</a:t>
            </a:r>
          </a:p>
        </p:txBody>
      </p:sp>
      <p:sp>
        <p:nvSpPr>
          <p:cNvPr id="4" name="灯片编号占位符 3">
            <a:extLst>
              <a:ext uri="{FF2B5EF4-FFF2-40B4-BE49-F238E27FC236}">
                <a16:creationId xmlns:a16="http://schemas.microsoft.com/office/drawing/2014/main" id="{B272FB4B-225A-8380-4424-B0839BFCC161}"/>
              </a:ext>
            </a:extLst>
          </p:cNvPr>
          <p:cNvSpPr>
            <a:spLocks noGrp="1"/>
          </p:cNvSpPr>
          <p:nvPr>
            <p:ph type="sldNum" sz="quarter" idx="10"/>
          </p:nvPr>
        </p:nvSpPr>
        <p:spPr/>
        <p:txBody>
          <a:bodyPr/>
          <a:lstStyle/>
          <a:p>
            <a:fld id="{AB2A0F9D-3357-4A94-85C8-3B842B870DC6}" type="slidenum">
              <a:rPr lang="zh-CN" altLang="en-US" smtClean="0"/>
              <a:t>118</a:t>
            </a:fld>
            <a:endParaRPr lang="zh-CN" altLang="en-US"/>
          </a:p>
        </p:txBody>
      </p:sp>
    </p:spTree>
    <p:extLst>
      <p:ext uri="{BB962C8B-B14F-4D97-AF65-F5344CB8AC3E}">
        <p14:creationId xmlns:p14="http://schemas.microsoft.com/office/powerpoint/2010/main" val="858006816"/>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A4F409-10E8-BAEE-F716-4FE63CA6902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C4D17EC-870F-72C2-84C0-AB6EA85B4D7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55840A2-3014-142E-DD5A-41220C2B89CC}"/>
              </a:ext>
            </a:extLst>
          </p:cNvPr>
          <p:cNvSpPr>
            <a:spLocks noGrp="1"/>
          </p:cNvSpPr>
          <p:nvPr>
            <p:ph type="body" idx="1"/>
          </p:nvPr>
        </p:nvSpPr>
        <p:spPr/>
        <p:txBody>
          <a:bodyPr/>
          <a:lstStyle/>
          <a:p>
            <a:pPr>
              <a:buNone/>
            </a:pPr>
            <a:r>
              <a:rPr lang="zh-TW" altLang="en-US" b="0" i="0" dirty="0">
                <a:solidFill>
                  <a:srgbClr val="262626"/>
                </a:solidFill>
                <a:effectLst/>
                <a:latin typeface="-apple-system"/>
              </a:rPr>
              <a:t>記得刪除</a:t>
            </a:r>
          </a:p>
        </p:txBody>
      </p:sp>
      <p:sp>
        <p:nvSpPr>
          <p:cNvPr id="4" name="灯片编号占位符 3">
            <a:extLst>
              <a:ext uri="{FF2B5EF4-FFF2-40B4-BE49-F238E27FC236}">
                <a16:creationId xmlns:a16="http://schemas.microsoft.com/office/drawing/2014/main" id="{B272FB4B-225A-8380-4424-B0839BFCC161}"/>
              </a:ext>
            </a:extLst>
          </p:cNvPr>
          <p:cNvSpPr>
            <a:spLocks noGrp="1"/>
          </p:cNvSpPr>
          <p:nvPr>
            <p:ph type="sldNum" sz="quarter" idx="10"/>
          </p:nvPr>
        </p:nvSpPr>
        <p:spPr/>
        <p:txBody>
          <a:bodyPr/>
          <a:lstStyle/>
          <a:p>
            <a:fld id="{AB2A0F9D-3357-4A94-85C8-3B842B870DC6}" type="slidenum">
              <a:rPr lang="zh-CN" altLang="en-US" smtClean="0"/>
              <a:t>119</a:t>
            </a:fld>
            <a:endParaRPr lang="zh-CN" altLang="en-US"/>
          </a:p>
        </p:txBody>
      </p:sp>
    </p:spTree>
    <p:extLst>
      <p:ext uri="{BB962C8B-B14F-4D97-AF65-F5344CB8AC3E}">
        <p14:creationId xmlns:p14="http://schemas.microsoft.com/office/powerpoint/2010/main" val="37283062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12</a:t>
            </a:fld>
            <a:endParaRPr lang="zh-CN" altLang="en-US"/>
          </a:p>
        </p:txBody>
      </p:sp>
    </p:spTree>
    <p:extLst>
      <p:ext uri="{BB962C8B-B14F-4D97-AF65-F5344CB8AC3E}">
        <p14:creationId xmlns:p14="http://schemas.microsoft.com/office/powerpoint/2010/main" val="632824071"/>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A4F409-10E8-BAEE-F716-4FE63CA6902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C4D17EC-870F-72C2-84C0-AB6EA85B4D7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55840A2-3014-142E-DD5A-41220C2B89CC}"/>
              </a:ext>
            </a:extLst>
          </p:cNvPr>
          <p:cNvSpPr>
            <a:spLocks noGrp="1"/>
          </p:cNvSpPr>
          <p:nvPr>
            <p:ph type="body" idx="1"/>
          </p:nvPr>
        </p:nvSpPr>
        <p:spPr/>
        <p:txBody>
          <a:bodyPr/>
          <a:lstStyle/>
          <a:p>
            <a:pPr>
              <a:buNone/>
            </a:pPr>
            <a:r>
              <a:rPr lang="zh-TW" altLang="en-US" b="0" i="0" dirty="0">
                <a:solidFill>
                  <a:srgbClr val="262626"/>
                </a:solidFill>
                <a:effectLst/>
                <a:latin typeface="-apple-system"/>
              </a:rPr>
              <a:t>記得刪除</a:t>
            </a:r>
          </a:p>
        </p:txBody>
      </p:sp>
      <p:sp>
        <p:nvSpPr>
          <p:cNvPr id="4" name="灯片编号占位符 3">
            <a:extLst>
              <a:ext uri="{FF2B5EF4-FFF2-40B4-BE49-F238E27FC236}">
                <a16:creationId xmlns:a16="http://schemas.microsoft.com/office/drawing/2014/main" id="{B272FB4B-225A-8380-4424-B0839BFCC161}"/>
              </a:ext>
            </a:extLst>
          </p:cNvPr>
          <p:cNvSpPr>
            <a:spLocks noGrp="1"/>
          </p:cNvSpPr>
          <p:nvPr>
            <p:ph type="sldNum" sz="quarter" idx="10"/>
          </p:nvPr>
        </p:nvSpPr>
        <p:spPr/>
        <p:txBody>
          <a:bodyPr/>
          <a:lstStyle/>
          <a:p>
            <a:fld id="{AB2A0F9D-3357-4A94-85C8-3B842B870DC6}" type="slidenum">
              <a:rPr lang="zh-CN" altLang="en-US" smtClean="0"/>
              <a:t>120</a:t>
            </a:fld>
            <a:endParaRPr lang="zh-CN" altLang="en-US"/>
          </a:p>
        </p:txBody>
      </p:sp>
    </p:spTree>
    <p:extLst>
      <p:ext uri="{BB962C8B-B14F-4D97-AF65-F5344CB8AC3E}">
        <p14:creationId xmlns:p14="http://schemas.microsoft.com/office/powerpoint/2010/main" val="3312170233"/>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A4F409-10E8-BAEE-F716-4FE63CA6902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C4D17EC-870F-72C2-84C0-AB6EA85B4D7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55840A2-3014-142E-DD5A-41220C2B89CC}"/>
              </a:ext>
            </a:extLst>
          </p:cNvPr>
          <p:cNvSpPr>
            <a:spLocks noGrp="1"/>
          </p:cNvSpPr>
          <p:nvPr>
            <p:ph type="body" idx="1"/>
          </p:nvPr>
        </p:nvSpPr>
        <p:spPr/>
        <p:txBody>
          <a:bodyPr/>
          <a:lstStyle/>
          <a:p>
            <a:pPr>
              <a:buNone/>
            </a:pPr>
            <a:r>
              <a:rPr lang="zh-TW" altLang="en-US" b="0" i="0" dirty="0">
                <a:solidFill>
                  <a:srgbClr val="262626"/>
                </a:solidFill>
                <a:effectLst/>
                <a:latin typeface="-apple-system"/>
              </a:rPr>
              <a:t>記得刪除</a:t>
            </a:r>
          </a:p>
        </p:txBody>
      </p:sp>
      <p:sp>
        <p:nvSpPr>
          <p:cNvPr id="4" name="灯片编号占位符 3">
            <a:extLst>
              <a:ext uri="{FF2B5EF4-FFF2-40B4-BE49-F238E27FC236}">
                <a16:creationId xmlns:a16="http://schemas.microsoft.com/office/drawing/2014/main" id="{B272FB4B-225A-8380-4424-B0839BFCC161}"/>
              </a:ext>
            </a:extLst>
          </p:cNvPr>
          <p:cNvSpPr>
            <a:spLocks noGrp="1"/>
          </p:cNvSpPr>
          <p:nvPr>
            <p:ph type="sldNum" sz="quarter" idx="10"/>
          </p:nvPr>
        </p:nvSpPr>
        <p:spPr/>
        <p:txBody>
          <a:bodyPr/>
          <a:lstStyle/>
          <a:p>
            <a:fld id="{AB2A0F9D-3357-4A94-85C8-3B842B870DC6}" type="slidenum">
              <a:rPr lang="zh-CN" altLang="en-US" smtClean="0"/>
              <a:t>121</a:t>
            </a:fld>
            <a:endParaRPr lang="zh-CN" altLang="en-US"/>
          </a:p>
        </p:txBody>
      </p:sp>
    </p:spTree>
    <p:extLst>
      <p:ext uri="{BB962C8B-B14F-4D97-AF65-F5344CB8AC3E}">
        <p14:creationId xmlns:p14="http://schemas.microsoft.com/office/powerpoint/2010/main" val="1400658811"/>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A4F409-10E8-BAEE-F716-4FE63CA6902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C4D17EC-870F-72C2-84C0-AB6EA85B4D7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55840A2-3014-142E-DD5A-41220C2B89CC}"/>
              </a:ext>
            </a:extLst>
          </p:cNvPr>
          <p:cNvSpPr>
            <a:spLocks noGrp="1"/>
          </p:cNvSpPr>
          <p:nvPr>
            <p:ph type="body" idx="1"/>
          </p:nvPr>
        </p:nvSpPr>
        <p:spPr/>
        <p:txBody>
          <a:bodyPr/>
          <a:lstStyle/>
          <a:p>
            <a:pPr>
              <a:buNone/>
            </a:pPr>
            <a:r>
              <a:rPr lang="zh-TW" altLang="en-US" b="0" i="0" dirty="0">
                <a:solidFill>
                  <a:srgbClr val="262626"/>
                </a:solidFill>
                <a:effectLst/>
                <a:latin typeface="-apple-system"/>
              </a:rPr>
              <a:t>記得刪除</a:t>
            </a:r>
          </a:p>
        </p:txBody>
      </p:sp>
      <p:sp>
        <p:nvSpPr>
          <p:cNvPr id="4" name="灯片编号占位符 3">
            <a:extLst>
              <a:ext uri="{FF2B5EF4-FFF2-40B4-BE49-F238E27FC236}">
                <a16:creationId xmlns:a16="http://schemas.microsoft.com/office/drawing/2014/main" id="{B272FB4B-225A-8380-4424-B0839BFCC161}"/>
              </a:ext>
            </a:extLst>
          </p:cNvPr>
          <p:cNvSpPr>
            <a:spLocks noGrp="1"/>
          </p:cNvSpPr>
          <p:nvPr>
            <p:ph type="sldNum" sz="quarter" idx="10"/>
          </p:nvPr>
        </p:nvSpPr>
        <p:spPr/>
        <p:txBody>
          <a:bodyPr/>
          <a:lstStyle/>
          <a:p>
            <a:fld id="{AB2A0F9D-3357-4A94-85C8-3B842B870DC6}" type="slidenum">
              <a:rPr lang="zh-CN" altLang="en-US" smtClean="0"/>
              <a:t>122</a:t>
            </a:fld>
            <a:endParaRPr lang="zh-CN" altLang="en-US"/>
          </a:p>
        </p:txBody>
      </p:sp>
    </p:spTree>
    <p:extLst>
      <p:ext uri="{BB962C8B-B14F-4D97-AF65-F5344CB8AC3E}">
        <p14:creationId xmlns:p14="http://schemas.microsoft.com/office/powerpoint/2010/main" val="3840688701"/>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A4F409-10E8-BAEE-F716-4FE63CA6902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C4D17EC-870F-72C2-84C0-AB6EA85B4D7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55840A2-3014-142E-DD5A-41220C2B89CC}"/>
              </a:ext>
            </a:extLst>
          </p:cNvPr>
          <p:cNvSpPr>
            <a:spLocks noGrp="1"/>
          </p:cNvSpPr>
          <p:nvPr>
            <p:ph type="body" idx="1"/>
          </p:nvPr>
        </p:nvSpPr>
        <p:spPr/>
        <p:txBody>
          <a:bodyPr/>
          <a:lstStyle/>
          <a:p>
            <a:pPr>
              <a:buNone/>
            </a:pPr>
            <a:r>
              <a:rPr lang="zh-TW" altLang="en-US" b="0" i="0" dirty="0">
                <a:solidFill>
                  <a:srgbClr val="262626"/>
                </a:solidFill>
                <a:effectLst/>
                <a:latin typeface="-apple-system"/>
              </a:rPr>
              <a:t>記得刪除</a:t>
            </a:r>
          </a:p>
        </p:txBody>
      </p:sp>
      <p:sp>
        <p:nvSpPr>
          <p:cNvPr id="4" name="灯片编号占位符 3">
            <a:extLst>
              <a:ext uri="{FF2B5EF4-FFF2-40B4-BE49-F238E27FC236}">
                <a16:creationId xmlns:a16="http://schemas.microsoft.com/office/drawing/2014/main" id="{B272FB4B-225A-8380-4424-B0839BFCC161}"/>
              </a:ext>
            </a:extLst>
          </p:cNvPr>
          <p:cNvSpPr>
            <a:spLocks noGrp="1"/>
          </p:cNvSpPr>
          <p:nvPr>
            <p:ph type="sldNum" sz="quarter" idx="10"/>
          </p:nvPr>
        </p:nvSpPr>
        <p:spPr/>
        <p:txBody>
          <a:bodyPr/>
          <a:lstStyle/>
          <a:p>
            <a:fld id="{AB2A0F9D-3357-4A94-85C8-3B842B870DC6}" type="slidenum">
              <a:rPr lang="zh-CN" altLang="en-US" smtClean="0"/>
              <a:t>123</a:t>
            </a:fld>
            <a:endParaRPr lang="zh-CN" altLang="en-US"/>
          </a:p>
        </p:txBody>
      </p:sp>
    </p:spTree>
    <p:extLst>
      <p:ext uri="{BB962C8B-B14F-4D97-AF65-F5344CB8AC3E}">
        <p14:creationId xmlns:p14="http://schemas.microsoft.com/office/powerpoint/2010/main" val="3611487106"/>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A4F409-10E8-BAEE-F716-4FE63CA6902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C4D17EC-870F-72C2-84C0-AB6EA85B4D7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55840A2-3014-142E-DD5A-41220C2B89CC}"/>
              </a:ext>
            </a:extLst>
          </p:cNvPr>
          <p:cNvSpPr>
            <a:spLocks noGrp="1"/>
          </p:cNvSpPr>
          <p:nvPr>
            <p:ph type="body" idx="1"/>
          </p:nvPr>
        </p:nvSpPr>
        <p:spPr/>
        <p:txBody>
          <a:bodyPr/>
          <a:lstStyle/>
          <a:p>
            <a:pPr>
              <a:buNone/>
            </a:pPr>
            <a:r>
              <a:rPr lang="zh-TW" altLang="en-US" b="0" i="0" dirty="0">
                <a:solidFill>
                  <a:srgbClr val="262626"/>
                </a:solidFill>
                <a:effectLst/>
                <a:latin typeface="-apple-system"/>
              </a:rPr>
              <a:t>記得刪除</a:t>
            </a:r>
          </a:p>
        </p:txBody>
      </p:sp>
      <p:sp>
        <p:nvSpPr>
          <p:cNvPr id="4" name="灯片编号占位符 3">
            <a:extLst>
              <a:ext uri="{FF2B5EF4-FFF2-40B4-BE49-F238E27FC236}">
                <a16:creationId xmlns:a16="http://schemas.microsoft.com/office/drawing/2014/main" id="{B272FB4B-225A-8380-4424-B0839BFCC161}"/>
              </a:ext>
            </a:extLst>
          </p:cNvPr>
          <p:cNvSpPr>
            <a:spLocks noGrp="1"/>
          </p:cNvSpPr>
          <p:nvPr>
            <p:ph type="sldNum" sz="quarter" idx="10"/>
          </p:nvPr>
        </p:nvSpPr>
        <p:spPr/>
        <p:txBody>
          <a:bodyPr/>
          <a:lstStyle/>
          <a:p>
            <a:fld id="{AB2A0F9D-3357-4A94-85C8-3B842B870DC6}" type="slidenum">
              <a:rPr lang="zh-CN" altLang="en-US" smtClean="0"/>
              <a:t>124</a:t>
            </a:fld>
            <a:endParaRPr lang="zh-CN" altLang="en-US"/>
          </a:p>
        </p:txBody>
      </p:sp>
    </p:spTree>
    <p:extLst>
      <p:ext uri="{BB962C8B-B14F-4D97-AF65-F5344CB8AC3E}">
        <p14:creationId xmlns:p14="http://schemas.microsoft.com/office/powerpoint/2010/main" val="4007073356"/>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A4F409-10E8-BAEE-F716-4FE63CA6902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C4D17EC-870F-72C2-84C0-AB6EA85B4D7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55840A2-3014-142E-DD5A-41220C2B89CC}"/>
              </a:ext>
            </a:extLst>
          </p:cNvPr>
          <p:cNvSpPr>
            <a:spLocks noGrp="1"/>
          </p:cNvSpPr>
          <p:nvPr>
            <p:ph type="body" idx="1"/>
          </p:nvPr>
        </p:nvSpPr>
        <p:spPr/>
        <p:txBody>
          <a:bodyPr/>
          <a:lstStyle/>
          <a:p>
            <a:pPr>
              <a:buNone/>
            </a:pPr>
            <a:r>
              <a:rPr lang="zh-TW" altLang="en-US" b="0" i="0" dirty="0">
                <a:solidFill>
                  <a:srgbClr val="262626"/>
                </a:solidFill>
                <a:effectLst/>
                <a:latin typeface="-apple-system"/>
              </a:rPr>
              <a:t>記得刪除</a:t>
            </a:r>
          </a:p>
        </p:txBody>
      </p:sp>
      <p:sp>
        <p:nvSpPr>
          <p:cNvPr id="4" name="灯片编号占位符 3">
            <a:extLst>
              <a:ext uri="{FF2B5EF4-FFF2-40B4-BE49-F238E27FC236}">
                <a16:creationId xmlns:a16="http://schemas.microsoft.com/office/drawing/2014/main" id="{B272FB4B-225A-8380-4424-B0839BFCC161}"/>
              </a:ext>
            </a:extLst>
          </p:cNvPr>
          <p:cNvSpPr>
            <a:spLocks noGrp="1"/>
          </p:cNvSpPr>
          <p:nvPr>
            <p:ph type="sldNum" sz="quarter" idx="10"/>
          </p:nvPr>
        </p:nvSpPr>
        <p:spPr/>
        <p:txBody>
          <a:bodyPr/>
          <a:lstStyle/>
          <a:p>
            <a:fld id="{AB2A0F9D-3357-4A94-85C8-3B842B870DC6}" type="slidenum">
              <a:rPr lang="zh-CN" altLang="en-US" smtClean="0"/>
              <a:t>125</a:t>
            </a:fld>
            <a:endParaRPr lang="zh-CN" altLang="en-US"/>
          </a:p>
        </p:txBody>
      </p:sp>
    </p:spTree>
    <p:extLst>
      <p:ext uri="{BB962C8B-B14F-4D97-AF65-F5344CB8AC3E}">
        <p14:creationId xmlns:p14="http://schemas.microsoft.com/office/powerpoint/2010/main" val="888571781"/>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A4F409-10E8-BAEE-F716-4FE63CA6902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C4D17EC-870F-72C2-84C0-AB6EA85B4D7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55840A2-3014-142E-DD5A-41220C2B89CC}"/>
              </a:ext>
            </a:extLst>
          </p:cNvPr>
          <p:cNvSpPr>
            <a:spLocks noGrp="1"/>
          </p:cNvSpPr>
          <p:nvPr>
            <p:ph type="body" idx="1"/>
          </p:nvPr>
        </p:nvSpPr>
        <p:spPr/>
        <p:txBody>
          <a:bodyPr/>
          <a:lstStyle/>
          <a:p>
            <a:pPr>
              <a:buNone/>
            </a:pPr>
            <a:r>
              <a:rPr lang="en-US" altLang="zh-CN" dirty="0"/>
              <a:t>.18</a:t>
            </a:r>
            <a:r>
              <a:rPr lang="zh-TW" altLang="en-US" dirty="0"/>
              <a:t>的</a:t>
            </a:r>
            <a:r>
              <a:rPr lang="en-US" altLang="zh-TW" dirty="0"/>
              <a:t>2</a:t>
            </a:r>
            <a:r>
              <a:rPr lang="zh-TW" altLang="en-US" dirty="0"/>
              <a:t>對</a:t>
            </a:r>
            <a:r>
              <a:rPr lang="en-US" altLang="zh-TW" dirty="0"/>
              <a:t>1nand area size </a:t>
            </a:r>
            <a:r>
              <a:rPr lang="zh-TW" altLang="en-US" dirty="0"/>
              <a:t>為 </a:t>
            </a:r>
            <a:r>
              <a:rPr lang="en-US" altLang="zh-TW" b="0" i="0" dirty="0">
                <a:solidFill>
                  <a:srgbClr val="000000"/>
                </a:solidFill>
                <a:effectLst/>
                <a:latin typeface="inherit"/>
              </a:rPr>
              <a:t>9.9792</a:t>
            </a: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B272FB4B-225A-8380-4424-B0839BFCC161}"/>
              </a:ext>
            </a:extLst>
          </p:cNvPr>
          <p:cNvSpPr>
            <a:spLocks noGrp="1"/>
          </p:cNvSpPr>
          <p:nvPr>
            <p:ph type="sldNum" sz="quarter" idx="10"/>
          </p:nvPr>
        </p:nvSpPr>
        <p:spPr/>
        <p:txBody>
          <a:bodyPr/>
          <a:lstStyle/>
          <a:p>
            <a:fld id="{AB2A0F9D-3357-4A94-85C8-3B842B870DC6}" type="slidenum">
              <a:rPr lang="zh-CN" altLang="en-US" smtClean="0"/>
              <a:t>126</a:t>
            </a:fld>
            <a:endParaRPr lang="zh-CN" altLang="en-US"/>
          </a:p>
        </p:txBody>
      </p:sp>
    </p:spTree>
    <p:extLst>
      <p:ext uri="{BB962C8B-B14F-4D97-AF65-F5344CB8AC3E}">
        <p14:creationId xmlns:p14="http://schemas.microsoft.com/office/powerpoint/2010/main" val="1763935454"/>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A4F409-10E8-BAEE-F716-4FE63CA6902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C4D17EC-870F-72C2-84C0-AB6EA85B4D7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55840A2-3014-142E-DD5A-41220C2B89CC}"/>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1.</a:t>
            </a:r>
            <a:r>
              <a:rPr lang="zh-TW" altLang="en-US" dirty="0"/>
              <a:t>當你在</a:t>
            </a:r>
            <a:r>
              <a:rPr lang="en-US" altLang="zh-TW" dirty="0"/>
              <a:t>DC</a:t>
            </a:r>
            <a:r>
              <a:rPr lang="zh-TW" altLang="en-US" dirty="0"/>
              <a:t>進行合成時，記得刪除</a:t>
            </a:r>
            <a:r>
              <a:rPr lang="en-US" altLang="zh-TW" dirty="0"/>
              <a:t>.v</a:t>
            </a:r>
            <a:r>
              <a:rPr lang="zh-TW" altLang="en-US" dirty="0"/>
              <a:t>檔中的中文註解</a:t>
            </a:r>
            <a:r>
              <a:rPr lang="en-US" altLang="zh-TW" dirty="0"/>
              <a:t>:</a:t>
            </a:r>
            <a:r>
              <a:rPr lang="en-US" altLang="zh-TW" dirty="0" err="1"/>
              <a:t>mux_gen.v</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2.</a:t>
            </a:r>
            <a:r>
              <a:rPr lang="zh-TW" altLang="en-US" dirty="0"/>
              <a:t>不能</a:t>
            </a:r>
            <a:r>
              <a:rPr lang="zh-TW" altLang="en-US" b="0" i="0" dirty="0">
                <a:solidFill>
                  <a:srgbClr val="262626"/>
                </a:solidFill>
                <a:effectLst/>
                <a:latin typeface="-apple-system"/>
              </a:rPr>
              <a:t>將兩個可變參數</a:t>
            </a:r>
            <a:r>
              <a:rPr lang="zh-TW" altLang="en-US" dirty="0"/>
              <a:t>使用</a:t>
            </a:r>
            <a:r>
              <a:rPr lang="en-US" altLang="zh-TW" dirty="0"/>
              <a:t>$clog2</a:t>
            </a:r>
            <a:r>
              <a:rPr lang="zh-TW" altLang="en-US" dirty="0"/>
              <a:t>後進行變數宣告</a:t>
            </a:r>
            <a:br>
              <a:rPr lang="en-US" altLang="zh-TW" dirty="0"/>
            </a:br>
            <a:br>
              <a:rPr lang="en-US" altLang="zh-TW" dirty="0"/>
            </a:br>
            <a:r>
              <a:rPr lang="en-US" altLang="zh-TW" dirty="0"/>
              <a:t>3.</a:t>
            </a:r>
            <a:r>
              <a:rPr lang="zh-TW" altLang="en-US" dirty="0"/>
              <a:t>使用</a:t>
            </a:r>
            <a:r>
              <a:rPr lang="en-US" altLang="zh-TW" dirty="0"/>
              <a:t>shell</a:t>
            </a:r>
            <a:r>
              <a:rPr lang="zh-TW" altLang="en-US" dirty="0"/>
              <a:t>去匯入</a:t>
            </a:r>
            <a:r>
              <a:rPr lang="en-US" altLang="zh-TW" dirty="0"/>
              <a:t>ncverilog.log</a:t>
            </a:r>
            <a:r>
              <a:rPr lang="zh-TW" altLang="en-US" dirty="0"/>
              <a:t>中的</a:t>
            </a:r>
            <a:r>
              <a:rPr lang="en-US" altLang="zh-TW" dirty="0"/>
              <a:t>testbench</a:t>
            </a:r>
            <a:r>
              <a:rPr lang="zh-TW" altLang="en-US" dirty="0"/>
              <a:t>時，因為路徑所選的資料夾中有多個符合要求的檔案，因此會跳出以下錯誤</a:t>
            </a:r>
          </a:p>
        </p:txBody>
      </p:sp>
      <p:sp>
        <p:nvSpPr>
          <p:cNvPr id="4" name="灯片编号占位符 3">
            <a:extLst>
              <a:ext uri="{FF2B5EF4-FFF2-40B4-BE49-F238E27FC236}">
                <a16:creationId xmlns:a16="http://schemas.microsoft.com/office/drawing/2014/main" id="{B272FB4B-225A-8380-4424-B0839BFCC161}"/>
              </a:ext>
            </a:extLst>
          </p:cNvPr>
          <p:cNvSpPr>
            <a:spLocks noGrp="1"/>
          </p:cNvSpPr>
          <p:nvPr>
            <p:ph type="sldNum" sz="quarter" idx="10"/>
          </p:nvPr>
        </p:nvSpPr>
        <p:spPr/>
        <p:txBody>
          <a:bodyPr/>
          <a:lstStyle/>
          <a:p>
            <a:fld id="{AB2A0F9D-3357-4A94-85C8-3B842B870DC6}" type="slidenum">
              <a:rPr lang="zh-CN" altLang="en-US" smtClean="0"/>
              <a:t>127</a:t>
            </a:fld>
            <a:endParaRPr lang="zh-CN" altLang="en-US"/>
          </a:p>
        </p:txBody>
      </p:sp>
    </p:spTree>
    <p:extLst>
      <p:ext uri="{BB962C8B-B14F-4D97-AF65-F5344CB8AC3E}">
        <p14:creationId xmlns:p14="http://schemas.microsoft.com/office/powerpoint/2010/main" val="432828787"/>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128</a:t>
            </a:fld>
            <a:endParaRPr lang="zh-CN" altLang="en-US"/>
          </a:p>
        </p:txBody>
      </p:sp>
    </p:spTree>
    <p:extLst>
      <p:ext uri="{BB962C8B-B14F-4D97-AF65-F5344CB8AC3E}">
        <p14:creationId xmlns:p14="http://schemas.microsoft.com/office/powerpoint/2010/main" val="1992524907"/>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4BA4B2-879E-05A0-E68A-8D6D6B574AE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345171B-52A9-9BFA-3D37-58F81F4D27C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AB0CEE9-226C-9E2F-206A-953DE7EAC867}"/>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2E88DA05-A54E-53F2-6E0F-17E0922F2B03}"/>
              </a:ext>
            </a:extLst>
          </p:cNvPr>
          <p:cNvSpPr>
            <a:spLocks noGrp="1"/>
          </p:cNvSpPr>
          <p:nvPr>
            <p:ph type="sldNum" sz="quarter" idx="10"/>
          </p:nvPr>
        </p:nvSpPr>
        <p:spPr/>
        <p:txBody>
          <a:bodyPr/>
          <a:lstStyle/>
          <a:p>
            <a:fld id="{F4F633F3-5D0E-4770-8750-05DED033C41B}" type="slidenum">
              <a:rPr lang="zh-CN" altLang="en-US" smtClean="0"/>
              <a:t>129</a:t>
            </a:fld>
            <a:endParaRPr lang="zh-CN" altLang="en-US"/>
          </a:p>
        </p:txBody>
      </p:sp>
    </p:spTree>
    <p:extLst>
      <p:ext uri="{BB962C8B-B14F-4D97-AF65-F5344CB8AC3E}">
        <p14:creationId xmlns:p14="http://schemas.microsoft.com/office/powerpoint/2010/main" val="20393558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13</a:t>
            </a:fld>
            <a:endParaRPr lang="zh-CN" altLang="en-US"/>
          </a:p>
        </p:txBody>
      </p:sp>
    </p:spTree>
    <p:extLst>
      <p:ext uri="{BB962C8B-B14F-4D97-AF65-F5344CB8AC3E}">
        <p14:creationId xmlns:p14="http://schemas.microsoft.com/office/powerpoint/2010/main" val="4211875559"/>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F110C9-6FD7-EB3A-981B-A222D712517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5D2A200-DC83-91BC-2968-093B883D0863}"/>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7F12E97-1A95-382B-0FD3-4F311A098D88}"/>
              </a:ext>
            </a:extLst>
          </p:cNvPr>
          <p:cNvSpPr>
            <a:spLocks noGrp="1"/>
          </p:cNvSpPr>
          <p:nvPr>
            <p:ph type="body" idx="1"/>
          </p:nvPr>
        </p:nvSpPr>
        <p:spPr/>
        <p:txBody>
          <a:bodyPr/>
          <a:lstStyle/>
          <a:p>
            <a:pPr algn="l">
              <a:spcBef>
                <a:spcPts val="600"/>
              </a:spcBef>
              <a:spcAft>
                <a:spcPts val="600"/>
              </a:spcAft>
              <a:buFont typeface="+mj-lt"/>
              <a:buNone/>
            </a:pPr>
            <a:r>
              <a:rPr lang="zh-TW" altLang="en-US" b="0" i="0" dirty="0">
                <a:solidFill>
                  <a:srgbClr val="262626"/>
                </a:solidFill>
                <a:effectLst/>
                <a:latin typeface="-apple-system"/>
              </a:rPr>
              <a:t>在</a:t>
            </a:r>
          </a:p>
        </p:txBody>
      </p:sp>
      <p:sp>
        <p:nvSpPr>
          <p:cNvPr id="4" name="灯片编号占位符 3">
            <a:extLst>
              <a:ext uri="{FF2B5EF4-FFF2-40B4-BE49-F238E27FC236}">
                <a16:creationId xmlns:a16="http://schemas.microsoft.com/office/drawing/2014/main" id="{D823C9EF-02DF-AB62-6894-3DC938AA934F}"/>
              </a:ext>
            </a:extLst>
          </p:cNvPr>
          <p:cNvSpPr>
            <a:spLocks noGrp="1"/>
          </p:cNvSpPr>
          <p:nvPr>
            <p:ph type="sldNum" sz="quarter" idx="10"/>
          </p:nvPr>
        </p:nvSpPr>
        <p:spPr/>
        <p:txBody>
          <a:bodyPr/>
          <a:lstStyle/>
          <a:p>
            <a:fld id="{AB2A0F9D-3357-4A94-85C8-3B842B870DC6}" type="slidenum">
              <a:rPr lang="zh-CN" altLang="en-US" smtClean="0"/>
              <a:t>130</a:t>
            </a:fld>
            <a:endParaRPr lang="zh-CN" altLang="en-US"/>
          </a:p>
        </p:txBody>
      </p:sp>
    </p:spTree>
    <p:extLst>
      <p:ext uri="{BB962C8B-B14F-4D97-AF65-F5344CB8AC3E}">
        <p14:creationId xmlns:p14="http://schemas.microsoft.com/office/powerpoint/2010/main" val="4052511122"/>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1D10E1-6ED7-4BDB-209A-BDD9999EF1D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0DB0BD1-9A5F-5F6F-97E7-44C7E03A1318}"/>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91ADCE9-B190-1306-4D7C-87A6152796BC}"/>
              </a:ext>
            </a:extLst>
          </p:cNvPr>
          <p:cNvSpPr>
            <a:spLocks noGrp="1"/>
          </p:cNvSpPr>
          <p:nvPr>
            <p:ph type="body" idx="1"/>
          </p:nvPr>
        </p:nvSpPr>
        <p:spPr/>
        <p:txBody>
          <a:bodyPr/>
          <a:lstStyle/>
          <a:p>
            <a:pPr marL="0" indent="0" algn="l">
              <a:spcBef>
                <a:spcPts val="600"/>
              </a:spcBef>
              <a:spcAft>
                <a:spcPts val="600"/>
              </a:spcAft>
              <a:buFont typeface="Wingdings" panose="05000000000000000000" pitchFamily="2" charset="2"/>
              <a:buNone/>
            </a:pPr>
            <a:r>
              <a:rPr lang="zh-TW" altLang="en-US" b="0" i="0" dirty="0">
                <a:solidFill>
                  <a:srgbClr val="262626"/>
                </a:solidFill>
                <a:effectLst/>
                <a:latin typeface="-apple-system"/>
              </a:rPr>
              <a:t>主要控制信號，有三個</a:t>
            </a:r>
            <a:r>
              <a:rPr lang="en-US" altLang="zh-TW" b="0" i="0" dirty="0">
                <a:solidFill>
                  <a:srgbClr val="262626"/>
                </a:solidFill>
                <a:effectLst/>
                <a:latin typeface="-apple-system"/>
              </a:rPr>
              <a:t>(</a:t>
            </a:r>
            <a:r>
              <a:rPr lang="en-US" altLang="zh-TW" b="0" i="0" dirty="0" err="1">
                <a:solidFill>
                  <a:srgbClr val="262626"/>
                </a:solidFill>
                <a:effectLst/>
                <a:latin typeface="-apple-system"/>
              </a:rPr>
              <a:t>sampler_in_ready</a:t>
            </a:r>
            <a:r>
              <a:rPr lang="en-US" altLang="zh-TW" b="0" i="0" dirty="0">
                <a:solidFill>
                  <a:srgbClr val="262626"/>
                </a:solidFill>
                <a:effectLst/>
                <a:latin typeface="-apple-system"/>
              </a:rPr>
              <a:t>, </a:t>
            </a:r>
            <a:r>
              <a:rPr lang="en-US" altLang="zh-TW" b="0" i="0" dirty="0" err="1">
                <a:solidFill>
                  <a:srgbClr val="262626"/>
                </a:solidFill>
                <a:effectLst/>
                <a:latin typeface="-apple-system"/>
              </a:rPr>
              <a:t>sampler_squeeze</a:t>
            </a:r>
            <a:r>
              <a:rPr lang="zh-TW" altLang="en-US" b="0" i="0" dirty="0">
                <a:solidFill>
                  <a:srgbClr val="262626"/>
                </a:solidFill>
                <a:effectLst/>
                <a:latin typeface="-apple-system"/>
              </a:rPr>
              <a:t>以及</a:t>
            </a:r>
            <a:r>
              <a:rPr lang="en-US" altLang="zh-TW" b="0" i="0" dirty="0" err="1">
                <a:solidFill>
                  <a:srgbClr val="262626"/>
                </a:solidFill>
                <a:effectLst/>
                <a:latin typeface="-apple-system"/>
              </a:rPr>
              <a:t>next_element</a:t>
            </a:r>
            <a:r>
              <a:rPr lang="en-US" altLang="zh-TW" b="0" i="0" dirty="0">
                <a:solidFill>
                  <a:srgbClr val="262626"/>
                </a:solidFill>
                <a:effectLst/>
                <a:latin typeface="-apple-system"/>
              </a:rPr>
              <a:t>)</a:t>
            </a:r>
            <a:r>
              <a:rPr lang="zh-TW" altLang="en-US" b="0" i="0" dirty="0">
                <a:solidFill>
                  <a:srgbClr val="262626"/>
                </a:solidFill>
                <a:effectLst/>
                <a:latin typeface="-apple-system"/>
              </a:rPr>
              <a:t> </a:t>
            </a:r>
            <a:endParaRPr lang="en-US" altLang="zh-TW" b="0" i="0" dirty="0">
              <a:solidFill>
                <a:srgbClr val="262626"/>
              </a:solidFill>
              <a:effectLst/>
              <a:latin typeface="-apple-system"/>
            </a:endParaRPr>
          </a:p>
          <a:p>
            <a:pPr marL="171450" indent="-171450" algn="l">
              <a:spcBef>
                <a:spcPts val="600"/>
              </a:spcBef>
              <a:spcAft>
                <a:spcPts val="600"/>
              </a:spcAft>
              <a:buFont typeface="Wingdings" panose="05000000000000000000" pitchFamily="2" charset="2"/>
              <a:buChar char="ü"/>
            </a:pPr>
            <a:r>
              <a:rPr lang="zh-TW" altLang="en-US" b="0" i="0" dirty="0">
                <a:solidFill>
                  <a:srgbClr val="262626"/>
                </a:solidFill>
                <a:effectLst/>
                <a:latin typeface="-apple-system"/>
              </a:rPr>
              <a:t>接收到</a:t>
            </a:r>
            <a:r>
              <a:rPr lang="en-US" altLang="zh-TW" b="0" i="0" dirty="0" err="1">
                <a:solidFill>
                  <a:srgbClr val="262626"/>
                </a:solidFill>
                <a:effectLst/>
                <a:latin typeface="-apple-system"/>
              </a:rPr>
              <a:t>sampler_in_ready</a:t>
            </a:r>
            <a:r>
              <a:rPr lang="zh-TW" altLang="en-US" b="0" i="0" dirty="0">
                <a:solidFill>
                  <a:srgbClr val="262626"/>
                </a:solidFill>
                <a:effectLst/>
                <a:latin typeface="-apple-system"/>
              </a:rPr>
              <a:t>一個</a:t>
            </a:r>
            <a:r>
              <a:rPr lang="en-US" altLang="zh-TW" b="0" i="0" dirty="0">
                <a:solidFill>
                  <a:srgbClr val="262626"/>
                </a:solidFill>
                <a:effectLst/>
                <a:latin typeface="-apple-system"/>
              </a:rPr>
              <a:t>pulse</a:t>
            </a:r>
            <a:r>
              <a:rPr lang="zh-TW" altLang="en-US" b="0" i="0" dirty="0">
                <a:solidFill>
                  <a:srgbClr val="262626"/>
                </a:solidFill>
                <a:effectLst/>
                <a:latin typeface="-apple-system"/>
              </a:rPr>
              <a:t>的信號，開始對由</a:t>
            </a:r>
            <a:r>
              <a:rPr lang="en-US" altLang="zh-TW" b="0" i="0" dirty="0">
                <a:solidFill>
                  <a:srgbClr val="262626"/>
                </a:solidFill>
                <a:effectLst/>
                <a:latin typeface="-apple-system"/>
              </a:rPr>
              <a:t>shake module</a:t>
            </a:r>
            <a:r>
              <a:rPr lang="zh-TW" altLang="en-US" b="0" i="0" dirty="0">
                <a:solidFill>
                  <a:srgbClr val="262626"/>
                </a:solidFill>
                <a:effectLst/>
                <a:latin typeface="-apple-system"/>
              </a:rPr>
              <a:t>來的資料</a:t>
            </a:r>
            <a:r>
              <a:rPr lang="en-US" altLang="zh-TW" b="0" i="0" dirty="0" err="1">
                <a:solidFill>
                  <a:srgbClr val="262626"/>
                </a:solidFill>
                <a:effectLst/>
                <a:latin typeface="-apple-system"/>
              </a:rPr>
              <a:t>sampler_in</a:t>
            </a:r>
            <a:r>
              <a:rPr lang="zh-TW" altLang="en-US" b="0" i="0" dirty="0">
                <a:solidFill>
                  <a:srgbClr val="262626"/>
                </a:solidFill>
                <a:effectLst/>
                <a:latin typeface="-apple-system"/>
              </a:rPr>
              <a:t>進行採樣的動作</a:t>
            </a:r>
            <a:endParaRPr lang="en-US" altLang="zh-TW" b="0" i="0" dirty="0">
              <a:solidFill>
                <a:srgbClr val="262626"/>
              </a:solidFill>
              <a:effectLst/>
              <a:latin typeface="-apple-system"/>
            </a:endParaRPr>
          </a:p>
          <a:p>
            <a:pPr marL="171450" indent="-171450" algn="l">
              <a:spcBef>
                <a:spcPts val="600"/>
              </a:spcBef>
              <a:spcAft>
                <a:spcPts val="600"/>
              </a:spcAft>
              <a:buFont typeface="Wingdings" panose="05000000000000000000" pitchFamily="2" charset="2"/>
              <a:buChar char="ü"/>
            </a:pPr>
            <a:r>
              <a:rPr lang="zh-TW" altLang="en-US" b="0" i="0" dirty="0">
                <a:solidFill>
                  <a:srgbClr val="262626"/>
                </a:solidFill>
                <a:effectLst/>
                <a:latin typeface="-apple-system"/>
              </a:rPr>
              <a:t>假設採樣資料不足則為向外發送一個</a:t>
            </a:r>
            <a:r>
              <a:rPr lang="en-US" altLang="zh-TW" b="0" i="0" dirty="0">
                <a:solidFill>
                  <a:srgbClr val="262626"/>
                </a:solidFill>
                <a:effectLst/>
                <a:latin typeface="-apple-system"/>
              </a:rPr>
              <a:t>pulse</a:t>
            </a:r>
            <a:r>
              <a:rPr lang="zh-TW" altLang="en-US" b="0" i="0" dirty="0">
                <a:solidFill>
                  <a:srgbClr val="262626"/>
                </a:solidFill>
                <a:effectLst/>
                <a:latin typeface="-apple-system"/>
              </a:rPr>
              <a:t>的</a:t>
            </a:r>
            <a:r>
              <a:rPr lang="en-US" altLang="zh-TW" b="0" i="0" dirty="0" err="1">
                <a:solidFill>
                  <a:srgbClr val="262626"/>
                </a:solidFill>
                <a:effectLst/>
                <a:latin typeface="-apple-system"/>
              </a:rPr>
              <a:t>sampler_squeeze</a:t>
            </a:r>
            <a:r>
              <a:rPr lang="zh-TW" altLang="en-US" b="0" i="0" dirty="0">
                <a:solidFill>
                  <a:srgbClr val="262626"/>
                </a:solidFill>
                <a:effectLst/>
                <a:latin typeface="-apple-system"/>
              </a:rPr>
              <a:t>信號由</a:t>
            </a:r>
            <a:r>
              <a:rPr lang="en-US" altLang="zh-TW" b="0" i="0" dirty="0">
                <a:solidFill>
                  <a:srgbClr val="262626"/>
                </a:solidFill>
                <a:effectLst/>
                <a:latin typeface="-apple-system"/>
              </a:rPr>
              <a:t>shake module</a:t>
            </a:r>
            <a:r>
              <a:rPr lang="zh-TW" altLang="en-US" b="0" i="0" dirty="0">
                <a:solidFill>
                  <a:srgbClr val="262626"/>
                </a:solidFill>
                <a:effectLst/>
                <a:latin typeface="-apple-system"/>
              </a:rPr>
              <a:t>接收</a:t>
            </a:r>
            <a:endParaRPr lang="en-US" altLang="zh-TW" b="0" i="0" dirty="0">
              <a:solidFill>
                <a:srgbClr val="262626"/>
              </a:solidFill>
              <a:effectLst/>
              <a:latin typeface="-apple-system"/>
            </a:endParaRPr>
          </a:p>
          <a:p>
            <a:pPr marL="171450" indent="-171450" algn="l">
              <a:spcBef>
                <a:spcPts val="600"/>
              </a:spcBef>
              <a:spcAft>
                <a:spcPts val="600"/>
              </a:spcAft>
              <a:buFont typeface="Wingdings" panose="05000000000000000000" pitchFamily="2" charset="2"/>
              <a:buChar char="ü"/>
            </a:pPr>
            <a:r>
              <a:rPr lang="zh-TW" altLang="en-US" b="0" i="0" dirty="0">
                <a:solidFill>
                  <a:srgbClr val="262626"/>
                </a:solidFill>
                <a:effectLst/>
                <a:latin typeface="-apple-system"/>
              </a:rPr>
              <a:t>採樣完畢則發送一個</a:t>
            </a:r>
            <a:r>
              <a:rPr lang="en-US" altLang="zh-TW" b="0" i="0" dirty="0">
                <a:solidFill>
                  <a:srgbClr val="262626"/>
                </a:solidFill>
                <a:effectLst/>
                <a:latin typeface="-apple-system"/>
              </a:rPr>
              <a:t>pulse</a:t>
            </a:r>
            <a:r>
              <a:rPr lang="zh-TW" altLang="en-US" b="0" i="0" dirty="0">
                <a:solidFill>
                  <a:srgbClr val="262626"/>
                </a:solidFill>
                <a:effectLst/>
                <a:latin typeface="-apple-system"/>
              </a:rPr>
              <a:t>的</a:t>
            </a:r>
            <a:r>
              <a:rPr lang="en-US" altLang="zh-TW" b="0" i="0" dirty="0" err="1">
                <a:solidFill>
                  <a:srgbClr val="262626"/>
                </a:solidFill>
                <a:effectLst/>
                <a:latin typeface="-apple-system"/>
              </a:rPr>
              <a:t>next_element</a:t>
            </a:r>
            <a:r>
              <a:rPr lang="zh-TW" altLang="en-US" b="0" i="0" dirty="0">
                <a:solidFill>
                  <a:srgbClr val="262626"/>
                </a:solidFill>
                <a:effectLst/>
                <a:latin typeface="-apple-system"/>
              </a:rPr>
              <a:t>信號，由</a:t>
            </a:r>
            <a:r>
              <a:rPr lang="en-US" altLang="zh-TW" b="0" i="0" dirty="0">
                <a:solidFill>
                  <a:srgbClr val="262626"/>
                </a:solidFill>
                <a:effectLst/>
                <a:latin typeface="-apple-system"/>
              </a:rPr>
              <a:t>controller</a:t>
            </a:r>
            <a:r>
              <a:rPr lang="zh-TW" altLang="en-US" b="0" i="0" dirty="0">
                <a:solidFill>
                  <a:srgbClr val="262626"/>
                </a:solidFill>
                <a:effectLst/>
                <a:latin typeface="-apple-system"/>
              </a:rPr>
              <a:t>接收，告訴她可以進行下一個</a:t>
            </a:r>
            <a:r>
              <a:rPr lang="en-US" altLang="zh-TW" b="0" i="0" dirty="0">
                <a:solidFill>
                  <a:srgbClr val="262626"/>
                </a:solidFill>
                <a:effectLst/>
                <a:latin typeface="-apple-system"/>
              </a:rPr>
              <a:t>element</a:t>
            </a:r>
            <a:r>
              <a:rPr lang="zh-TW" altLang="en-US" b="0" i="0" dirty="0">
                <a:solidFill>
                  <a:srgbClr val="262626"/>
                </a:solidFill>
                <a:effectLst/>
                <a:latin typeface="-apple-system"/>
              </a:rPr>
              <a:t>的採樣</a:t>
            </a:r>
            <a:endParaRPr lang="en-US" altLang="zh-TW" b="0" i="0" dirty="0">
              <a:solidFill>
                <a:srgbClr val="262626"/>
              </a:solidFill>
              <a:effectLst/>
              <a:latin typeface="-apple-system"/>
            </a:endParaRPr>
          </a:p>
          <a:p>
            <a:pPr algn="l">
              <a:spcBef>
                <a:spcPts val="600"/>
              </a:spcBef>
              <a:spcAft>
                <a:spcPts val="600"/>
              </a:spcAft>
              <a:buFont typeface="+mj-lt"/>
              <a:buNone/>
            </a:pPr>
            <a:endParaRPr lang="en-US" altLang="zh-TW" b="0" i="0" dirty="0">
              <a:solidFill>
                <a:srgbClr val="262626"/>
              </a:solidFill>
              <a:effectLst/>
              <a:latin typeface="-apple-system"/>
            </a:endParaRPr>
          </a:p>
          <a:p>
            <a:pPr algn="l">
              <a:spcBef>
                <a:spcPts val="600"/>
              </a:spcBef>
              <a:spcAft>
                <a:spcPts val="600"/>
              </a:spcAft>
              <a:buFont typeface="+mj-lt"/>
              <a:buNone/>
            </a:pPr>
            <a:r>
              <a:rPr lang="zh-TW" altLang="en-US" b="0" i="0" dirty="0">
                <a:solidFill>
                  <a:srgbClr val="262626"/>
                </a:solidFill>
                <a:effectLst/>
                <a:latin typeface="-apple-system"/>
              </a:rPr>
              <a:t>重點設計</a:t>
            </a:r>
            <a:endParaRPr lang="en-US" altLang="zh-TW" b="0" i="0" dirty="0">
              <a:solidFill>
                <a:srgbClr val="262626"/>
              </a:solidFill>
              <a:effectLst/>
              <a:latin typeface="-apple-system"/>
            </a:endParaRPr>
          </a:p>
          <a:p>
            <a:pPr marL="228600" marR="0" lvl="0" indent="-228600" algn="l" defTabSz="914400" rtl="0" eaLnBrk="1" fontAlgn="auto" latinLnBrk="0" hangingPunct="1">
              <a:lnSpc>
                <a:spcPct val="100000"/>
              </a:lnSpc>
              <a:spcBef>
                <a:spcPts val="600"/>
              </a:spcBef>
              <a:spcAft>
                <a:spcPts val="600"/>
              </a:spcAft>
              <a:buClrTx/>
              <a:buSzTx/>
              <a:buFont typeface="Wingdings" panose="05000000000000000000" pitchFamily="2" charset="2"/>
              <a:buChar char="ü"/>
              <a:tabLst/>
              <a:defRPr/>
            </a:pPr>
            <a:r>
              <a:rPr lang="en-US" altLang="zh-TW" b="0" i="0" dirty="0" err="1">
                <a:solidFill>
                  <a:srgbClr val="262626"/>
                </a:solidFill>
                <a:effectLst/>
                <a:latin typeface="-apple-system"/>
              </a:rPr>
              <a:t>sampler_in</a:t>
            </a:r>
            <a:r>
              <a:rPr lang="zh-TW" altLang="en-US" b="0" i="0" dirty="0">
                <a:solidFill>
                  <a:srgbClr val="262626"/>
                </a:solidFill>
                <a:effectLst/>
                <a:latin typeface="-apple-system"/>
              </a:rPr>
              <a:t>的有效輸入為</a:t>
            </a:r>
            <a:r>
              <a:rPr lang="en-US" altLang="zh-TW" b="0" i="0" dirty="0">
                <a:solidFill>
                  <a:srgbClr val="262626"/>
                </a:solidFill>
                <a:effectLst/>
                <a:latin typeface="-apple-system"/>
              </a:rPr>
              <a:t>1088 bit</a:t>
            </a:r>
            <a:r>
              <a:rPr lang="zh-TW" altLang="en-US" b="0" i="0" dirty="0">
                <a:solidFill>
                  <a:srgbClr val="262626"/>
                </a:solidFill>
                <a:effectLst/>
                <a:latin typeface="-apple-system"/>
              </a:rPr>
              <a:t>，一次運算需要</a:t>
            </a:r>
            <a:r>
              <a:rPr lang="en-US" altLang="zh-TW" b="0" i="0" dirty="0">
                <a:solidFill>
                  <a:srgbClr val="262626"/>
                </a:solidFill>
                <a:effectLst/>
                <a:latin typeface="-apple-system"/>
              </a:rPr>
              <a:t>8 bit</a:t>
            </a:r>
            <a:r>
              <a:rPr lang="zh-TW" altLang="en-US" b="0" i="0" dirty="0">
                <a:solidFill>
                  <a:srgbClr val="262626"/>
                </a:solidFill>
                <a:effectLst/>
                <a:latin typeface="-apple-system"/>
              </a:rPr>
              <a:t>的有效輸入，因此當</a:t>
            </a:r>
            <a:r>
              <a:rPr lang="en-US" altLang="zh-TW" b="0" i="0" dirty="0" err="1">
                <a:solidFill>
                  <a:srgbClr val="262626"/>
                </a:solidFill>
                <a:effectLst/>
                <a:latin typeface="-apple-system"/>
              </a:rPr>
              <a:t>shake_cnt</a:t>
            </a:r>
            <a:r>
              <a:rPr lang="zh-TW" altLang="en-US" b="0" i="0" dirty="0">
                <a:solidFill>
                  <a:srgbClr val="262626"/>
                </a:solidFill>
                <a:effectLst/>
                <a:latin typeface="-apple-system"/>
              </a:rPr>
              <a:t>計數到</a:t>
            </a:r>
            <a:r>
              <a:rPr lang="en-US" altLang="zh-TW" b="0" i="0" dirty="0">
                <a:solidFill>
                  <a:srgbClr val="262626"/>
                </a:solidFill>
                <a:effectLst/>
                <a:latin typeface="-apple-system"/>
              </a:rPr>
              <a:t>1088/8-1=135</a:t>
            </a:r>
            <a:r>
              <a:rPr lang="zh-TW" altLang="en-US" b="0" i="0" dirty="0">
                <a:solidFill>
                  <a:srgbClr val="262626"/>
                </a:solidFill>
                <a:effectLst/>
                <a:latin typeface="-apple-system"/>
              </a:rPr>
              <a:t>時，表示要去要取新的有效輸入做為採樣</a:t>
            </a:r>
            <a:endParaRPr lang="en-US" altLang="zh-TW" b="0" i="0" dirty="0">
              <a:solidFill>
                <a:srgbClr val="262626"/>
              </a:solidFill>
              <a:effectLst/>
              <a:latin typeface="-apple-system"/>
            </a:endParaRPr>
          </a:p>
          <a:p>
            <a:pPr marL="228600" indent="-228600" algn="l">
              <a:spcBef>
                <a:spcPts val="600"/>
              </a:spcBef>
              <a:spcAft>
                <a:spcPts val="600"/>
              </a:spcAft>
              <a:buFont typeface="Wingdings" panose="05000000000000000000" pitchFamily="2" charset="2"/>
              <a:buChar char="ü"/>
            </a:pPr>
            <a:r>
              <a:rPr lang="en-US" altLang="zh-TW" b="0" i="0" dirty="0" err="1">
                <a:solidFill>
                  <a:srgbClr val="262626"/>
                </a:solidFill>
                <a:effectLst/>
                <a:latin typeface="-apple-system"/>
              </a:rPr>
              <a:t>CoeffFromHalfByte</a:t>
            </a:r>
            <a:r>
              <a:rPr lang="zh-TW" altLang="en-US" b="0" i="0" dirty="0">
                <a:solidFill>
                  <a:srgbClr val="262626"/>
                </a:solidFill>
                <a:effectLst/>
                <a:latin typeface="-apple-system"/>
              </a:rPr>
              <a:t>當中需要使用到減法以及模處理，因此直接改成</a:t>
            </a:r>
            <a:r>
              <a:rPr lang="en-US" altLang="zh-TW" b="0" i="0" dirty="0">
                <a:solidFill>
                  <a:srgbClr val="262626"/>
                </a:solidFill>
                <a:effectLst/>
                <a:latin typeface="-apple-system"/>
              </a:rPr>
              <a:t>LUT</a:t>
            </a:r>
            <a:r>
              <a:rPr lang="zh-TW" altLang="en-US" b="0" i="0" dirty="0">
                <a:solidFill>
                  <a:srgbClr val="262626"/>
                </a:solidFill>
                <a:effectLst/>
                <a:latin typeface="-apple-system"/>
              </a:rPr>
              <a:t>方式設計，輸入</a:t>
            </a:r>
            <a:r>
              <a:rPr lang="en-US" altLang="zh-TW" b="0" i="0" dirty="0">
                <a:solidFill>
                  <a:srgbClr val="262626"/>
                </a:solidFill>
                <a:effectLst/>
                <a:latin typeface="-apple-system"/>
              </a:rPr>
              <a:t>4bit</a:t>
            </a:r>
            <a:r>
              <a:rPr lang="zh-TW" altLang="en-US" b="0" i="0" dirty="0">
                <a:solidFill>
                  <a:srgbClr val="262626"/>
                </a:solidFill>
                <a:effectLst/>
                <a:latin typeface="-apple-system"/>
              </a:rPr>
              <a:t>資料，輸出</a:t>
            </a:r>
            <a:r>
              <a:rPr lang="en-US" altLang="zh-TW" b="0" i="0" dirty="0">
                <a:solidFill>
                  <a:srgbClr val="262626"/>
                </a:solidFill>
                <a:effectLst/>
                <a:latin typeface="-apple-system"/>
              </a:rPr>
              <a:t>3bit</a:t>
            </a:r>
            <a:r>
              <a:rPr lang="zh-TW" altLang="en-US" b="0" i="0" dirty="0">
                <a:solidFill>
                  <a:srgbClr val="262626"/>
                </a:solidFill>
                <a:effectLst/>
                <a:latin typeface="-apple-system"/>
              </a:rPr>
              <a:t>資料</a:t>
            </a:r>
            <a:r>
              <a:rPr lang="en-US" altLang="zh-TW" b="0" i="0" dirty="0">
                <a:solidFill>
                  <a:srgbClr val="262626"/>
                </a:solidFill>
                <a:effectLst/>
                <a:latin typeface="-apple-system"/>
              </a:rPr>
              <a:t>(2 ~ -2)</a:t>
            </a:r>
          </a:p>
          <a:p>
            <a:pPr marL="228600" indent="-228600" algn="l">
              <a:spcBef>
                <a:spcPts val="600"/>
              </a:spcBef>
              <a:spcAft>
                <a:spcPts val="600"/>
              </a:spcAft>
              <a:buFont typeface="Wingdings" panose="05000000000000000000" pitchFamily="2" charset="2"/>
              <a:buChar char="ü"/>
            </a:pPr>
            <a:r>
              <a:rPr lang="en-US" altLang="zh-TW" b="0" i="0" dirty="0">
                <a:solidFill>
                  <a:srgbClr val="262626"/>
                </a:solidFill>
                <a:effectLst/>
                <a:latin typeface="-apple-system"/>
              </a:rPr>
              <a:t>j</a:t>
            </a:r>
            <a:r>
              <a:rPr lang="zh-TW" altLang="en-US" b="0" i="0" dirty="0">
                <a:solidFill>
                  <a:srgbClr val="262626"/>
                </a:solidFill>
                <a:effectLst/>
                <a:latin typeface="-apple-system"/>
              </a:rPr>
              <a:t>用於決定目前寫入的記憶體位址，</a:t>
            </a:r>
            <a:r>
              <a:rPr lang="en-US" altLang="zh-TW" b="0" i="0" dirty="0">
                <a:solidFill>
                  <a:srgbClr val="262626"/>
                </a:solidFill>
                <a:effectLst/>
                <a:latin typeface="-apple-system"/>
              </a:rPr>
              <a:t>z0</a:t>
            </a:r>
            <a:r>
              <a:rPr lang="zh-TW" altLang="en-US" b="0" i="0" dirty="0">
                <a:solidFill>
                  <a:srgbClr val="262626"/>
                </a:solidFill>
                <a:effectLst/>
                <a:latin typeface="-apple-system"/>
              </a:rPr>
              <a:t>的輸出藉由</a:t>
            </a:r>
            <a:r>
              <a:rPr lang="en-US" altLang="zh-TW" b="0" i="0" dirty="0">
                <a:solidFill>
                  <a:srgbClr val="262626"/>
                </a:solidFill>
                <a:effectLst/>
                <a:latin typeface="-apple-system"/>
              </a:rPr>
              <a:t>~a</a:t>
            </a:r>
            <a:r>
              <a:rPr lang="zh-TW" altLang="en-US" b="0" i="0" dirty="0">
                <a:solidFill>
                  <a:srgbClr val="262626"/>
                </a:solidFill>
                <a:effectLst/>
                <a:latin typeface="-apple-system"/>
              </a:rPr>
              <a:t>決定 </a:t>
            </a:r>
            <a:r>
              <a:rPr lang="en-US" altLang="zh-TW" b="0" i="0" dirty="0">
                <a:solidFill>
                  <a:srgbClr val="262626"/>
                </a:solidFill>
                <a:effectLst/>
                <a:latin typeface="-apple-system"/>
              </a:rPr>
              <a:t>: </a:t>
            </a:r>
          </a:p>
          <a:p>
            <a:pPr marL="685800" lvl="1" indent="-228600" algn="l">
              <a:spcBef>
                <a:spcPts val="600"/>
              </a:spcBef>
              <a:spcAft>
                <a:spcPts val="600"/>
              </a:spcAft>
              <a:buFont typeface="+mj-lt"/>
              <a:buAutoNum type="arabicPeriod"/>
            </a:pPr>
            <a:r>
              <a:rPr lang="en-US" altLang="zh-TW" b="0" i="0" dirty="0">
                <a:solidFill>
                  <a:srgbClr val="262626"/>
                </a:solidFill>
                <a:effectLst/>
                <a:latin typeface="-apple-system"/>
              </a:rPr>
              <a:t>a==0, b==0 </a:t>
            </a:r>
            <a:r>
              <a:rPr lang="en-US" altLang="zh-TW" b="0" i="0" dirty="0">
                <a:solidFill>
                  <a:srgbClr val="262626"/>
                </a:solidFill>
                <a:effectLst/>
                <a:latin typeface="-apple-system"/>
                <a:sym typeface="Wingdings" panose="05000000000000000000" pitchFamily="2" charset="2"/>
              </a:rPr>
              <a:t> z0, z1</a:t>
            </a:r>
            <a:r>
              <a:rPr lang="zh-TW" altLang="en-US" b="0" i="0" dirty="0">
                <a:solidFill>
                  <a:srgbClr val="262626"/>
                </a:solidFill>
                <a:effectLst/>
                <a:latin typeface="-apple-system"/>
                <a:sym typeface="Wingdings" panose="05000000000000000000" pitchFamily="2" charset="2"/>
              </a:rPr>
              <a:t>有效，輸出</a:t>
            </a:r>
            <a:r>
              <a:rPr lang="en-US" altLang="zh-TW" b="0" i="0" dirty="0">
                <a:solidFill>
                  <a:srgbClr val="262626"/>
                </a:solidFill>
                <a:effectLst/>
                <a:latin typeface="-apple-system"/>
                <a:sym typeface="Wingdings" panose="05000000000000000000" pitchFamily="2" charset="2"/>
              </a:rPr>
              <a:t>[3:0]</a:t>
            </a:r>
            <a:r>
              <a:rPr lang="zh-TW" altLang="en-US" b="0" i="0" dirty="0">
                <a:solidFill>
                  <a:srgbClr val="262626"/>
                </a:solidFill>
                <a:effectLst/>
                <a:latin typeface="-apple-system"/>
                <a:sym typeface="Wingdings" panose="05000000000000000000" pitchFamily="2" charset="2"/>
              </a:rPr>
              <a:t>、</a:t>
            </a:r>
            <a:r>
              <a:rPr lang="en-US" altLang="zh-TW" b="0" i="0" dirty="0">
                <a:solidFill>
                  <a:srgbClr val="262626"/>
                </a:solidFill>
                <a:effectLst/>
                <a:latin typeface="-apple-system"/>
                <a:sym typeface="Wingdings" panose="05000000000000000000" pitchFamily="2" charset="2"/>
              </a:rPr>
              <a:t>[7:4]</a:t>
            </a:r>
            <a:r>
              <a:rPr lang="zh-TW" altLang="en-US" b="0" i="0" dirty="0">
                <a:solidFill>
                  <a:srgbClr val="262626"/>
                </a:solidFill>
                <a:effectLst/>
                <a:latin typeface="-apple-system"/>
                <a:sym typeface="Wingdings" panose="05000000000000000000" pitchFamily="2" charset="2"/>
              </a:rPr>
              <a:t>資料， </a:t>
            </a:r>
            <a:r>
              <a:rPr lang="en-US" altLang="zh-TW" b="0" i="0" dirty="0">
                <a:solidFill>
                  <a:srgbClr val="262626"/>
                </a:solidFill>
                <a:effectLst/>
                <a:latin typeface="-apple-system"/>
                <a:sym typeface="Wingdings" panose="05000000000000000000" pitchFamily="2" charset="2"/>
              </a:rPr>
              <a:t>j + 2</a:t>
            </a:r>
          </a:p>
          <a:p>
            <a:pPr marL="685800" lvl="1" indent="-228600" algn="l">
              <a:spcBef>
                <a:spcPts val="600"/>
              </a:spcBef>
              <a:spcAft>
                <a:spcPts val="600"/>
              </a:spcAft>
              <a:buFont typeface="+mj-lt"/>
              <a:buAutoNum type="arabicPeriod"/>
            </a:pPr>
            <a:r>
              <a:rPr lang="en-US" altLang="zh-TW" b="0" i="0" dirty="0">
                <a:solidFill>
                  <a:srgbClr val="262626"/>
                </a:solidFill>
                <a:effectLst/>
                <a:latin typeface="-apple-system"/>
              </a:rPr>
              <a:t>a==0, b==1 </a:t>
            </a:r>
            <a:r>
              <a:rPr lang="en-US" altLang="zh-TW" b="0" i="0" dirty="0">
                <a:solidFill>
                  <a:srgbClr val="262626"/>
                </a:solidFill>
                <a:effectLst/>
                <a:latin typeface="-apple-system"/>
                <a:sym typeface="Wingdings" panose="05000000000000000000" pitchFamily="2" charset="2"/>
              </a:rPr>
              <a:t> z0</a:t>
            </a:r>
            <a:r>
              <a:rPr lang="zh-TW" altLang="en-US" b="0" i="0" dirty="0">
                <a:solidFill>
                  <a:srgbClr val="262626"/>
                </a:solidFill>
                <a:effectLst/>
                <a:latin typeface="-apple-system"/>
                <a:sym typeface="Wingdings" panose="05000000000000000000" pitchFamily="2" charset="2"/>
              </a:rPr>
              <a:t>有效，輸出</a:t>
            </a:r>
            <a:r>
              <a:rPr lang="en-US" altLang="zh-TW" b="0" i="0" dirty="0">
                <a:solidFill>
                  <a:srgbClr val="262626"/>
                </a:solidFill>
                <a:effectLst/>
                <a:latin typeface="-apple-system"/>
                <a:sym typeface="Wingdings" panose="05000000000000000000" pitchFamily="2" charset="2"/>
              </a:rPr>
              <a:t>[3:0]</a:t>
            </a:r>
            <a:r>
              <a:rPr lang="zh-TW" altLang="en-US" b="0" i="0" dirty="0">
                <a:solidFill>
                  <a:srgbClr val="262626"/>
                </a:solidFill>
                <a:effectLst/>
                <a:latin typeface="-apple-system"/>
                <a:sym typeface="Wingdings" panose="05000000000000000000" pitchFamily="2" charset="2"/>
              </a:rPr>
              <a:t>資料，</a:t>
            </a:r>
            <a:r>
              <a:rPr lang="en-US" altLang="zh-TW" b="0" i="0" dirty="0">
                <a:solidFill>
                  <a:srgbClr val="262626"/>
                </a:solidFill>
                <a:effectLst/>
                <a:latin typeface="-apple-system"/>
                <a:sym typeface="Wingdings" panose="05000000000000000000" pitchFamily="2" charset="2"/>
              </a:rPr>
              <a:t>j + 1</a:t>
            </a:r>
          </a:p>
          <a:p>
            <a:pPr marL="685800" lvl="1" indent="-228600" algn="l">
              <a:spcBef>
                <a:spcPts val="600"/>
              </a:spcBef>
              <a:spcAft>
                <a:spcPts val="600"/>
              </a:spcAft>
              <a:buFont typeface="+mj-lt"/>
              <a:buAutoNum type="arabicPeriod"/>
            </a:pPr>
            <a:r>
              <a:rPr lang="en-US" altLang="zh-TW" b="0" i="0" dirty="0">
                <a:solidFill>
                  <a:srgbClr val="262626"/>
                </a:solidFill>
                <a:effectLst/>
                <a:latin typeface="-apple-system"/>
              </a:rPr>
              <a:t>a==1, b==0 </a:t>
            </a:r>
            <a:r>
              <a:rPr lang="en-US" altLang="zh-TW" b="0" i="0" dirty="0">
                <a:solidFill>
                  <a:srgbClr val="262626"/>
                </a:solidFill>
                <a:effectLst/>
                <a:latin typeface="-apple-system"/>
                <a:sym typeface="Wingdings" panose="05000000000000000000" pitchFamily="2" charset="2"/>
              </a:rPr>
              <a:t> z0</a:t>
            </a:r>
            <a:r>
              <a:rPr lang="zh-TW" altLang="en-US" b="0" i="0" dirty="0">
                <a:solidFill>
                  <a:srgbClr val="262626"/>
                </a:solidFill>
                <a:effectLst/>
                <a:latin typeface="-apple-system"/>
                <a:sym typeface="Wingdings" panose="05000000000000000000" pitchFamily="2" charset="2"/>
              </a:rPr>
              <a:t>有效，輸出</a:t>
            </a:r>
            <a:r>
              <a:rPr lang="en-US" altLang="zh-TW" b="0" i="0" dirty="0">
                <a:solidFill>
                  <a:srgbClr val="262626"/>
                </a:solidFill>
                <a:effectLst/>
                <a:latin typeface="-apple-system"/>
                <a:sym typeface="Wingdings" panose="05000000000000000000" pitchFamily="2" charset="2"/>
              </a:rPr>
              <a:t>[7:4]</a:t>
            </a:r>
            <a:r>
              <a:rPr lang="zh-TW" altLang="en-US" b="0" i="0" dirty="0">
                <a:solidFill>
                  <a:srgbClr val="262626"/>
                </a:solidFill>
                <a:effectLst/>
                <a:latin typeface="-apple-system"/>
                <a:sym typeface="Wingdings" panose="05000000000000000000" pitchFamily="2" charset="2"/>
              </a:rPr>
              <a:t>資料，</a:t>
            </a:r>
            <a:r>
              <a:rPr lang="en-US" altLang="zh-TW" b="0" i="0" dirty="0">
                <a:solidFill>
                  <a:srgbClr val="262626"/>
                </a:solidFill>
                <a:effectLst/>
                <a:latin typeface="-apple-system"/>
                <a:sym typeface="Wingdings" panose="05000000000000000000" pitchFamily="2" charset="2"/>
              </a:rPr>
              <a:t>j + 1</a:t>
            </a:r>
          </a:p>
          <a:p>
            <a:pPr marL="685800" lvl="1" indent="-228600" algn="l">
              <a:spcBef>
                <a:spcPts val="600"/>
              </a:spcBef>
              <a:spcAft>
                <a:spcPts val="600"/>
              </a:spcAft>
              <a:buFont typeface="+mj-lt"/>
              <a:buAutoNum type="arabicPeriod"/>
            </a:pPr>
            <a:r>
              <a:rPr lang="en-US" altLang="zh-TW" b="0" i="0" dirty="0">
                <a:solidFill>
                  <a:srgbClr val="262626"/>
                </a:solidFill>
                <a:effectLst/>
                <a:latin typeface="-apple-system"/>
                <a:sym typeface="Wingdings" panose="05000000000000000000" pitchFamily="2" charset="2"/>
              </a:rPr>
              <a:t>a==1, b==1 </a:t>
            </a:r>
            <a:r>
              <a:rPr lang="zh-TW" altLang="en-US" b="0" i="0" dirty="0">
                <a:solidFill>
                  <a:srgbClr val="262626"/>
                </a:solidFill>
                <a:effectLst/>
                <a:latin typeface="-apple-system"/>
                <a:sym typeface="Wingdings" panose="05000000000000000000" pitchFamily="2" charset="2"/>
              </a:rPr>
              <a:t>兩者皆無效，</a:t>
            </a:r>
            <a:r>
              <a:rPr lang="en-US" altLang="zh-TW" b="0" i="0" dirty="0">
                <a:solidFill>
                  <a:srgbClr val="262626"/>
                </a:solidFill>
                <a:effectLst/>
                <a:latin typeface="-apple-system"/>
                <a:sym typeface="Wingdings" panose="05000000000000000000" pitchFamily="2" charset="2"/>
              </a:rPr>
              <a:t>j + 0</a:t>
            </a:r>
            <a:endParaRPr lang="en-US" altLang="zh-TW" b="0" i="0" dirty="0">
              <a:solidFill>
                <a:srgbClr val="262626"/>
              </a:solidFill>
              <a:effectLst/>
              <a:latin typeface="-apple-system"/>
            </a:endParaRPr>
          </a:p>
          <a:p>
            <a:pPr marL="228600" indent="-228600" algn="l">
              <a:spcBef>
                <a:spcPts val="600"/>
              </a:spcBef>
              <a:spcAft>
                <a:spcPts val="600"/>
              </a:spcAft>
              <a:buFont typeface="+mj-lt"/>
              <a:buAutoNum type="arabicPeriod"/>
            </a:pPr>
            <a:endParaRPr lang="en-US" altLang="zh-TW" b="0" i="0" dirty="0">
              <a:solidFill>
                <a:srgbClr val="262626"/>
              </a:solidFill>
              <a:effectLst/>
              <a:latin typeface="-apple-system"/>
            </a:endParaRPr>
          </a:p>
          <a:p>
            <a:pPr algn="l">
              <a:spcBef>
                <a:spcPts val="600"/>
              </a:spcBef>
              <a:spcAft>
                <a:spcPts val="600"/>
              </a:spcAft>
              <a:buFont typeface="+mj-lt"/>
              <a:buNone/>
            </a:pPr>
            <a:endParaRPr lang="en-US" altLang="zh-TW" b="0" i="0" dirty="0">
              <a:solidFill>
                <a:srgbClr val="262626"/>
              </a:solidFill>
              <a:effectLst/>
              <a:latin typeface="-apple-system"/>
            </a:endParaRPr>
          </a:p>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2298548-5483-ECAD-6C9E-656AB896A922}"/>
              </a:ext>
            </a:extLst>
          </p:cNvPr>
          <p:cNvSpPr>
            <a:spLocks noGrp="1"/>
          </p:cNvSpPr>
          <p:nvPr>
            <p:ph type="sldNum" sz="quarter" idx="10"/>
          </p:nvPr>
        </p:nvSpPr>
        <p:spPr/>
        <p:txBody>
          <a:bodyPr/>
          <a:lstStyle/>
          <a:p>
            <a:fld id="{AB2A0F9D-3357-4A94-85C8-3B842B870DC6}" type="slidenum">
              <a:rPr lang="zh-CN" altLang="en-US" smtClean="0"/>
              <a:t>131</a:t>
            </a:fld>
            <a:endParaRPr lang="zh-CN" altLang="en-US"/>
          </a:p>
        </p:txBody>
      </p:sp>
    </p:spTree>
    <p:extLst>
      <p:ext uri="{BB962C8B-B14F-4D97-AF65-F5344CB8AC3E}">
        <p14:creationId xmlns:p14="http://schemas.microsoft.com/office/powerpoint/2010/main" val="3728976058"/>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E3B354-5987-0B68-AFC6-96FCBD86C58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0212E63-121F-F2ED-FBEF-D44F364C8FB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32FD71B-A40D-A44B-BF6E-B7AF7EE2FC06}"/>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9BDBCF60-58E8-0678-5A20-CABF42D606E2}"/>
              </a:ext>
            </a:extLst>
          </p:cNvPr>
          <p:cNvSpPr>
            <a:spLocks noGrp="1"/>
          </p:cNvSpPr>
          <p:nvPr>
            <p:ph type="sldNum" sz="quarter" idx="10"/>
          </p:nvPr>
        </p:nvSpPr>
        <p:spPr/>
        <p:txBody>
          <a:bodyPr/>
          <a:lstStyle/>
          <a:p>
            <a:fld id="{AB2A0F9D-3357-4A94-85C8-3B842B870DC6}" type="slidenum">
              <a:rPr lang="zh-CN" altLang="en-US" smtClean="0"/>
              <a:t>132</a:t>
            </a:fld>
            <a:endParaRPr lang="zh-CN" altLang="en-US"/>
          </a:p>
        </p:txBody>
      </p:sp>
    </p:spTree>
    <p:extLst>
      <p:ext uri="{BB962C8B-B14F-4D97-AF65-F5344CB8AC3E}">
        <p14:creationId xmlns:p14="http://schemas.microsoft.com/office/powerpoint/2010/main" val="2384972345"/>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210632-D1F9-E00B-5E0E-5C3904DE5A1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959CED5-4573-65FA-A199-751BC498A5C8}"/>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D60123A-915B-6BEA-6C0A-A8B52860E86D}"/>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C256F21F-F4DF-6B96-E8DB-1D4F560F9C60}"/>
              </a:ext>
            </a:extLst>
          </p:cNvPr>
          <p:cNvSpPr>
            <a:spLocks noGrp="1"/>
          </p:cNvSpPr>
          <p:nvPr>
            <p:ph type="sldNum" sz="quarter" idx="10"/>
          </p:nvPr>
        </p:nvSpPr>
        <p:spPr/>
        <p:txBody>
          <a:bodyPr/>
          <a:lstStyle/>
          <a:p>
            <a:fld id="{AB2A0F9D-3357-4A94-85C8-3B842B870DC6}" type="slidenum">
              <a:rPr lang="zh-CN" altLang="en-US" smtClean="0"/>
              <a:t>133</a:t>
            </a:fld>
            <a:endParaRPr lang="zh-CN" altLang="en-US"/>
          </a:p>
        </p:txBody>
      </p:sp>
    </p:spTree>
    <p:extLst>
      <p:ext uri="{BB962C8B-B14F-4D97-AF65-F5344CB8AC3E}">
        <p14:creationId xmlns:p14="http://schemas.microsoft.com/office/powerpoint/2010/main" val="2724499362"/>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78C883-C996-DAEA-AD36-E1DBDEE57A3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874E965-428D-863E-FFA9-5E30FD8E47BC}"/>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2B96EB2-29B3-9FF1-EFBF-7A6D6A0F06FD}"/>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15ED8769-4804-C465-C4D3-1AE84CA77B95}"/>
              </a:ext>
            </a:extLst>
          </p:cNvPr>
          <p:cNvSpPr>
            <a:spLocks noGrp="1"/>
          </p:cNvSpPr>
          <p:nvPr>
            <p:ph type="sldNum" sz="quarter" idx="10"/>
          </p:nvPr>
        </p:nvSpPr>
        <p:spPr/>
        <p:txBody>
          <a:bodyPr/>
          <a:lstStyle/>
          <a:p>
            <a:fld id="{F4F633F3-5D0E-4770-8750-05DED033C41B}" type="slidenum">
              <a:rPr lang="zh-CN" altLang="en-US" smtClean="0"/>
              <a:t>134</a:t>
            </a:fld>
            <a:endParaRPr lang="zh-CN" altLang="en-US"/>
          </a:p>
        </p:txBody>
      </p:sp>
    </p:spTree>
    <p:extLst>
      <p:ext uri="{BB962C8B-B14F-4D97-AF65-F5344CB8AC3E}">
        <p14:creationId xmlns:p14="http://schemas.microsoft.com/office/powerpoint/2010/main" val="2904123332"/>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r>
              <a:rPr lang="zh-TW" altLang="en-US" dirty="0"/>
              <a:t>在</a:t>
            </a:r>
            <a:r>
              <a:rPr lang="en-US" altLang="zh-TW" dirty="0"/>
              <a:t>Sampler</a:t>
            </a:r>
            <a:r>
              <a:rPr lang="zh-TW" altLang="en-US" dirty="0"/>
              <a:t>啟動時，當</a:t>
            </a:r>
            <a:r>
              <a:rPr lang="en-US" altLang="zh-TW" dirty="0" err="1"/>
              <a:t>shake_out</a:t>
            </a:r>
            <a:r>
              <a:rPr lang="zh-TW" altLang="en-US" dirty="0"/>
              <a:t>資料被</a:t>
            </a:r>
            <a:r>
              <a:rPr lang="en-US" altLang="zh-TW" dirty="0"/>
              <a:t>Sampler</a:t>
            </a:r>
            <a:r>
              <a:rPr lang="zh-TW" altLang="en-US" dirty="0"/>
              <a:t>接收後 </a:t>
            </a:r>
            <a:r>
              <a:rPr lang="en-US" altLang="zh-TW" dirty="0"/>
              <a:t>(</a:t>
            </a:r>
            <a:r>
              <a:rPr lang="zh-TW" altLang="en-US" dirty="0"/>
              <a:t>等同於</a:t>
            </a:r>
            <a:r>
              <a:rPr lang="en-US" altLang="zh-TW" dirty="0"/>
              <a:t>Sampler</a:t>
            </a:r>
            <a:r>
              <a:rPr lang="zh-TW" altLang="en-US" dirty="0"/>
              <a:t>接收到</a:t>
            </a:r>
            <a:r>
              <a:rPr lang="en-US" altLang="zh-TW" dirty="0" err="1"/>
              <a:t>sampler_in_ready</a:t>
            </a:r>
            <a:r>
              <a:rPr lang="zh-TW" altLang="en-US" dirty="0"/>
              <a:t>一個</a:t>
            </a:r>
            <a:r>
              <a:rPr lang="en-US" altLang="zh-TW" dirty="0"/>
              <a:t>pulse</a:t>
            </a:r>
            <a:r>
              <a:rPr lang="zh-TW" altLang="en-US" dirty="0"/>
              <a:t>的信號</a:t>
            </a:r>
            <a:r>
              <a:rPr lang="en-US" altLang="zh-TW" dirty="0"/>
              <a:t>)</a:t>
            </a:r>
            <a:r>
              <a:rPr lang="zh-TW" altLang="en-US" dirty="0"/>
              <a:t>，馬上進行</a:t>
            </a:r>
            <a:r>
              <a:rPr lang="en-US" altLang="zh-TW" dirty="0" err="1"/>
              <a:t>squueze</a:t>
            </a:r>
            <a:r>
              <a:rPr lang="zh-TW" altLang="en-US" dirty="0"/>
              <a:t>的動作，當接收到</a:t>
            </a:r>
            <a:r>
              <a:rPr lang="en-US" altLang="zh-TW" dirty="0"/>
              <a:t>squeeze</a:t>
            </a:r>
            <a:r>
              <a:rPr lang="zh-TW" altLang="en-US" dirty="0"/>
              <a:t>信號是可以立馬傳送出去有效的</a:t>
            </a:r>
            <a:r>
              <a:rPr lang="en-US" altLang="zh-TW" dirty="0" err="1"/>
              <a:t>shake_out</a:t>
            </a:r>
            <a:r>
              <a:rPr lang="zh-TW" altLang="en-US" dirty="0"/>
              <a:t>資料。</a:t>
            </a: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135</a:t>
            </a:fld>
            <a:endParaRPr lang="zh-CN" altLang="en-US"/>
          </a:p>
        </p:txBody>
      </p:sp>
    </p:spTree>
    <p:extLst>
      <p:ext uri="{BB962C8B-B14F-4D97-AF65-F5344CB8AC3E}">
        <p14:creationId xmlns:p14="http://schemas.microsoft.com/office/powerpoint/2010/main" val="3791859506"/>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marL="228600" indent="-228600" algn="l">
              <a:spcBef>
                <a:spcPts val="600"/>
              </a:spcBef>
              <a:spcAft>
                <a:spcPts val="600"/>
              </a:spcAft>
              <a:buFont typeface="+mj-lt"/>
              <a:buAutoNum type="arabicPeriod"/>
            </a:pPr>
            <a:r>
              <a:rPr lang="zh-TW" altLang="en-US" dirty="0"/>
              <a:t>整合</a:t>
            </a:r>
            <a:r>
              <a:rPr lang="en-US" altLang="zh-TW" dirty="0"/>
              <a:t>Sampler</a:t>
            </a:r>
            <a:r>
              <a:rPr lang="zh-TW" altLang="en-US" dirty="0"/>
              <a:t>中的</a:t>
            </a:r>
            <a:r>
              <a:rPr lang="en-US" altLang="zh-TW" dirty="0"/>
              <a:t>4</a:t>
            </a:r>
            <a:r>
              <a:rPr lang="zh-TW" altLang="en-US" dirty="0"/>
              <a:t>個</a:t>
            </a:r>
            <a:r>
              <a:rPr lang="en-US" altLang="zh-TW" dirty="0"/>
              <a:t>module</a:t>
            </a:r>
          </a:p>
          <a:p>
            <a:pPr marL="228600" indent="-228600" algn="l">
              <a:spcBef>
                <a:spcPts val="600"/>
              </a:spcBef>
              <a:spcAft>
                <a:spcPts val="600"/>
              </a:spcAft>
              <a:buFont typeface="+mj-lt"/>
              <a:buAutoNum type="arabicPeriod"/>
            </a:pPr>
            <a:r>
              <a:rPr lang="zh-TW" altLang="en-US" dirty="0"/>
              <a:t>將</a:t>
            </a:r>
            <a:r>
              <a:rPr lang="en-US" altLang="zh-TW" dirty="0"/>
              <a:t>Sampler</a:t>
            </a:r>
            <a:r>
              <a:rPr lang="zh-TW" altLang="en-US" dirty="0"/>
              <a:t>當中取樣的多工器換成右移暫存器</a:t>
            </a:r>
            <a:endParaRPr lang="en-US" altLang="zh-TW" dirty="0"/>
          </a:p>
          <a:p>
            <a:pPr marL="228600" indent="-228600" algn="l">
              <a:spcBef>
                <a:spcPts val="600"/>
              </a:spcBef>
              <a:spcAft>
                <a:spcPts val="600"/>
              </a:spcAft>
              <a:buFont typeface="+mj-lt"/>
              <a:buAutoNum type="arabicPeriod"/>
            </a:pPr>
            <a:r>
              <a:rPr lang="en-US" altLang="zh-TW" dirty="0"/>
              <a:t>data mem</a:t>
            </a:r>
            <a:r>
              <a:rPr lang="zh-TW" altLang="en-US" dirty="0"/>
              <a:t>中的</a:t>
            </a:r>
            <a:r>
              <a:rPr lang="en-US" altLang="zh-TW" dirty="0"/>
              <a:t>s2</a:t>
            </a:r>
            <a:r>
              <a:rPr lang="zh-TW" altLang="en-US" dirty="0"/>
              <a:t>可以改成</a:t>
            </a:r>
            <a:r>
              <a:rPr lang="en-US" altLang="zh-TW" dirty="0"/>
              <a:t>3</a:t>
            </a:r>
            <a:r>
              <a:rPr lang="zh-TW" altLang="en-US" dirty="0"/>
              <a:t>位元寬度的記憶體，因為不需要做</a:t>
            </a:r>
            <a:r>
              <a:rPr lang="en-US" altLang="zh-TW" dirty="0"/>
              <a:t>NTT</a:t>
            </a:r>
            <a:r>
              <a:rPr lang="zh-TW" altLang="en-US" dirty="0"/>
              <a:t>，所以可以在由</a:t>
            </a:r>
            <a:r>
              <a:rPr lang="en-US" altLang="zh-TW" dirty="0"/>
              <a:t>data mem</a:t>
            </a:r>
            <a:r>
              <a:rPr lang="zh-TW" altLang="en-US" dirty="0"/>
              <a:t>提去資料時再做</a:t>
            </a:r>
            <a:r>
              <a:rPr lang="en-US" altLang="zh-TW" dirty="0" err="1"/>
              <a:t>Width_Expansion</a:t>
            </a: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136</a:t>
            </a:fld>
            <a:endParaRPr lang="zh-CN" altLang="en-US"/>
          </a:p>
        </p:txBody>
      </p:sp>
    </p:spTree>
    <p:extLst>
      <p:ext uri="{BB962C8B-B14F-4D97-AF65-F5344CB8AC3E}">
        <p14:creationId xmlns:p14="http://schemas.microsoft.com/office/powerpoint/2010/main" val="2854721525"/>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r>
              <a:rPr lang="en-US" altLang="zh-TW" dirty="0"/>
              <a:t>data mem</a:t>
            </a:r>
            <a:r>
              <a:rPr lang="zh-TW" altLang="en-US" dirty="0"/>
              <a:t>中的</a:t>
            </a:r>
            <a:r>
              <a:rPr lang="en-US" altLang="zh-TW" dirty="0"/>
              <a:t>s2</a:t>
            </a:r>
            <a:r>
              <a:rPr lang="zh-TW" altLang="en-US" dirty="0"/>
              <a:t>可以改成</a:t>
            </a:r>
            <a:r>
              <a:rPr lang="en-US" altLang="zh-TW" dirty="0"/>
              <a:t>3</a:t>
            </a:r>
            <a:r>
              <a:rPr lang="zh-TW" altLang="en-US" dirty="0"/>
              <a:t>位元寬度的記憶體，因為不需要做</a:t>
            </a:r>
            <a:r>
              <a:rPr lang="en-US" altLang="zh-TW" dirty="0"/>
              <a:t>NTT</a:t>
            </a:r>
            <a:r>
              <a:rPr lang="zh-TW" altLang="en-US" dirty="0"/>
              <a:t>，所以可以在由</a:t>
            </a:r>
            <a:r>
              <a:rPr lang="en-US" altLang="zh-TW" dirty="0"/>
              <a:t>data mem</a:t>
            </a:r>
            <a:r>
              <a:rPr lang="zh-TW" altLang="en-US" dirty="0"/>
              <a:t>提去資料時再做</a:t>
            </a:r>
            <a:r>
              <a:rPr lang="en-US" altLang="zh-TW" dirty="0" err="1"/>
              <a:t>Width_Expansion</a:t>
            </a: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137</a:t>
            </a:fld>
            <a:endParaRPr lang="zh-CN" altLang="en-US"/>
          </a:p>
        </p:txBody>
      </p:sp>
    </p:spTree>
    <p:extLst>
      <p:ext uri="{BB962C8B-B14F-4D97-AF65-F5344CB8AC3E}">
        <p14:creationId xmlns:p14="http://schemas.microsoft.com/office/powerpoint/2010/main" val="1925921424"/>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78C883-C996-DAEA-AD36-E1DBDEE57A3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874E965-428D-863E-FFA9-5E30FD8E47BC}"/>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2B96EB2-29B3-9FF1-EFBF-7A6D6A0F06FD}"/>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15ED8769-4804-C465-C4D3-1AE84CA77B95}"/>
              </a:ext>
            </a:extLst>
          </p:cNvPr>
          <p:cNvSpPr>
            <a:spLocks noGrp="1"/>
          </p:cNvSpPr>
          <p:nvPr>
            <p:ph type="sldNum" sz="quarter" idx="10"/>
          </p:nvPr>
        </p:nvSpPr>
        <p:spPr/>
        <p:txBody>
          <a:bodyPr/>
          <a:lstStyle/>
          <a:p>
            <a:fld id="{F4F633F3-5D0E-4770-8750-05DED033C41B}" type="slidenum">
              <a:rPr lang="zh-CN" altLang="en-US" smtClean="0"/>
              <a:t>138</a:t>
            </a:fld>
            <a:endParaRPr lang="zh-CN" altLang="en-US"/>
          </a:p>
        </p:txBody>
      </p:sp>
    </p:spTree>
    <p:extLst>
      <p:ext uri="{BB962C8B-B14F-4D97-AF65-F5344CB8AC3E}">
        <p14:creationId xmlns:p14="http://schemas.microsoft.com/office/powerpoint/2010/main" val="3458679851"/>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1BE3F1-CFB5-649A-4C25-B162F7488A7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26143B7-E62B-78DA-7390-A73625FB425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565B934-9E91-17FB-DBB2-27EB10FE353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週期 對稱 乘開 因數分解</a:t>
            </a:r>
            <a:endParaRPr lang="zh-CN" altLang="en-US" dirty="0"/>
          </a:p>
          <a:p>
            <a:endParaRPr lang="zh-CN" altLang="en-US" dirty="0"/>
          </a:p>
        </p:txBody>
      </p:sp>
      <p:sp>
        <p:nvSpPr>
          <p:cNvPr id="4" name="灯片编号占位符 3">
            <a:extLst>
              <a:ext uri="{FF2B5EF4-FFF2-40B4-BE49-F238E27FC236}">
                <a16:creationId xmlns:a16="http://schemas.microsoft.com/office/drawing/2014/main" id="{2F048522-6664-883D-4642-6D5A75843447}"/>
              </a:ext>
            </a:extLst>
          </p:cNvPr>
          <p:cNvSpPr>
            <a:spLocks noGrp="1"/>
          </p:cNvSpPr>
          <p:nvPr>
            <p:ph type="sldNum" sz="quarter" idx="10"/>
          </p:nvPr>
        </p:nvSpPr>
        <p:spPr/>
        <p:txBody>
          <a:bodyPr/>
          <a:lstStyle/>
          <a:p>
            <a:fld id="{AB2A0F9D-3357-4A94-85C8-3B842B870DC6}" type="slidenum">
              <a:rPr lang="zh-CN" altLang="en-US" smtClean="0"/>
              <a:t>139</a:t>
            </a:fld>
            <a:endParaRPr lang="zh-CN" altLang="en-US"/>
          </a:p>
        </p:txBody>
      </p:sp>
    </p:spTree>
    <p:extLst>
      <p:ext uri="{BB962C8B-B14F-4D97-AF65-F5344CB8AC3E}">
        <p14:creationId xmlns:p14="http://schemas.microsoft.com/office/powerpoint/2010/main" val="7458636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dirty="0"/>
              <a:t>RSA </a:t>
            </a:r>
            <a:r>
              <a:rPr lang="zh-TW" altLang="en-US" dirty="0"/>
              <a:t>比較 </a:t>
            </a:r>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14</a:t>
            </a:fld>
            <a:endParaRPr lang="zh-CN" altLang="en-US"/>
          </a:p>
        </p:txBody>
      </p:sp>
    </p:spTree>
    <p:extLst>
      <p:ext uri="{BB962C8B-B14F-4D97-AF65-F5344CB8AC3E}">
        <p14:creationId xmlns:p14="http://schemas.microsoft.com/office/powerpoint/2010/main" val="1531431192"/>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71FD43-64D3-EF41-1A02-EE7036D07FF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155750B-2E2B-098E-0056-B58F6FE91F3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7FDBBB9-9F31-BB25-A81D-E23B11847912}"/>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B6D14CA1-B1D7-D7E4-1BC9-A5FCAFD1E1C3}"/>
              </a:ext>
            </a:extLst>
          </p:cNvPr>
          <p:cNvSpPr>
            <a:spLocks noGrp="1"/>
          </p:cNvSpPr>
          <p:nvPr>
            <p:ph type="sldNum" sz="quarter" idx="10"/>
          </p:nvPr>
        </p:nvSpPr>
        <p:spPr/>
        <p:txBody>
          <a:bodyPr/>
          <a:lstStyle/>
          <a:p>
            <a:fld id="{F4F633F3-5D0E-4770-8750-05DED033C41B}" type="slidenum">
              <a:rPr lang="zh-CN" altLang="en-US" smtClean="0"/>
              <a:t>140</a:t>
            </a:fld>
            <a:endParaRPr lang="zh-CN" altLang="en-US"/>
          </a:p>
        </p:txBody>
      </p:sp>
    </p:spTree>
    <p:extLst>
      <p:ext uri="{BB962C8B-B14F-4D97-AF65-F5344CB8AC3E}">
        <p14:creationId xmlns:p14="http://schemas.microsoft.com/office/powerpoint/2010/main" val="324880492"/>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TW"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141</a:t>
            </a:fld>
            <a:endParaRPr lang="zh-CN" altLang="en-US"/>
          </a:p>
        </p:txBody>
      </p:sp>
    </p:spTree>
    <p:extLst>
      <p:ext uri="{BB962C8B-B14F-4D97-AF65-F5344CB8AC3E}">
        <p14:creationId xmlns:p14="http://schemas.microsoft.com/office/powerpoint/2010/main" val="2119931478"/>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187160-A684-7291-60ED-B596BA84C8F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793747E-E087-F71D-BDB3-8FF901749D5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7303140-8596-A281-50A8-CBEDE0DBD02D}"/>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12453B1E-8038-BF40-C39E-DE0F1DD568A9}"/>
              </a:ext>
            </a:extLst>
          </p:cNvPr>
          <p:cNvSpPr>
            <a:spLocks noGrp="1"/>
          </p:cNvSpPr>
          <p:nvPr>
            <p:ph type="sldNum" sz="quarter" idx="10"/>
          </p:nvPr>
        </p:nvSpPr>
        <p:spPr/>
        <p:txBody>
          <a:bodyPr/>
          <a:lstStyle/>
          <a:p>
            <a:fld id="{AB2A0F9D-3357-4A94-85C8-3B842B870DC6}" type="slidenum">
              <a:rPr lang="zh-CN" altLang="en-US" smtClean="0"/>
              <a:t>142</a:t>
            </a:fld>
            <a:endParaRPr lang="zh-CN" altLang="en-US"/>
          </a:p>
        </p:txBody>
      </p:sp>
    </p:spTree>
    <p:extLst>
      <p:ext uri="{BB962C8B-B14F-4D97-AF65-F5344CB8AC3E}">
        <p14:creationId xmlns:p14="http://schemas.microsoft.com/office/powerpoint/2010/main" val="867855167"/>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dirty="0"/>
              <a:t>NTT</a:t>
            </a:r>
            <a:r>
              <a:rPr lang="zh-TW" altLang="en-US" dirty="0"/>
              <a:t>透過使用點對點乘法來減少多項式乘法的複雜度，從 </a:t>
            </a:r>
            <a:r>
              <a:rPr lang="en-US" altLang="zh-TW" dirty="0"/>
              <a:t>O(n^2) </a:t>
            </a:r>
            <a:r>
              <a:rPr lang="zh-TW" altLang="en-US" dirty="0"/>
              <a:t>降到 </a:t>
            </a:r>
            <a:r>
              <a:rPr lang="en-US" altLang="zh-TW" dirty="0"/>
              <a:t>O(</a:t>
            </a:r>
            <a:r>
              <a:rPr lang="en-US" altLang="zh-TW" dirty="0" err="1"/>
              <a:t>nlog⁡n</a:t>
            </a:r>
            <a:r>
              <a:rPr lang="en-US" altLang="zh-TW" dirty="0"/>
              <a:t>)</a:t>
            </a:r>
            <a:r>
              <a:rPr lang="zh-TW" altLang="en-US" dirty="0"/>
              <a:t>，在實作上有兩種方式可以實現</a:t>
            </a:r>
            <a:r>
              <a:rPr lang="en-US" altLang="zh-TW" dirty="0"/>
              <a:t>NTT</a:t>
            </a:r>
            <a:r>
              <a:rPr lang="zh-TW" altLang="en-US" dirty="0"/>
              <a:t>的運算，一種是</a:t>
            </a:r>
            <a:r>
              <a:rPr lang="en-US" altLang="zh-TW" dirty="0"/>
              <a:t>memory-based</a:t>
            </a:r>
            <a:r>
              <a:rPr lang="zh-TW" altLang="en-US" dirty="0"/>
              <a:t>的</a:t>
            </a:r>
            <a:r>
              <a:rPr lang="en-US" altLang="zh-TW" dirty="0"/>
              <a:t>NTT</a:t>
            </a:r>
            <a:r>
              <a:rPr lang="zh-TW" altLang="en-US" dirty="0"/>
              <a:t>，他的優點是硬體資源消耗較少，但是因為記憶體的輸出會限制同一時間能使用</a:t>
            </a:r>
            <a:r>
              <a:rPr lang="en-US" altLang="zh-TW" dirty="0"/>
              <a:t>BUs</a:t>
            </a:r>
            <a:r>
              <a:rPr lang="zh-TW" altLang="en-US" dirty="0"/>
              <a:t>的數量，所以限制了</a:t>
            </a:r>
            <a:r>
              <a:rPr lang="en-US" altLang="zh-TW" dirty="0"/>
              <a:t>NTT</a:t>
            </a:r>
            <a:r>
              <a:rPr lang="zh-TW" altLang="en-US" dirty="0"/>
              <a:t>加速的潛力，又因為要控制記憶體需要複雜的控制單元，會增加</a:t>
            </a:r>
            <a:r>
              <a:rPr lang="en-US" altLang="zh-TW" dirty="0"/>
              <a:t>worst-case</a:t>
            </a:r>
            <a:r>
              <a:rPr lang="zh-TW" altLang="en-US" dirty="0"/>
              <a:t>路徑時間，因此我選擇的是另一種</a:t>
            </a:r>
            <a:r>
              <a:rPr lang="en-US" altLang="zh-TW" dirty="0"/>
              <a:t>pipelined</a:t>
            </a:r>
            <a:r>
              <a:rPr lang="zh-TW" altLang="en-US" dirty="0"/>
              <a:t>的方法，非常適合加速</a:t>
            </a:r>
            <a:r>
              <a:rPr lang="en-US" altLang="zh-TW" dirty="0"/>
              <a:t>ML-DSA</a:t>
            </a:r>
            <a:r>
              <a:rPr lang="zh-TW" altLang="en-US" dirty="0"/>
              <a:t>，但是會有硬體消耗過度的擔憂，因此使用</a:t>
            </a:r>
            <a:r>
              <a:rPr lang="en-US" altLang="zh-TW" dirty="0"/>
              <a:t>Pipelined Radix-2 NTT Algorithm</a:t>
            </a:r>
            <a:r>
              <a:rPr lang="zh-TW" altLang="en-US" dirty="0"/>
              <a:t>來克服這個缺點。另外在</a:t>
            </a:r>
            <a:r>
              <a:rPr lang="en-US" altLang="zh-TW" dirty="0"/>
              <a:t>NTT</a:t>
            </a:r>
            <a:r>
              <a:rPr lang="zh-TW" altLang="en-US" dirty="0"/>
              <a:t>與逆</a:t>
            </a:r>
            <a:r>
              <a:rPr lang="en-US" altLang="zh-TW" dirty="0"/>
              <a:t>NTT</a:t>
            </a:r>
            <a:r>
              <a:rPr lang="zh-TW" altLang="en-US" dirty="0"/>
              <a:t>中會需要使用</a:t>
            </a:r>
            <a:r>
              <a:rPr lang="en-US" altLang="zh-TW" dirty="0"/>
              <a:t>bit-reverse</a:t>
            </a:r>
            <a:r>
              <a:rPr lang="zh-TW" altLang="en-US" dirty="0"/>
              <a:t>，因為會大量使用到</a:t>
            </a:r>
            <a:r>
              <a:rPr lang="en-US" altLang="zh-TW" dirty="0"/>
              <a:t>for</a:t>
            </a:r>
            <a:r>
              <a:rPr lang="zh-TW" altLang="en-US" dirty="0"/>
              <a:t>迴圈，會大幅提高運算速度，因此改用查表法替換。</a:t>
            </a:r>
            <a:endParaRPr lang="en-US" altLang="zh-TW" dirty="0"/>
          </a:p>
          <a:p>
            <a:endParaRPr lang="en-US" altLang="zh-TW" dirty="0"/>
          </a:p>
          <a:p>
            <a:r>
              <a:rPr lang="zh-TW" altLang="en-US" dirty="0"/>
              <a:t>根據</a:t>
            </a:r>
            <a:r>
              <a:rPr lang="en-US" altLang="zh-TW" dirty="0"/>
              <a:t>Data Flow Graph</a:t>
            </a:r>
            <a:r>
              <a:rPr lang="zh-TW" altLang="en-US" dirty="0"/>
              <a:t>去將硬體資源的平行度達到最高，因為在</a:t>
            </a:r>
            <a:r>
              <a:rPr lang="en-US" altLang="zh-TW" dirty="0"/>
              <a:t>keygen</a:t>
            </a:r>
            <a:r>
              <a:rPr lang="zh-TW" altLang="en-US" dirty="0"/>
              <a:t>、</a:t>
            </a:r>
            <a:r>
              <a:rPr lang="en-US" altLang="zh-TW" dirty="0"/>
              <a:t>sign</a:t>
            </a:r>
            <a:r>
              <a:rPr lang="zh-TW" altLang="en-US" dirty="0"/>
              <a:t>、</a:t>
            </a:r>
            <a:r>
              <a:rPr lang="en-US" altLang="zh-TW" dirty="0" err="1"/>
              <a:t>verifivation</a:t>
            </a:r>
            <a:r>
              <a:rPr lang="zh-TW" altLang="en-US" dirty="0"/>
              <a:t>三個步驟中都會使用到一些相同的模組，以及去規劃乘法器與除法器的應用。</a:t>
            </a:r>
            <a:endParaRPr lang="en-US" altLang="zh-TW" dirty="0"/>
          </a:p>
          <a:p>
            <a:endParaRPr lang="en-US" altLang="zh-TW" dirty="0"/>
          </a:p>
          <a:p>
            <a:r>
              <a:rPr lang="zh-TW" altLang="en-US" dirty="0"/>
              <a:t>在整個</a:t>
            </a:r>
            <a:r>
              <a:rPr lang="en-US" altLang="zh-TW" dirty="0"/>
              <a:t>ML-DSA</a:t>
            </a:r>
            <a:r>
              <a:rPr lang="zh-TW" altLang="en-US" dirty="0"/>
              <a:t>的演算法當中最重要的部分就是使用了</a:t>
            </a:r>
            <a:r>
              <a:rPr lang="en-US" altLang="zh-TW" dirty="0"/>
              <a:t>sha-3</a:t>
            </a:r>
            <a:r>
              <a:rPr lang="zh-TW" altLang="en-US" dirty="0"/>
              <a:t>當中的兩個哈希擴充函式，分別是</a:t>
            </a:r>
            <a:r>
              <a:rPr lang="en-US" altLang="zh-TW" dirty="0"/>
              <a:t>shake-128</a:t>
            </a:r>
            <a:r>
              <a:rPr lang="zh-TW" altLang="en-US" dirty="0"/>
              <a:t>與</a:t>
            </a:r>
            <a:r>
              <a:rPr lang="en-US" altLang="zh-TW" dirty="0"/>
              <a:t>shake256</a:t>
            </a:r>
            <a:r>
              <a:rPr lang="zh-TW" altLang="en-US" dirty="0"/>
              <a:t>，使用兩個能夠切換的模組，可以將運算速度提高。</a:t>
            </a:r>
            <a:endParaRPr lang="en-US" altLang="zh-TW" dirty="0"/>
          </a:p>
          <a:p>
            <a:endParaRPr lang="en-US" altLang="zh-TW" dirty="0"/>
          </a:p>
          <a:p>
            <a:endParaRPr lang="en-US" altLang="zh-TW" dirty="0"/>
          </a:p>
          <a:p>
            <a:endParaRPr lang="en-US" altLang="zh-CN" dirty="0"/>
          </a:p>
          <a:p>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143</a:t>
            </a:fld>
            <a:endParaRPr lang="zh-CN" altLang="en-US"/>
          </a:p>
        </p:txBody>
      </p:sp>
    </p:spTree>
    <p:extLst>
      <p:ext uri="{BB962C8B-B14F-4D97-AF65-F5344CB8AC3E}">
        <p14:creationId xmlns:p14="http://schemas.microsoft.com/office/powerpoint/2010/main" val="2360115641"/>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dirty="0"/>
              <a:t>FFT</a:t>
            </a:r>
            <a:r>
              <a:rPr lang="zh-TW" altLang="en-US" dirty="0"/>
              <a:t>是利用旋轉因子的對稱性以及基偶性來化簡</a:t>
            </a:r>
            <a:r>
              <a:rPr lang="en-US" altLang="zh-TW" dirty="0"/>
              <a:t>DFT</a:t>
            </a:r>
            <a:r>
              <a:rPr lang="zh-TW" altLang="en-US" dirty="0"/>
              <a:t>，獲得以下蝶型單元，那我們的</a:t>
            </a:r>
            <a:r>
              <a:rPr lang="en-US" altLang="zh-TW" dirty="0"/>
              <a:t>FFT</a:t>
            </a:r>
            <a:r>
              <a:rPr lang="zh-TW" altLang="en-US" dirty="0"/>
              <a:t>會運用</a:t>
            </a:r>
            <a:r>
              <a:rPr lang="en-US" altLang="zh-TW" dirty="0"/>
              <a:t>3</a:t>
            </a:r>
            <a:r>
              <a:rPr lang="zh-TW" altLang="en-US" dirty="0"/>
              <a:t>層每層</a:t>
            </a:r>
            <a:r>
              <a:rPr lang="en-US" altLang="zh-TW" dirty="0"/>
              <a:t>4</a:t>
            </a:r>
            <a:r>
              <a:rPr lang="zh-TW" altLang="en-US" dirty="0"/>
              <a:t>個共</a:t>
            </a:r>
            <a:r>
              <a:rPr lang="en-US" altLang="zh-TW" dirty="0"/>
              <a:t>12</a:t>
            </a:r>
            <a:r>
              <a:rPr lang="zh-TW" altLang="en-US" dirty="0"/>
              <a:t>個來完成我們時域到頻域的轉換</a:t>
            </a:r>
            <a:endParaRPr lang="en-US" altLang="zh-TW" dirty="0"/>
          </a:p>
          <a:p>
            <a:endParaRPr lang="en-US" altLang="zh-CN" dirty="0"/>
          </a:p>
          <a:p>
            <a:r>
              <a:rPr lang="zh-TW" altLang="en-US" dirty="0"/>
              <a:t>問題</a:t>
            </a:r>
            <a:r>
              <a:rPr lang="en-US" altLang="zh-TW" dirty="0"/>
              <a:t>:</a:t>
            </a:r>
            <a:r>
              <a:rPr lang="zh-TW" altLang="en-US" dirty="0"/>
              <a:t>只用一個</a:t>
            </a:r>
            <a:r>
              <a:rPr lang="en-US" altLang="zh-TW" dirty="0"/>
              <a:t>butterfly unit</a:t>
            </a:r>
            <a:r>
              <a:rPr lang="zh-TW" altLang="en-US" dirty="0"/>
              <a:t>那</a:t>
            </a:r>
            <a:r>
              <a:rPr lang="en-US" altLang="zh-TW" dirty="0"/>
              <a:t>controller</a:t>
            </a:r>
            <a:r>
              <a:rPr lang="zh-TW" altLang="en-US" dirty="0"/>
              <a:t>怎麼去控制要運算哪個站存氣 </a:t>
            </a:r>
            <a:br>
              <a:rPr lang="en-US" altLang="zh-TW" dirty="0"/>
            </a:br>
            <a:r>
              <a:rPr lang="en-US" altLang="zh-TW" dirty="0"/>
              <a:t>s:</a:t>
            </a:r>
          </a:p>
          <a:p>
            <a:r>
              <a:rPr lang="en-US" altLang="zh-TW" dirty="0"/>
              <a:t>1.</a:t>
            </a:r>
            <a:r>
              <a:rPr lang="zh-TW" altLang="en-US" dirty="0"/>
              <a:t>用</a:t>
            </a:r>
            <a:r>
              <a:rPr lang="en-US" altLang="zh-TW" dirty="0"/>
              <a:t>2^n</a:t>
            </a:r>
            <a:r>
              <a:rPr lang="zh-TW" altLang="en-US" dirty="0"/>
              <a:t>方去處理，看距離多遠</a:t>
            </a:r>
            <a:r>
              <a:rPr lang="en-US" altLang="zh-TW" dirty="0"/>
              <a:t>stage1</a:t>
            </a:r>
            <a:r>
              <a:rPr lang="zh-TW" altLang="en-US" dirty="0"/>
              <a:t>就是</a:t>
            </a:r>
            <a:r>
              <a:rPr lang="en-US" altLang="zh-TW" dirty="0"/>
              <a:t>2^0</a:t>
            </a:r>
            <a:r>
              <a:rPr lang="zh-TW" altLang="en-US" dirty="0"/>
              <a:t>、</a:t>
            </a:r>
            <a:r>
              <a:rPr lang="en-US" altLang="zh-TW" dirty="0"/>
              <a:t>stage2</a:t>
            </a:r>
            <a:r>
              <a:rPr lang="zh-TW" altLang="en-US" dirty="0"/>
              <a:t>就是</a:t>
            </a:r>
            <a:r>
              <a:rPr lang="en-US" altLang="zh-TW" dirty="0"/>
              <a:t>2^1….</a:t>
            </a:r>
          </a:p>
          <a:p>
            <a:r>
              <a:rPr lang="en-US" altLang="zh-TW" dirty="0"/>
              <a:t>2.</a:t>
            </a:r>
            <a:r>
              <a:rPr lang="zh-TW" altLang="en-US" dirty="0"/>
              <a:t>如果要運算的暫存器是亂數的，可以用</a:t>
            </a:r>
            <a:r>
              <a:rPr lang="en-US" altLang="zh-TW" dirty="0" err="1"/>
              <a:t>lookuptable</a:t>
            </a:r>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144</a:t>
            </a:fld>
            <a:endParaRPr lang="zh-CN" altLang="en-US"/>
          </a:p>
        </p:txBody>
      </p:sp>
    </p:spTree>
    <p:extLst>
      <p:ext uri="{BB962C8B-B14F-4D97-AF65-F5344CB8AC3E}">
        <p14:creationId xmlns:p14="http://schemas.microsoft.com/office/powerpoint/2010/main" val="25098045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簽章產生的輸入為私鑰</a:t>
                </a:r>
                <a:r>
                  <a:rPr lang="en-US" altLang="zh-TW" dirty="0" err="1"/>
                  <a:t>sk</a:t>
                </a:r>
                <a:r>
                  <a:rPr lang="zh-TW" altLang="en-US" dirty="0"/>
                  <a:t>、訊息</a:t>
                </a:r>
                <a:r>
                  <a:rPr lang="en-US" altLang="zh-TW" dirty="0"/>
                  <a:t>M’</a:t>
                </a:r>
                <a:r>
                  <a:rPr lang="zh-TW" altLang="en-US" dirty="0"/>
                  <a:t>以及</a:t>
                </a:r>
                <a:r>
                  <a:rPr lang="en-US" altLang="zh-TW" dirty="0" err="1"/>
                  <a:t>rnd</a:t>
                </a:r>
                <a:r>
                  <a:rPr lang="zh-TW" altLang="en-US" dirty="0"/>
                  <a:t>，輸出則簽章。</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加入</a:t>
                </a:r>
                <a:r>
                  <a:rPr lang="en-US" altLang="zh-TW" dirty="0" err="1"/>
                  <a:t>rnd</a:t>
                </a:r>
                <a:r>
                  <a:rPr lang="zh-TW" altLang="en-US" dirty="0"/>
                  <a:t>的目的是增強簽名過程的安全性，像是可以對抗</a:t>
                </a:r>
                <a:r>
                  <a:rPr lang="en-US" altLang="zh-TW" dirty="0"/>
                  <a:t>side-channel attacks</a:t>
                </a:r>
                <a:r>
                  <a:rPr lang="zh-TW" altLang="en-US" dirty="0"/>
                  <a:t>、確保簽名唯一性、增強簽名過程的不可預測性。</a:t>
                </a:r>
                <a:endParaRPr lang="en-US" altLang="zh-TW" dirty="0"/>
              </a:p>
              <a:p>
                <a:endParaRPr lang="en-US" altLang="zh-TW" dirty="0"/>
              </a:p>
              <a:p>
                <a:r>
                  <a:rPr lang="zh-TW" altLang="en-US" dirty="0"/>
                  <a:t>簽名產生分為兩種模式，一個是</a:t>
                </a:r>
                <a:r>
                  <a:rPr lang="en-US" altLang="zh-TW" dirty="0"/>
                  <a:t>hedged</a:t>
                </a:r>
                <a:r>
                  <a:rPr lang="zh-TW" altLang="en-US" dirty="0"/>
                  <a:t>對沖模式，</a:t>
                </a:r>
                <a:r>
                  <a:rPr lang="en-US" altLang="zh-TW" dirty="0" err="1"/>
                  <a:t>rnd</a:t>
                </a:r>
                <a:r>
                  <a:rPr lang="zh-TW" altLang="en-US" dirty="0"/>
                  <a:t>使用新鮮的</a:t>
                </a:r>
                <a:r>
                  <a:rPr lang="en-US" altLang="zh-TW" dirty="0"/>
                  <a:t>32 byte</a:t>
                </a:r>
                <a:r>
                  <a:rPr lang="zh-TW" altLang="en-US" dirty="0"/>
                  <a:t>隨機值，而</a:t>
                </a:r>
                <a:r>
                  <a:rPr lang="en-US" altLang="zh-TW" dirty="0"/>
                  <a:t>deterministic</a:t>
                </a:r>
                <a:r>
                  <a:rPr lang="zh-TW" altLang="en-US" dirty="0"/>
                  <a:t>確定性模式中的</a:t>
                </a:r>
                <a:r>
                  <a:rPr lang="en-US" altLang="zh-TW" dirty="0"/>
                  <a:t>ran</a:t>
                </a:r>
                <a:r>
                  <a:rPr lang="zh-TW" altLang="en-US" dirty="0"/>
                  <a:t>使用</a:t>
                </a:r>
                <a:r>
                  <a:rPr lang="en-US" altLang="zh-TW" dirty="0"/>
                  <a:t>32 byte</a:t>
                </a:r>
                <a:r>
                  <a:rPr lang="zh-TW" altLang="en-US" dirty="0"/>
                  <a:t>的</a:t>
                </a:r>
                <a:r>
                  <a:rPr lang="en-US" altLang="zh-TW" dirty="0"/>
                  <a:t>0</a:t>
                </a:r>
                <a:r>
                  <a:rPr lang="zh-TW" altLang="en-US" dirty="0"/>
                  <a:t>。</a:t>
                </a:r>
                <a:endParaRPr lang="en-US" altLang="zh-TW" dirty="0"/>
              </a:p>
              <a:p>
                <a:br>
                  <a:rPr lang="en-US" altLang="zh-TW" dirty="0"/>
                </a:br>
                <a:r>
                  <a:rPr lang="zh-TW" altLang="en-US" dirty="0"/>
                  <a:t>第</a:t>
                </a:r>
                <a:r>
                  <a:rPr lang="en-US" altLang="zh-TW" dirty="0"/>
                  <a:t>1</a:t>
                </a:r>
                <a:r>
                  <a:rPr lang="zh-TW" altLang="en-US" dirty="0"/>
                  <a:t>行是先將私鑰中提取公用隨機種子 </a:t>
                </a:r>
                <a:r>
                  <a:rPr lang="en-US" altLang="zh-TW" dirty="0"/>
                  <a:t>ρ</a:t>
                </a:r>
                <a:r>
                  <a:rPr lang="zh-TW" altLang="en-US" dirty="0"/>
                  <a:t>、私用隨機種子 </a:t>
                </a:r>
                <a:r>
                  <a:rPr lang="en-US" altLang="zh-TW" dirty="0"/>
                  <a:t>K</a:t>
                </a:r>
                <a:r>
                  <a:rPr lang="zh-TW" altLang="en-US" dirty="0"/>
                  <a:t>、</a:t>
                </a:r>
                <a:r>
                  <a:rPr lang="en-US" altLang="zh-TW" dirty="0"/>
                  <a:t>tr</a:t>
                </a:r>
                <a:r>
                  <a:rPr lang="zh-TW" altLang="en-US" dirty="0"/>
                  <a:t>、私密多項式向量 </a:t>
                </a:r>
                <a:r>
                  <a:rPr lang="en-US" altLang="zh-TW" dirty="0"/>
                  <a:t>s1</a:t>
                </a:r>
                <a:r>
                  <a:rPr lang="zh-TW" altLang="en-US" dirty="0"/>
                  <a:t>和 </a:t>
                </a:r>
                <a:r>
                  <a:rPr lang="en-US" altLang="zh-TW" dirty="0"/>
                  <a:t>s2</a:t>
                </a:r>
                <a:r>
                  <a:rPr lang="zh-TW" altLang="en-US" dirty="0"/>
                  <a:t>、</a:t>
                </a:r>
                <a:r>
                  <a:rPr lang="en-US" altLang="zh-TW" dirty="0"/>
                  <a:t>t0</a:t>
                </a:r>
                <a:r>
                  <a:rPr lang="zh-TW" altLang="en-US" dirty="0"/>
                  <a:t>。</a:t>
                </a:r>
                <a:endParaRPr lang="en-US" altLang="zh-TW" dirty="0"/>
              </a:p>
              <a:p>
                <a:endParaRPr lang="en-US" altLang="zh-TW" dirty="0"/>
              </a:p>
              <a:p>
                <a:r>
                  <a:rPr lang="zh-TW" altLang="en-US" dirty="0"/>
                  <a:t>第</a:t>
                </a:r>
                <a:r>
                  <a:rPr lang="en-US" altLang="zh-TW" dirty="0"/>
                  <a:t>2-4</a:t>
                </a:r>
                <a:r>
                  <a:rPr lang="zh-TW" altLang="en-US" dirty="0"/>
                  <a:t>行將</a:t>
                </a:r>
                <a:r>
                  <a:rPr lang="en-US" altLang="zh-TW" dirty="0"/>
                  <a:t>s1</a:t>
                </a:r>
                <a:r>
                  <a:rPr lang="zh-TW" altLang="en-US" dirty="0"/>
                  <a:t>、</a:t>
                </a:r>
                <a:r>
                  <a:rPr lang="en-US" altLang="zh-TW" dirty="0"/>
                  <a:t>s2</a:t>
                </a:r>
                <a:r>
                  <a:rPr lang="zh-TW" altLang="en-US" dirty="0"/>
                  <a:t>、</a:t>
                </a:r>
                <a:r>
                  <a:rPr lang="en-US" altLang="zh-TW" dirty="0"/>
                  <a:t>t0</a:t>
                </a:r>
                <a:r>
                  <a:rPr lang="zh-TW" altLang="en-US" dirty="0"/>
                  <a:t>轉為</a:t>
                </a:r>
                <a:r>
                  <a:rPr lang="en-US" altLang="zh-TW" dirty="0"/>
                  <a:t>NTT</a:t>
                </a:r>
                <a:r>
                  <a:rPr lang="zh-TW" altLang="en-US" dirty="0"/>
                  <a:t>域</a:t>
                </a:r>
                <a:r>
                  <a:rPr lang="zh-TW" altLang="en-US" sz="1400" dirty="0"/>
                  <a:t>，以利後面運算。</a:t>
                </a:r>
                <a:endParaRPr lang="en-US" altLang="zh-TW" sz="1400" dirty="0"/>
              </a:p>
              <a:p>
                <a:endParaRPr lang="en-US" altLang="zh-TW" sz="1400" dirty="0"/>
              </a:p>
              <a:p>
                <a:r>
                  <a:rPr lang="zh-TW" altLang="en-US" dirty="0"/>
                  <a:t>第</a:t>
                </a:r>
                <a:r>
                  <a:rPr lang="en-US" altLang="zh-TW" dirty="0"/>
                  <a:t>5</a:t>
                </a:r>
                <a:r>
                  <a:rPr lang="zh-TW" altLang="en-US" dirty="0"/>
                  <a:t>行是將公用隨機種子 </a:t>
                </a:r>
                <a:r>
                  <a:rPr lang="en-US" altLang="zh-TW" dirty="0"/>
                  <a:t>ρ</a:t>
                </a:r>
                <a:r>
                  <a:rPr lang="zh-TW" altLang="en-US" dirty="0"/>
                  <a:t>擴展成與金鑰生成過程中相同的矩陣 </a:t>
                </a:r>
                <a:r>
                  <a:rPr lang="en-US" altLang="zh-TW" dirty="0"/>
                  <a:t>A</a:t>
                </a:r>
                <a:r>
                  <a:rPr lang="zh-TW" altLang="en-US" dirty="0"/>
                  <a:t>。</a:t>
                </a:r>
                <a:endParaRPr lang="en-US" altLang="zh-TW" dirty="0"/>
              </a:p>
              <a:p>
                <a:endParaRPr lang="en-US" altLang="zh-TW" dirty="0"/>
              </a:p>
              <a:p>
                <a:r>
                  <a:rPr lang="zh-TW" altLang="en-US" dirty="0"/>
                  <a:t>第</a:t>
                </a:r>
                <a:r>
                  <a:rPr lang="en-US" altLang="zh-TW" dirty="0"/>
                  <a:t>6</a:t>
                </a:r>
                <a:r>
                  <a:rPr lang="zh-TW" altLang="en-US" dirty="0"/>
                  <a:t>行是讓訊息</a:t>
                </a:r>
                <a:r>
                  <a:rPr lang="en-US" altLang="zh-TW" dirty="0"/>
                  <a:t>M’</a:t>
                </a:r>
                <a:r>
                  <a:rPr lang="zh-TW" altLang="en-US" dirty="0"/>
                  <a:t>在簽名之前先與公鑰雜湊值</a:t>
                </a:r>
                <a:r>
                  <a:rPr lang="en-US" altLang="zh-TW" dirty="0"/>
                  <a:t>tr</a:t>
                </a:r>
                <a:r>
                  <a:rPr lang="zh-TW" altLang="en-US" dirty="0"/>
                  <a:t>串接，並使用</a:t>
                </a:r>
                <a:r>
                  <a:rPr lang="en-US" altLang="zh-TW" dirty="0"/>
                  <a:t>shake256</a:t>
                </a:r>
                <a:r>
                  <a:rPr lang="zh-TW" altLang="en-US" dirty="0"/>
                  <a:t>雜湊為</a:t>
                </a:r>
                <a:r>
                  <a:rPr lang="en-US" altLang="zh-TW" dirty="0"/>
                  <a:t>64 byte</a:t>
                </a:r>
                <a:r>
                  <a:rPr lang="zh-TW" altLang="en-US" dirty="0"/>
                  <a:t>的訊息代表值</a:t>
                </a:r>
                <a:r>
                  <a:rPr lang="el-GR" altLang="zh-TW" dirty="0"/>
                  <a:t>μ</a:t>
                </a:r>
                <a:r>
                  <a:rPr lang="zh-TW" altLang="en-US" dirty="0"/>
                  <a:t>。</a:t>
                </a:r>
                <a:endParaRPr lang="en-US" altLang="zh-TW" dirty="0"/>
              </a:p>
              <a:p>
                <a:endParaRPr lang="en-US" altLang="zh-TW" dirty="0"/>
              </a:p>
              <a:p>
                <a:r>
                  <a:rPr lang="zh-TW" altLang="en-US" dirty="0"/>
                  <a:t>第</a:t>
                </a:r>
                <a:r>
                  <a:rPr lang="en-US" altLang="zh-TW" dirty="0"/>
                  <a:t>7</a:t>
                </a:r>
                <a:r>
                  <a:rPr lang="zh-TW" altLang="en-US" dirty="0"/>
                  <a:t>行則是私要隨機種子</a:t>
                </a:r>
                <a:r>
                  <a:rPr lang="en-US" altLang="zh-TW" dirty="0"/>
                  <a:t>K</a:t>
                </a:r>
                <a:r>
                  <a:rPr lang="zh-TW" altLang="en-US" dirty="0"/>
                  <a:t>、</a:t>
                </a:r>
                <a:r>
                  <a:rPr lang="en-US" altLang="zh-TW" dirty="0" err="1"/>
                  <a:t>rnd</a:t>
                </a:r>
                <a:r>
                  <a:rPr lang="zh-TW" altLang="en-US" dirty="0"/>
                  <a:t>以及上面的</a:t>
                </a:r>
                <a:r>
                  <a:rPr lang="el-GR" altLang="zh-TW" dirty="0"/>
                  <a:t>μ</a:t>
                </a:r>
                <a:r>
                  <a:rPr lang="zh-TW" altLang="en-US" dirty="0"/>
                  <a:t>串接，並使用</a:t>
                </a:r>
                <a:r>
                  <a:rPr lang="en-US" altLang="zh-TW" dirty="0"/>
                  <a:t>shake256</a:t>
                </a:r>
                <a:r>
                  <a:rPr lang="zh-TW" altLang="en-US" dirty="0"/>
                  <a:t>雜湊生成一個額外的 </a:t>
                </a:r>
                <a:r>
                  <a:rPr lang="en-US" altLang="zh-TW" dirty="0"/>
                  <a:t>64 byte</a:t>
                </a:r>
                <a:r>
                  <a:rPr lang="zh-TW" altLang="en-US" dirty="0"/>
                  <a:t>的隨機種子 </a:t>
                </a:r>
                <a:r>
                  <a:rPr lang="en-US" altLang="zh-TW" dirty="0"/>
                  <a:t>ρ′′</a:t>
                </a:r>
                <a:r>
                  <a:rPr lang="zh-TW" altLang="en-US" dirty="0"/>
                  <a:t>。</a:t>
                </a:r>
                <a:endParaRPr lang="en-US" altLang="zh-TW" dirty="0"/>
              </a:p>
              <a:p>
                <a:endParaRPr lang="en-US" altLang="zh-TW" dirty="0"/>
              </a:p>
              <a:p>
                <a:r>
                  <a:rPr lang="zh-TW" altLang="en-US" dirty="0"/>
                  <a:t>第</a:t>
                </a:r>
                <a:r>
                  <a:rPr lang="en-US" altLang="zh-TW" dirty="0"/>
                  <a:t>8-9</a:t>
                </a:r>
                <a:r>
                  <a:rPr lang="zh-TW" altLang="en-US" dirty="0"/>
                  <a:t>行是在做簽章產生前的初始化，將計數器 </a:t>
                </a:r>
                <a:r>
                  <a:rPr lang="el-GR" altLang="zh-TW" dirty="0"/>
                  <a:t>κ</a:t>
                </a:r>
                <a:r>
                  <a:rPr lang="en-US" altLang="zh-TW" dirty="0"/>
                  <a:t>(kappa)</a:t>
                </a:r>
                <a:r>
                  <a:rPr lang="zh-TW" altLang="en-US" dirty="0"/>
                  <a:t>歸零。</a:t>
                </a:r>
                <a:endParaRPr lang="en-US" altLang="zh-TW" dirty="0"/>
              </a:p>
              <a:p>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後面的部分是簽章產生最主要的部份，使用的方法是前面有介紹的</a:t>
                </a:r>
                <a:r>
                  <a:rPr lang="en-US" altLang="zh-TW" sz="1200" dirty="0">
                    <a:latin typeface="Times New Roman" panose="02020603050405020304" pitchFamily="18" charset="0"/>
                    <a:cs typeface="Times New Roman" panose="02020603050405020304" pitchFamily="18" charset="0"/>
                  </a:rPr>
                  <a:t>Fiat-Shamir With Aborts</a:t>
                </a:r>
                <a:r>
                  <a:rPr lang="zh-TW" altLang="en-US" sz="1200" dirty="0">
                    <a:latin typeface="Times New Roman" panose="02020603050405020304" pitchFamily="18" charset="0"/>
                    <a:cs typeface="Times New Roman" panose="02020603050405020304" pitchFamily="18" charset="0"/>
                  </a:rPr>
                  <a:t>，當中包含一個拒絕採樣的循環，該循環會重複進行直到產生</a:t>
                </a:r>
                <a:r>
                  <a:rPr lang="zh-TW" altLang="en-US" dirty="0"/>
                  <a:t>滿足有效性條件</a:t>
                </a:r>
                <a:r>
                  <a:rPr lang="zh-TW" altLang="en-US" sz="1200" dirty="0">
                    <a:latin typeface="Times New Roman" panose="02020603050405020304" pitchFamily="18" charset="0"/>
                    <a:cs typeface="Times New Roman" panose="02020603050405020304" pitchFamily="18" charset="0"/>
                  </a:rPr>
                  <a:t>的簽名。</a:t>
                </a:r>
                <a:endParaRPr lang="zh-CN" altLang="en-US" sz="12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a:p>
                <a:endParaRPr lang="en-US" altLang="zh-TW" dirty="0"/>
              </a:p>
              <a:p>
                <a:r>
                  <a:rPr lang="zh-TW" altLang="en-US" dirty="0"/>
                  <a:t>第</a:t>
                </a:r>
                <a:r>
                  <a:rPr lang="en-US" altLang="zh-TW" dirty="0"/>
                  <a:t>10</a:t>
                </a:r>
                <a:r>
                  <a:rPr lang="zh-TW" altLang="en-US" dirty="0"/>
                  <a:t>行後就是開始拒絕採樣循環</a:t>
                </a:r>
                <a:endParaRPr lang="en-US" altLang="zh-TW" dirty="0"/>
              </a:p>
              <a:p>
                <a:endParaRPr lang="en-US" altLang="zh-TW" dirty="0"/>
              </a:p>
              <a:p>
                <a:r>
                  <a:rPr lang="zh-TW" altLang="en-US" dirty="0"/>
                  <a:t>第</a:t>
                </a:r>
                <a:r>
                  <a:rPr lang="en-US" altLang="zh-TW" dirty="0"/>
                  <a:t>11</a:t>
                </a:r>
                <a:r>
                  <a:rPr lang="zh-TW" altLang="en-US" dirty="0"/>
                  <a:t>行是使用 </a:t>
                </a:r>
                <a:r>
                  <a:rPr lang="en-US" altLang="zh-TW" b="0" dirty="0" err="1"/>
                  <a:t>ExpandMask</a:t>
                </a:r>
                <a:r>
                  <a:rPr lang="en-US" altLang="zh-TW" dirty="0"/>
                  <a:t> </a:t>
                </a:r>
                <a:r>
                  <a:rPr lang="zh-TW" altLang="en-US" dirty="0"/>
                  <a:t>函數帶入種子</a:t>
                </a:r>
                <a:r>
                  <a:rPr lang="el-GR" altLang="zh-TW" dirty="0"/>
                  <a:t>ρ′′ </a:t>
                </a:r>
                <a:r>
                  <a:rPr lang="zh-TW" altLang="en-US" dirty="0"/>
                  <a:t>和計數 </a:t>
                </a:r>
                <a:r>
                  <a:rPr lang="el-GR" altLang="zh-TW" dirty="0"/>
                  <a:t>κ</a:t>
                </a:r>
                <a:r>
                  <a:rPr lang="zh-TW" altLang="en-US" dirty="0"/>
                  <a:t>，產生一個</a:t>
                </a:r>
                <a:r>
                  <a:rPr lang="zh-TW" altLang="sv-SE" dirty="0"/>
                  <a:t>位於 </a:t>
                </a:r>
                <a:r>
                  <a:rPr lang="sv-SE" altLang="zh-TW" dirty="0"/>
                  <a:t>[−γ1+1,γ1]</a:t>
                </a:r>
                <a:r>
                  <a:rPr lang="zh-TW" altLang="en-US" dirty="0"/>
                  <a:t>範圍的偽隨機抽樣多項式向量</a:t>
                </a:r>
                <a14:m>
                  <m:oMath xmlns:m="http://schemas.openxmlformats.org/officeDocument/2006/math">
                    <m:r>
                      <m:rPr>
                        <m:sty m:val="p"/>
                      </m:rPr>
                      <a:rPr lang="en-US" altLang="zh-TW" b="0" i="0" smtClean="0">
                        <a:latin typeface="Cambria Math" panose="02040503050406030204" pitchFamily="18" charset="0"/>
                      </a:rPr>
                      <m:t>y</m:t>
                    </m:r>
                    <m:sSubSup>
                      <m:sSubSupPr>
                        <m:ctrlPr>
                          <a:rPr lang="en-US" altLang="zh-TW" i="1" smtClean="0">
                            <a:latin typeface="Cambria Math" panose="02040503050406030204" pitchFamily="18" charset="0"/>
                          </a:rPr>
                        </m:ctrlPr>
                      </m:sSubSupPr>
                      <m:e>
                        <m:r>
                          <a:rPr lang="en-US" altLang="zh-TW"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rPr>
                          <m:t>𝑅</m:t>
                        </m:r>
                      </m:e>
                      <m:sub>
                        <m:r>
                          <a:rPr lang="en-US" altLang="zh-TW" b="0" i="1" smtClean="0">
                            <a:latin typeface="Cambria Math" panose="02040503050406030204" pitchFamily="18" charset="0"/>
                          </a:rPr>
                          <m:t>𝑞</m:t>
                        </m:r>
                      </m:sub>
                      <m:sup>
                        <m:r>
                          <a:rPr lang="en-US" altLang="zh-TW" b="0" i="1" smtClean="0">
                            <a:latin typeface="Cambria Math" panose="02040503050406030204" pitchFamily="18" charset="0"/>
                          </a:rPr>
                          <m:t>𝑙</m:t>
                        </m:r>
                      </m:sup>
                    </m:sSubSup>
                  </m:oMath>
                </a14:m>
                <a:r>
                  <a:rPr lang="zh-TW" altLang="en-US" dirty="0"/>
                  <a:t>。</a:t>
                </a:r>
                <a:endParaRPr lang="en-US" altLang="zh-TW" dirty="0"/>
              </a:p>
              <a:p>
                <a:endParaRPr lang="en-US" altLang="zh-TW" dirty="0"/>
              </a:p>
              <a:p>
                <a:r>
                  <a:rPr lang="zh-TW" altLang="en-US" dirty="0"/>
                  <a:t>第</a:t>
                </a:r>
                <a:r>
                  <a:rPr lang="en-US" altLang="zh-TW" dirty="0"/>
                  <a:t>12</a:t>
                </a:r>
                <a:r>
                  <a:rPr lang="zh-TW" altLang="en-US" dirty="0"/>
                  <a:t>行是計算</a:t>
                </a:r>
                <a:r>
                  <a:rPr lang="en-US" altLang="zh-TW" dirty="0"/>
                  <a:t>w=Ay</a:t>
                </a:r>
                <a:r>
                  <a:rPr lang="zh-TW" altLang="en-US" dirty="0"/>
                  <a:t>。</a:t>
                </a:r>
                <a:endParaRPr lang="en-US" altLang="zh-TW" dirty="0"/>
              </a:p>
              <a:p>
                <a:endParaRPr lang="en-US" altLang="zh-TW" dirty="0"/>
              </a:p>
              <a:p>
                <a:r>
                  <a:rPr lang="zh-TW" altLang="en-US" dirty="0"/>
                  <a:t>第</a:t>
                </a:r>
                <a:r>
                  <a:rPr lang="en-US" altLang="zh-TW" dirty="0"/>
                  <a:t>13</a:t>
                </a:r>
                <a:r>
                  <a:rPr lang="zh-TW" altLang="en-US" dirty="0"/>
                  <a:t>行是使用</a:t>
                </a:r>
                <a:r>
                  <a:rPr lang="en-US" altLang="zh-TW" b="0" dirty="0" err="1"/>
                  <a:t>HighBits</a:t>
                </a:r>
                <a:r>
                  <a:rPr lang="en-US" altLang="zh-TW" b="0" dirty="0"/>
                  <a:t> </a:t>
                </a:r>
                <a:r>
                  <a:rPr lang="zh-TW" altLang="en-US" dirty="0"/>
                  <a:t>函數對</a:t>
                </a:r>
                <a:r>
                  <a:rPr lang="en-US" altLang="zh-TW" dirty="0"/>
                  <a:t>w</a:t>
                </a:r>
                <a:r>
                  <a:rPr lang="zh-TW" altLang="en-US" dirty="0"/>
                  <a:t>進行捨入得到承諾</a:t>
                </a:r>
                <a:r>
                  <a:rPr lang="en-US" altLang="zh-TW" dirty="0"/>
                  <a:t>w1</a:t>
                </a:r>
                <a:r>
                  <a:rPr lang="zh-TW" altLang="en-US" dirty="0"/>
                  <a:t>。</a:t>
                </a:r>
                <a:endParaRPr lang="en-US" altLang="zh-TW" dirty="0"/>
              </a:p>
              <a:p>
                <a:endParaRPr lang="en-US" altLang="zh-TW" dirty="0"/>
              </a:p>
              <a:p>
                <a:r>
                  <a:rPr lang="zh-TW" altLang="en-US" dirty="0"/>
                  <a:t>第</a:t>
                </a:r>
                <a:r>
                  <a:rPr lang="en-US" altLang="zh-TW" dirty="0"/>
                  <a:t>14-15</a:t>
                </a:r>
                <a:r>
                  <a:rPr lang="zh-TW" altLang="en-US" dirty="0"/>
                  <a:t>行是產生</a:t>
                </a:r>
                <a:r>
                  <a:rPr lang="en-US" altLang="zh-TW" dirty="0"/>
                  <a:t>challenge c</a:t>
                </a:r>
                <a:r>
                  <a:rPr lang="zh-TW" altLang="en-US" dirty="0"/>
                  <a:t>的過程，首先將</a:t>
                </a:r>
                <a:r>
                  <a:rPr lang="en-US" altLang="zh-TW" dirty="0"/>
                  <a:t>w1​ </a:t>
                </a:r>
                <a:r>
                  <a:rPr lang="zh-TW" altLang="en-US" dirty="0"/>
                  <a:t>和訊息代表值 </a:t>
                </a:r>
                <a:r>
                  <a:rPr lang="el-GR" altLang="zh-TW" dirty="0"/>
                  <a:t>μ</a:t>
                </a:r>
                <a:r>
                  <a:rPr lang="zh-TW" altLang="en-US" dirty="0"/>
                  <a:t>串接進行</a:t>
                </a:r>
                <a:r>
                  <a:rPr lang="en-US" altLang="zh-TW" dirty="0"/>
                  <a:t>shak256</a:t>
                </a:r>
                <a:r>
                  <a:rPr lang="zh-TW" altLang="en-US" dirty="0"/>
                  <a:t>雜湊得到雜湊承諾</a:t>
                </a:r>
                <a:r>
                  <a:rPr lang="en-US" altLang="zh-TW" dirty="0" err="1"/>
                  <a:t>ctilde</a:t>
                </a:r>
                <a:r>
                  <a:rPr lang="zh-TW" altLang="en-US" dirty="0"/>
                  <a:t>，之後通過</a:t>
                </a:r>
                <a:r>
                  <a:rPr lang="zh-TW" altLang="en-US" b="0" dirty="0"/>
                  <a:t> </a:t>
                </a:r>
                <a:r>
                  <a:rPr lang="en-US" altLang="zh-TW" b="0" dirty="0" err="1"/>
                  <a:t>SampleInBall</a:t>
                </a:r>
                <a:r>
                  <a:rPr lang="en-US" altLang="zh-TW" b="0" dirty="0"/>
                  <a:t> </a:t>
                </a:r>
                <a:r>
                  <a:rPr lang="zh-TW" altLang="en-US" dirty="0"/>
                  <a:t>函數抽樣得到係數位於 </a:t>
                </a:r>
                <a:r>
                  <a:rPr lang="en-US" altLang="zh-TW" dirty="0"/>
                  <a:t>{−1,0,1}</a:t>
                </a:r>
                <a:r>
                  <a:rPr lang="zh-TW" altLang="en-US" dirty="0"/>
                  <a:t>，且海明重量為 </a:t>
                </a:r>
                <a:r>
                  <a:rPr lang="el-GR" altLang="zh-TW" dirty="0"/>
                  <a:t>τ</a:t>
                </a:r>
                <a:r>
                  <a:rPr lang="zh-TW" altLang="en-US" dirty="0"/>
                  <a:t>的</a:t>
                </a:r>
                <a:r>
                  <a:rPr lang="en-US" altLang="zh-TW" dirty="0"/>
                  <a:t>challenge c</a:t>
                </a:r>
                <a:r>
                  <a:rPr lang="zh-TW" altLang="en-US" dirty="0"/>
                  <a:t>。</a:t>
                </a:r>
                <a:endParaRPr lang="en-US" altLang="zh-TW" dirty="0"/>
              </a:p>
              <a:p>
                <a:endParaRPr lang="en-US" altLang="zh-TW" dirty="0"/>
              </a:p>
              <a:p>
                <a:r>
                  <a:rPr lang="zh-TW" altLang="en-US" dirty="0"/>
                  <a:t>補充</a:t>
                </a:r>
                <a:r>
                  <a:rPr lang="en-US" altLang="zh-TW" dirty="0"/>
                  <a:t>:”</a:t>
                </a:r>
                <a:r>
                  <a:rPr lang="zh-TW" altLang="en-US" dirty="0"/>
                  <a:t>加入</a:t>
                </a:r>
                <a:r>
                  <a:rPr lang="en-US" altLang="zh-TW" dirty="0" err="1"/>
                  <a:t>rnd</a:t>
                </a:r>
                <a:r>
                  <a:rPr lang="zh-TW" altLang="en-US" dirty="0"/>
                  <a:t>的目的</a:t>
                </a:r>
                <a:r>
                  <a:rPr lang="en-US" altLang="zh-TW" dirty="0"/>
                  <a:t>”</a:t>
                </a:r>
              </a:p>
              <a:p>
                <a:r>
                  <a:rPr lang="en-US" altLang="zh-TW" dirty="0"/>
                  <a:t>1.</a:t>
                </a:r>
                <a:r>
                  <a:rPr lang="zh-TW" altLang="en-US" dirty="0"/>
                  <a:t>對抗</a:t>
                </a:r>
                <a:r>
                  <a:rPr lang="en-US" altLang="zh-TW" dirty="0"/>
                  <a:t>side-channel attacks:</a:t>
                </a:r>
                <a:r>
                  <a:rPr lang="zh-TW" altLang="en-US" dirty="0"/>
                  <a:t>減少攻擊者通過測量能量消耗、時間延遲或其他物理特徵獲取私鑰資訊的可能性。</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2.</a:t>
                </a:r>
                <a:r>
                  <a:rPr lang="zh-TW" altLang="en-US" dirty="0"/>
                  <a:t>確保簽名唯一性</a:t>
                </a:r>
                <a:r>
                  <a:rPr lang="en-US" altLang="zh-TW" dirty="0"/>
                  <a:t>:</a:t>
                </a:r>
                <a:r>
                  <a:rPr lang="zh-TW" altLang="en-US" dirty="0"/>
                  <a:t>使用 </a:t>
                </a:r>
                <a:r>
                  <a:rPr lang="en-US" altLang="zh-TW" dirty="0" err="1"/>
                  <a:t>rnd</a:t>
                </a:r>
                <a:r>
                  <a:rPr lang="zh-TW" altLang="en-US" dirty="0"/>
                  <a:t>可確保即使輸入訊息 </a:t>
                </a:r>
                <a:r>
                  <a:rPr lang="en-US" altLang="zh-TW" dirty="0"/>
                  <a:t>M</a:t>
                </a:r>
                <a:r>
                  <a:rPr lang="zh-TW" altLang="en-US" dirty="0"/>
                  <a:t>相同，簽名輸出也會不同。</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3.</a:t>
                </a:r>
                <a:r>
                  <a:rPr lang="zh-TW" altLang="en-US" dirty="0"/>
                  <a:t>增強簽名過程的不可預測性</a:t>
                </a:r>
                <a:r>
                  <a:rPr lang="en-US" altLang="zh-TW" dirty="0"/>
                  <a:t>:</a:t>
                </a:r>
                <a:r>
                  <a:rPr lang="zh-TW" altLang="en-US" dirty="0"/>
                  <a:t>增加</a:t>
                </a:r>
                <a:r>
                  <a:rPr lang="el-GR" altLang="zh-TW" dirty="0"/>
                  <a:t>ρ′′=</a:t>
                </a:r>
                <a:r>
                  <a:rPr lang="en-US" altLang="zh-TW" dirty="0"/>
                  <a:t>H(K∣∣</a:t>
                </a:r>
                <a:r>
                  <a:rPr lang="en-US" altLang="zh-TW" dirty="0" err="1"/>
                  <a:t>rnd</a:t>
                </a:r>
                <a:r>
                  <a:rPr lang="en-US" altLang="zh-TW" dirty="0"/>
                  <a:t>∣∣</a:t>
                </a:r>
                <a:r>
                  <a:rPr lang="el-GR" altLang="zh-TW" dirty="0"/>
                  <a:t>μ,64</a:t>
                </a:r>
                <a:r>
                  <a:rPr lang="en-US" altLang="zh-TW" dirty="0"/>
                  <a:t>)</a:t>
                </a:r>
                <a:r>
                  <a:rPr lang="zh-TW" altLang="en-US" dirty="0"/>
                  <a:t>生成的隨經性，即使攻擊者掌握了私鑰的一部分，也無法輕易推導出此值。</a:t>
                </a:r>
                <a:endParaRPr lang="en-US" altLang="zh-TW" dirty="0"/>
              </a:p>
              <a:p>
                <a:endParaRPr lang="en-US" altLang="zh-TW" dirty="0"/>
              </a:p>
            </p:txBody>
          </p:sp>
        </mc:Choice>
        <mc:Fallback xmlns="">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簽章產生的輸入為私鑰</a:t>
                </a:r>
                <a:r>
                  <a:rPr lang="en-US" altLang="zh-TW" dirty="0" err="1"/>
                  <a:t>sk</a:t>
                </a:r>
                <a:r>
                  <a:rPr lang="zh-TW" altLang="en-US" dirty="0"/>
                  <a:t>、訊息</a:t>
                </a:r>
                <a:r>
                  <a:rPr lang="en-US" altLang="zh-TW" dirty="0"/>
                  <a:t>M’</a:t>
                </a:r>
                <a:r>
                  <a:rPr lang="zh-TW" altLang="en-US" dirty="0"/>
                  <a:t>以及</a:t>
                </a:r>
                <a:r>
                  <a:rPr lang="en-US" altLang="zh-TW" dirty="0" err="1"/>
                  <a:t>rnd</a:t>
                </a:r>
                <a:r>
                  <a:rPr lang="zh-TW" altLang="en-US" dirty="0"/>
                  <a:t>，輸出則為公鑰以及私鑰。</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加入</a:t>
                </a:r>
                <a:r>
                  <a:rPr lang="en-US" altLang="zh-TW" dirty="0" err="1"/>
                  <a:t>rnd</a:t>
                </a:r>
                <a:r>
                  <a:rPr lang="zh-TW" altLang="en-US" dirty="0"/>
                  <a:t>的目的是增強簽名過程的安全性，像是可以對抗</a:t>
                </a:r>
                <a:r>
                  <a:rPr lang="en-US" altLang="zh-TW" dirty="0"/>
                  <a:t>side-channel attacks</a:t>
                </a:r>
                <a:r>
                  <a:rPr lang="zh-TW" altLang="en-US" dirty="0"/>
                  <a:t>、確保簽名唯一性、增強簽名過程的不可預測性。</a:t>
                </a:r>
                <a:endParaRPr lang="en-US" altLang="zh-TW" dirty="0"/>
              </a:p>
              <a:p>
                <a:endParaRPr lang="en-US" altLang="zh-TW" dirty="0"/>
              </a:p>
              <a:p>
                <a:r>
                  <a:rPr lang="zh-TW" altLang="en-US" dirty="0"/>
                  <a:t>簽名產生分為兩種模式，一個是</a:t>
                </a:r>
                <a:r>
                  <a:rPr lang="en-US" altLang="zh-TW" dirty="0"/>
                  <a:t>hedged</a:t>
                </a:r>
                <a:r>
                  <a:rPr lang="zh-TW" altLang="en-US" dirty="0"/>
                  <a:t>對沖模式，</a:t>
                </a:r>
                <a:r>
                  <a:rPr lang="en-US" altLang="zh-TW" dirty="0" err="1"/>
                  <a:t>rnd</a:t>
                </a:r>
                <a:r>
                  <a:rPr lang="zh-TW" altLang="en-US" dirty="0"/>
                  <a:t>使用新鮮的</a:t>
                </a:r>
                <a:r>
                  <a:rPr lang="en-US" altLang="zh-TW" dirty="0"/>
                  <a:t>32 byte</a:t>
                </a:r>
                <a:r>
                  <a:rPr lang="zh-TW" altLang="en-US" dirty="0"/>
                  <a:t>隨機值，而</a:t>
                </a:r>
                <a:r>
                  <a:rPr lang="en-US" altLang="zh-TW" dirty="0"/>
                  <a:t>deterministic</a:t>
                </a:r>
                <a:r>
                  <a:rPr lang="zh-TW" altLang="en-US" dirty="0"/>
                  <a:t>確定性模式中的</a:t>
                </a:r>
                <a:r>
                  <a:rPr lang="en-US" altLang="zh-TW" dirty="0"/>
                  <a:t>ran</a:t>
                </a:r>
                <a:r>
                  <a:rPr lang="zh-TW" altLang="en-US" dirty="0"/>
                  <a:t>使用</a:t>
                </a:r>
                <a:r>
                  <a:rPr lang="en-US" altLang="zh-TW" dirty="0"/>
                  <a:t>32 byte</a:t>
                </a:r>
                <a:r>
                  <a:rPr lang="zh-TW" altLang="en-US" dirty="0"/>
                  <a:t>的</a:t>
                </a:r>
                <a:r>
                  <a:rPr lang="en-US" altLang="zh-TW" dirty="0"/>
                  <a:t>0</a:t>
                </a:r>
                <a:r>
                  <a:rPr lang="zh-TW" altLang="en-US" dirty="0"/>
                  <a:t>。</a:t>
                </a:r>
                <a:endParaRPr lang="en-US" altLang="zh-TW" dirty="0"/>
              </a:p>
              <a:p>
                <a:br>
                  <a:rPr lang="en-US" altLang="zh-TW" dirty="0"/>
                </a:br>
                <a:r>
                  <a:rPr lang="zh-TW" altLang="en-US" dirty="0"/>
                  <a:t>第</a:t>
                </a:r>
                <a:r>
                  <a:rPr lang="en-US" altLang="zh-TW" dirty="0"/>
                  <a:t>1</a:t>
                </a:r>
                <a:r>
                  <a:rPr lang="zh-TW" altLang="en-US" dirty="0"/>
                  <a:t>行是先將私鑰中提取公用隨機種子 </a:t>
                </a:r>
                <a:r>
                  <a:rPr lang="en-US" altLang="zh-TW" dirty="0"/>
                  <a:t>ρ</a:t>
                </a:r>
                <a:r>
                  <a:rPr lang="zh-TW" altLang="en-US" dirty="0"/>
                  <a:t>、私用隨機種子 </a:t>
                </a:r>
                <a:r>
                  <a:rPr lang="en-US" altLang="zh-TW" dirty="0"/>
                  <a:t>K</a:t>
                </a:r>
                <a:r>
                  <a:rPr lang="zh-TW" altLang="en-US" dirty="0"/>
                  <a:t>、</a:t>
                </a:r>
                <a:r>
                  <a:rPr lang="en-US" altLang="zh-TW" dirty="0"/>
                  <a:t>tr</a:t>
                </a:r>
                <a:r>
                  <a:rPr lang="zh-TW" altLang="en-US" dirty="0"/>
                  <a:t>、私密多項式向量 </a:t>
                </a:r>
                <a:r>
                  <a:rPr lang="en-US" altLang="zh-TW" dirty="0"/>
                  <a:t>s1</a:t>
                </a:r>
                <a:r>
                  <a:rPr lang="zh-TW" altLang="en-US" dirty="0"/>
                  <a:t>和 </a:t>
                </a:r>
                <a:r>
                  <a:rPr lang="en-US" altLang="zh-TW" dirty="0"/>
                  <a:t>s2</a:t>
                </a:r>
                <a:r>
                  <a:rPr lang="zh-TW" altLang="en-US" dirty="0"/>
                  <a:t>、</a:t>
                </a:r>
                <a:r>
                  <a:rPr lang="en-US" altLang="zh-TW" dirty="0"/>
                  <a:t>t0</a:t>
                </a:r>
                <a:r>
                  <a:rPr lang="zh-TW" altLang="en-US" dirty="0"/>
                  <a:t>。</a:t>
                </a:r>
                <a:endParaRPr lang="en-US" altLang="zh-TW" dirty="0"/>
              </a:p>
              <a:p>
                <a:endParaRPr lang="en-US" altLang="zh-TW" dirty="0"/>
              </a:p>
              <a:p>
                <a:r>
                  <a:rPr lang="zh-TW" altLang="en-US" dirty="0"/>
                  <a:t>第</a:t>
                </a:r>
                <a:r>
                  <a:rPr lang="en-US" altLang="zh-TW" dirty="0"/>
                  <a:t>2-4</a:t>
                </a:r>
                <a:r>
                  <a:rPr lang="zh-TW" altLang="en-US" dirty="0"/>
                  <a:t>行將</a:t>
                </a:r>
                <a:r>
                  <a:rPr lang="en-US" altLang="zh-TW" dirty="0"/>
                  <a:t>s1</a:t>
                </a:r>
                <a:r>
                  <a:rPr lang="zh-TW" altLang="en-US" dirty="0"/>
                  <a:t>、</a:t>
                </a:r>
                <a:r>
                  <a:rPr lang="en-US" altLang="zh-TW" dirty="0"/>
                  <a:t>s2</a:t>
                </a:r>
                <a:r>
                  <a:rPr lang="zh-TW" altLang="en-US" dirty="0"/>
                  <a:t>、</a:t>
                </a:r>
                <a:r>
                  <a:rPr lang="en-US" altLang="zh-TW" dirty="0"/>
                  <a:t>t0</a:t>
                </a:r>
                <a:r>
                  <a:rPr lang="zh-TW" altLang="en-US" dirty="0"/>
                  <a:t>轉為</a:t>
                </a:r>
                <a:r>
                  <a:rPr lang="en-US" altLang="zh-TW" dirty="0"/>
                  <a:t>NTT</a:t>
                </a:r>
                <a:r>
                  <a:rPr lang="zh-TW" altLang="en-US" dirty="0"/>
                  <a:t>域</a:t>
                </a:r>
                <a:r>
                  <a:rPr lang="zh-TW" altLang="en-US" sz="1400" dirty="0"/>
                  <a:t>，以利後面運算。</a:t>
                </a:r>
                <a:endParaRPr lang="en-US" altLang="zh-TW" sz="1400" dirty="0"/>
              </a:p>
              <a:p>
                <a:endParaRPr lang="en-US" altLang="zh-TW" sz="1400" dirty="0"/>
              </a:p>
              <a:p>
                <a:r>
                  <a:rPr lang="zh-TW" altLang="en-US" dirty="0"/>
                  <a:t>第</a:t>
                </a:r>
                <a:r>
                  <a:rPr lang="en-US" altLang="zh-TW" dirty="0"/>
                  <a:t>5</a:t>
                </a:r>
                <a:r>
                  <a:rPr lang="zh-TW" altLang="en-US" dirty="0"/>
                  <a:t>行是將公用隨機種子 </a:t>
                </a:r>
                <a:r>
                  <a:rPr lang="en-US" altLang="zh-TW" dirty="0"/>
                  <a:t>ρ</a:t>
                </a:r>
                <a:r>
                  <a:rPr lang="zh-TW" altLang="en-US" dirty="0"/>
                  <a:t>擴展成與金鑰生成過程中相同的矩陣 </a:t>
                </a:r>
                <a:r>
                  <a:rPr lang="en-US" altLang="zh-TW" dirty="0"/>
                  <a:t>A</a:t>
                </a:r>
                <a:r>
                  <a:rPr lang="zh-TW" altLang="en-US" dirty="0"/>
                  <a:t>。</a:t>
                </a:r>
                <a:endParaRPr lang="en-US" altLang="zh-TW" dirty="0"/>
              </a:p>
              <a:p>
                <a:endParaRPr lang="en-US" altLang="zh-TW" dirty="0"/>
              </a:p>
              <a:p>
                <a:r>
                  <a:rPr lang="zh-TW" altLang="en-US" dirty="0"/>
                  <a:t>第</a:t>
                </a:r>
                <a:r>
                  <a:rPr lang="en-US" altLang="zh-TW" dirty="0"/>
                  <a:t>6</a:t>
                </a:r>
                <a:r>
                  <a:rPr lang="zh-TW" altLang="en-US" dirty="0"/>
                  <a:t>行是讓訊息</a:t>
                </a:r>
                <a:r>
                  <a:rPr lang="en-US" altLang="zh-TW" dirty="0"/>
                  <a:t>M’</a:t>
                </a:r>
                <a:r>
                  <a:rPr lang="zh-TW" altLang="en-US" dirty="0"/>
                  <a:t>在簽名之前先與公鑰雜湊值</a:t>
                </a:r>
                <a:r>
                  <a:rPr lang="en-US" altLang="zh-TW" dirty="0"/>
                  <a:t>tr</a:t>
                </a:r>
                <a:r>
                  <a:rPr lang="zh-TW" altLang="en-US" dirty="0"/>
                  <a:t>串接，並使用</a:t>
                </a:r>
                <a:r>
                  <a:rPr lang="en-US" altLang="zh-TW" dirty="0"/>
                  <a:t>shake256</a:t>
                </a:r>
                <a:r>
                  <a:rPr lang="zh-TW" altLang="en-US" dirty="0"/>
                  <a:t>雜湊為</a:t>
                </a:r>
                <a:r>
                  <a:rPr lang="en-US" altLang="zh-TW" dirty="0"/>
                  <a:t>64 byte</a:t>
                </a:r>
                <a:r>
                  <a:rPr lang="zh-TW" altLang="en-US" dirty="0"/>
                  <a:t>的訊息代表值</a:t>
                </a:r>
                <a:r>
                  <a:rPr lang="el-GR" altLang="zh-TW" dirty="0"/>
                  <a:t>μ</a:t>
                </a:r>
                <a:r>
                  <a:rPr lang="zh-TW" altLang="en-US" dirty="0"/>
                  <a:t>。</a:t>
                </a:r>
                <a:endParaRPr lang="en-US" altLang="zh-TW" dirty="0"/>
              </a:p>
              <a:p>
                <a:endParaRPr lang="en-US" altLang="zh-TW" dirty="0"/>
              </a:p>
              <a:p>
                <a:r>
                  <a:rPr lang="zh-TW" altLang="en-US" dirty="0"/>
                  <a:t>第</a:t>
                </a:r>
                <a:r>
                  <a:rPr lang="en-US" altLang="zh-TW" dirty="0"/>
                  <a:t>7</a:t>
                </a:r>
                <a:r>
                  <a:rPr lang="zh-TW" altLang="en-US" dirty="0"/>
                  <a:t>行則是私要隨機種子</a:t>
                </a:r>
                <a:r>
                  <a:rPr lang="en-US" altLang="zh-TW" dirty="0"/>
                  <a:t>K</a:t>
                </a:r>
                <a:r>
                  <a:rPr lang="zh-TW" altLang="en-US" dirty="0"/>
                  <a:t>、</a:t>
                </a:r>
                <a:r>
                  <a:rPr lang="en-US" altLang="zh-TW" dirty="0" err="1"/>
                  <a:t>rnd</a:t>
                </a:r>
                <a:r>
                  <a:rPr lang="zh-TW" altLang="en-US" dirty="0"/>
                  <a:t>以及上面的</a:t>
                </a:r>
                <a:r>
                  <a:rPr lang="el-GR" altLang="zh-TW" dirty="0"/>
                  <a:t>μ</a:t>
                </a:r>
                <a:r>
                  <a:rPr lang="zh-TW" altLang="en-US" dirty="0"/>
                  <a:t>串接，並使用</a:t>
                </a:r>
                <a:r>
                  <a:rPr lang="en-US" altLang="zh-TW" dirty="0"/>
                  <a:t>shake256</a:t>
                </a:r>
                <a:r>
                  <a:rPr lang="zh-TW" altLang="en-US" dirty="0"/>
                  <a:t>雜湊生成一個額外的 </a:t>
                </a:r>
                <a:r>
                  <a:rPr lang="en-US" altLang="zh-TW" dirty="0"/>
                  <a:t>64 byte</a:t>
                </a:r>
                <a:r>
                  <a:rPr lang="zh-TW" altLang="en-US" dirty="0"/>
                  <a:t>的隨機種子 </a:t>
                </a:r>
                <a:r>
                  <a:rPr lang="en-US" altLang="zh-TW" dirty="0"/>
                  <a:t>ρ′′</a:t>
                </a:r>
                <a:r>
                  <a:rPr lang="zh-TW" altLang="en-US" dirty="0"/>
                  <a:t>。</a:t>
                </a:r>
                <a:endParaRPr lang="en-US" altLang="zh-TW" dirty="0"/>
              </a:p>
              <a:p>
                <a:endParaRPr lang="en-US" altLang="zh-TW" dirty="0"/>
              </a:p>
              <a:p>
                <a:r>
                  <a:rPr lang="zh-TW" altLang="en-US" dirty="0"/>
                  <a:t>第</a:t>
                </a:r>
                <a:r>
                  <a:rPr lang="en-US" altLang="zh-TW" dirty="0"/>
                  <a:t>8-9</a:t>
                </a:r>
                <a:r>
                  <a:rPr lang="zh-TW" altLang="en-US" dirty="0"/>
                  <a:t>行是在做簽章產生前的初始化，將計數器 </a:t>
                </a:r>
                <a:r>
                  <a:rPr lang="el-GR" altLang="zh-TW" dirty="0"/>
                  <a:t>κ</a:t>
                </a:r>
                <a:r>
                  <a:rPr lang="en-US" altLang="zh-TW" dirty="0"/>
                  <a:t>(kappa)</a:t>
                </a:r>
                <a:r>
                  <a:rPr lang="zh-TW" altLang="en-US" dirty="0"/>
                  <a:t>歸零。</a:t>
                </a:r>
                <a:endParaRPr lang="en-US" altLang="zh-TW" dirty="0"/>
              </a:p>
              <a:p>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後面的部分是簽章產生最主要的部份，使用的方法是前面有介紹的</a:t>
                </a:r>
                <a:r>
                  <a:rPr lang="en-US" altLang="zh-TW" sz="1200" dirty="0">
                    <a:latin typeface="Times New Roman" panose="02020603050405020304" pitchFamily="18" charset="0"/>
                    <a:cs typeface="Times New Roman" panose="02020603050405020304" pitchFamily="18" charset="0"/>
                  </a:rPr>
                  <a:t>Fiat-Shamir With Aborts</a:t>
                </a:r>
                <a:r>
                  <a:rPr lang="zh-TW" altLang="en-US" sz="1200" dirty="0">
                    <a:latin typeface="Times New Roman" panose="02020603050405020304" pitchFamily="18" charset="0"/>
                    <a:cs typeface="Times New Roman" panose="02020603050405020304" pitchFamily="18" charset="0"/>
                  </a:rPr>
                  <a:t>，當中包含一個拒絕採樣的循環，該循環會重複進行直到產生</a:t>
                </a:r>
                <a:r>
                  <a:rPr lang="zh-TW" altLang="en-US" dirty="0"/>
                  <a:t>滿足有效性條件</a:t>
                </a:r>
                <a:r>
                  <a:rPr lang="zh-TW" altLang="en-US" sz="1200" dirty="0">
                    <a:latin typeface="Times New Roman" panose="02020603050405020304" pitchFamily="18" charset="0"/>
                    <a:cs typeface="Times New Roman" panose="02020603050405020304" pitchFamily="18" charset="0"/>
                  </a:rPr>
                  <a:t>的簽名。</a:t>
                </a:r>
                <a:endParaRPr lang="zh-CN" altLang="en-US" sz="12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a:p>
                <a:endParaRPr lang="en-US" altLang="zh-TW" dirty="0"/>
              </a:p>
              <a:p>
                <a:r>
                  <a:rPr lang="zh-TW" altLang="en-US" dirty="0"/>
                  <a:t>第</a:t>
                </a:r>
                <a:r>
                  <a:rPr lang="en-US" altLang="zh-TW" dirty="0"/>
                  <a:t>10</a:t>
                </a:r>
                <a:r>
                  <a:rPr lang="zh-TW" altLang="en-US" dirty="0"/>
                  <a:t>行後就是開始拒絕採樣循環</a:t>
                </a:r>
                <a:endParaRPr lang="en-US" altLang="zh-TW" dirty="0"/>
              </a:p>
              <a:p>
                <a:endParaRPr lang="en-US" altLang="zh-TW" dirty="0"/>
              </a:p>
              <a:p>
                <a:r>
                  <a:rPr lang="zh-TW" altLang="en-US" dirty="0"/>
                  <a:t>第</a:t>
                </a:r>
                <a:r>
                  <a:rPr lang="en-US" altLang="zh-TW" dirty="0"/>
                  <a:t>11</a:t>
                </a:r>
                <a:r>
                  <a:rPr lang="zh-TW" altLang="en-US" dirty="0"/>
                  <a:t>行是使用 </a:t>
                </a:r>
                <a:r>
                  <a:rPr lang="en-US" altLang="zh-TW" b="0" dirty="0" err="1"/>
                  <a:t>ExpandMask</a:t>
                </a:r>
                <a:r>
                  <a:rPr lang="en-US" altLang="zh-TW" dirty="0"/>
                  <a:t> </a:t>
                </a:r>
                <a:r>
                  <a:rPr lang="zh-TW" altLang="en-US" dirty="0"/>
                  <a:t>函數帶入種子</a:t>
                </a:r>
                <a:r>
                  <a:rPr lang="el-GR" altLang="zh-TW" dirty="0"/>
                  <a:t>ρ′′ </a:t>
                </a:r>
                <a:r>
                  <a:rPr lang="zh-TW" altLang="en-US" dirty="0"/>
                  <a:t>和計數 </a:t>
                </a:r>
                <a:r>
                  <a:rPr lang="el-GR" altLang="zh-TW" dirty="0"/>
                  <a:t>κ</a:t>
                </a:r>
                <a:r>
                  <a:rPr lang="zh-TW" altLang="en-US" dirty="0"/>
                  <a:t>，產生一個</a:t>
                </a:r>
                <a:r>
                  <a:rPr lang="zh-TW" altLang="sv-SE" dirty="0"/>
                  <a:t>位於 </a:t>
                </a:r>
                <a:r>
                  <a:rPr lang="sv-SE" altLang="zh-TW" dirty="0"/>
                  <a:t>[−γ1+1,γ1]</a:t>
                </a:r>
                <a:r>
                  <a:rPr lang="zh-TW" altLang="en-US" dirty="0"/>
                  <a:t>範圍的偽隨機抽樣多項式向量</a:t>
                </a:r>
                <a:r>
                  <a:rPr lang="en-US" altLang="zh-TW" b="0" i="0">
                    <a:latin typeface="Cambria Math" panose="02040503050406030204" pitchFamily="18" charset="0"/>
                  </a:rPr>
                  <a:t>y</a:t>
                </a:r>
                <a:r>
                  <a:rPr lang="en-US" altLang="zh-TW" i="0">
                    <a:latin typeface="Cambria Math" panose="02040503050406030204" pitchFamily="18" charset="0"/>
                  </a:rPr>
                  <a:t>〖</a:t>
                </a:r>
                <a:r>
                  <a:rPr lang="en-US" altLang="zh-TW" i="0">
                    <a:latin typeface="Cambria Math" panose="02040503050406030204" pitchFamily="18" charset="0"/>
                    <a:ea typeface="Cambria Math" panose="02040503050406030204" pitchFamily="18" charset="0"/>
                  </a:rPr>
                  <a:t>∈</a:t>
                </a:r>
                <a:r>
                  <a:rPr lang="en-US" altLang="zh-TW" b="0" i="0">
                    <a:latin typeface="Cambria Math" panose="02040503050406030204" pitchFamily="18" charset="0"/>
                  </a:rPr>
                  <a:t>𝑅〗_𝑞^𝑙</a:t>
                </a:r>
                <a:r>
                  <a:rPr lang="zh-TW" altLang="en-US" dirty="0"/>
                  <a:t>。</a:t>
                </a:r>
                <a:endParaRPr lang="en-US" altLang="zh-TW" dirty="0"/>
              </a:p>
              <a:p>
                <a:endParaRPr lang="en-US" altLang="zh-TW" dirty="0"/>
              </a:p>
              <a:p>
                <a:r>
                  <a:rPr lang="zh-TW" altLang="en-US" dirty="0"/>
                  <a:t>第</a:t>
                </a:r>
                <a:r>
                  <a:rPr lang="en-US" altLang="zh-TW" dirty="0"/>
                  <a:t>12</a:t>
                </a:r>
                <a:r>
                  <a:rPr lang="zh-TW" altLang="en-US" dirty="0"/>
                  <a:t>行是計算</a:t>
                </a:r>
                <a:r>
                  <a:rPr lang="en-US" altLang="zh-TW" dirty="0"/>
                  <a:t>w=Ay</a:t>
                </a:r>
                <a:r>
                  <a:rPr lang="zh-TW" altLang="en-US" dirty="0"/>
                  <a:t>。</a:t>
                </a:r>
                <a:endParaRPr lang="en-US" altLang="zh-TW" dirty="0"/>
              </a:p>
              <a:p>
                <a:endParaRPr lang="en-US" altLang="zh-TW" dirty="0"/>
              </a:p>
              <a:p>
                <a:r>
                  <a:rPr lang="zh-TW" altLang="en-US" dirty="0"/>
                  <a:t>第</a:t>
                </a:r>
                <a:r>
                  <a:rPr lang="en-US" altLang="zh-TW" dirty="0"/>
                  <a:t>13</a:t>
                </a:r>
                <a:r>
                  <a:rPr lang="zh-TW" altLang="en-US" dirty="0"/>
                  <a:t>行是使用</a:t>
                </a:r>
                <a:r>
                  <a:rPr lang="en-US" altLang="zh-TW" b="0" dirty="0" err="1"/>
                  <a:t>HighBits</a:t>
                </a:r>
                <a:r>
                  <a:rPr lang="en-US" altLang="zh-TW" b="0" dirty="0"/>
                  <a:t> </a:t>
                </a:r>
                <a:r>
                  <a:rPr lang="zh-TW" altLang="en-US" dirty="0"/>
                  <a:t>函數對</a:t>
                </a:r>
                <a:r>
                  <a:rPr lang="en-US" altLang="zh-TW" dirty="0"/>
                  <a:t>w</a:t>
                </a:r>
                <a:r>
                  <a:rPr lang="zh-TW" altLang="en-US" dirty="0"/>
                  <a:t>進行捨入得到承諾</a:t>
                </a:r>
                <a:r>
                  <a:rPr lang="en-US" altLang="zh-TW" dirty="0"/>
                  <a:t>w1</a:t>
                </a:r>
                <a:r>
                  <a:rPr lang="zh-TW" altLang="en-US" dirty="0"/>
                  <a:t>。</a:t>
                </a:r>
                <a:endParaRPr lang="en-US" altLang="zh-TW" dirty="0"/>
              </a:p>
              <a:p>
                <a:endParaRPr lang="en-US" altLang="zh-TW" dirty="0"/>
              </a:p>
              <a:p>
                <a:r>
                  <a:rPr lang="zh-TW" altLang="en-US" dirty="0"/>
                  <a:t>第</a:t>
                </a:r>
                <a:r>
                  <a:rPr lang="en-US" altLang="zh-TW" dirty="0"/>
                  <a:t>14-15</a:t>
                </a:r>
                <a:r>
                  <a:rPr lang="zh-TW" altLang="en-US" dirty="0"/>
                  <a:t>行是產生</a:t>
                </a:r>
                <a:r>
                  <a:rPr lang="en-US" altLang="zh-TW" dirty="0"/>
                  <a:t>challenge c</a:t>
                </a:r>
                <a:r>
                  <a:rPr lang="zh-TW" altLang="en-US" dirty="0"/>
                  <a:t>的過程，首先將</a:t>
                </a:r>
                <a:r>
                  <a:rPr lang="en-US" altLang="zh-TW" dirty="0"/>
                  <a:t>w1​ </a:t>
                </a:r>
                <a:r>
                  <a:rPr lang="zh-TW" altLang="en-US" dirty="0"/>
                  <a:t>和訊息代表值 </a:t>
                </a:r>
                <a:r>
                  <a:rPr lang="el-GR" altLang="zh-TW" dirty="0"/>
                  <a:t>μ</a:t>
                </a:r>
                <a:r>
                  <a:rPr lang="zh-TW" altLang="en-US" dirty="0"/>
                  <a:t>串接進行</a:t>
                </a:r>
                <a:r>
                  <a:rPr lang="en-US" altLang="zh-TW" dirty="0"/>
                  <a:t>shak256</a:t>
                </a:r>
                <a:r>
                  <a:rPr lang="zh-TW" altLang="en-US" dirty="0"/>
                  <a:t>雜湊得到雜湊承諾</a:t>
                </a:r>
                <a:r>
                  <a:rPr lang="en-US" altLang="zh-TW" dirty="0" err="1"/>
                  <a:t>ctilde</a:t>
                </a:r>
                <a:r>
                  <a:rPr lang="zh-TW" altLang="en-US" dirty="0"/>
                  <a:t>，之後通過</a:t>
                </a:r>
                <a:r>
                  <a:rPr lang="zh-TW" altLang="en-US" b="0" dirty="0"/>
                  <a:t> </a:t>
                </a:r>
                <a:r>
                  <a:rPr lang="en-US" altLang="zh-TW" b="0" dirty="0" err="1"/>
                  <a:t>SampleInBall</a:t>
                </a:r>
                <a:r>
                  <a:rPr lang="en-US" altLang="zh-TW" b="0" dirty="0"/>
                  <a:t> </a:t>
                </a:r>
                <a:r>
                  <a:rPr lang="zh-TW" altLang="en-US" dirty="0"/>
                  <a:t>函數抽樣得到係數位於 </a:t>
                </a:r>
                <a:r>
                  <a:rPr lang="en-US" altLang="zh-TW" dirty="0"/>
                  <a:t>{−1,0,1}</a:t>
                </a:r>
                <a:r>
                  <a:rPr lang="zh-TW" altLang="en-US" dirty="0"/>
                  <a:t>，且海明重量為 </a:t>
                </a:r>
                <a:r>
                  <a:rPr lang="el-GR" altLang="zh-TW" dirty="0"/>
                  <a:t>τ</a:t>
                </a:r>
                <a:r>
                  <a:rPr lang="zh-TW" altLang="en-US" dirty="0"/>
                  <a:t>的</a:t>
                </a:r>
                <a:r>
                  <a:rPr lang="en-US" altLang="zh-TW" dirty="0"/>
                  <a:t>challenge c</a:t>
                </a:r>
                <a:r>
                  <a:rPr lang="zh-TW" altLang="en-US" dirty="0"/>
                  <a:t>。</a:t>
                </a:r>
                <a:endParaRPr lang="en-US" altLang="zh-TW" dirty="0"/>
              </a:p>
              <a:p>
                <a:endParaRPr lang="en-US" altLang="zh-TW" dirty="0"/>
              </a:p>
              <a:p>
                <a:r>
                  <a:rPr lang="zh-TW" altLang="en-US" dirty="0"/>
                  <a:t>補充</a:t>
                </a:r>
                <a:r>
                  <a:rPr lang="en-US" altLang="zh-TW" dirty="0"/>
                  <a:t>:”</a:t>
                </a:r>
                <a:r>
                  <a:rPr lang="zh-TW" altLang="en-US" dirty="0"/>
                  <a:t>加入</a:t>
                </a:r>
                <a:r>
                  <a:rPr lang="en-US" altLang="zh-TW" dirty="0" err="1"/>
                  <a:t>rnd</a:t>
                </a:r>
                <a:r>
                  <a:rPr lang="zh-TW" altLang="en-US" dirty="0"/>
                  <a:t>的目的</a:t>
                </a:r>
                <a:r>
                  <a:rPr lang="en-US" altLang="zh-TW" dirty="0"/>
                  <a:t>”</a:t>
                </a:r>
              </a:p>
              <a:p>
                <a:r>
                  <a:rPr lang="en-US" altLang="zh-TW" dirty="0"/>
                  <a:t>1.</a:t>
                </a:r>
                <a:r>
                  <a:rPr lang="zh-TW" altLang="en-US" dirty="0"/>
                  <a:t>對抗</a:t>
                </a:r>
                <a:r>
                  <a:rPr lang="en-US" altLang="zh-TW" dirty="0"/>
                  <a:t>side-channel attacks:</a:t>
                </a:r>
                <a:r>
                  <a:rPr lang="zh-TW" altLang="en-US" dirty="0"/>
                  <a:t>減少攻擊者通過測量能量消耗、時間延遲或其他物理特徵獲取私鑰資訊的可能性。</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2.</a:t>
                </a:r>
                <a:r>
                  <a:rPr lang="zh-TW" altLang="en-US" dirty="0"/>
                  <a:t>確保簽名唯一性</a:t>
                </a:r>
                <a:r>
                  <a:rPr lang="en-US" altLang="zh-TW" dirty="0"/>
                  <a:t>:</a:t>
                </a:r>
                <a:r>
                  <a:rPr lang="zh-TW" altLang="en-US" dirty="0"/>
                  <a:t>使用 </a:t>
                </a:r>
                <a:r>
                  <a:rPr lang="en-US" altLang="zh-TW" dirty="0" err="1"/>
                  <a:t>rnd</a:t>
                </a:r>
                <a:r>
                  <a:rPr lang="zh-TW" altLang="en-US" dirty="0"/>
                  <a:t>可確保即使輸入訊息 </a:t>
                </a:r>
                <a:r>
                  <a:rPr lang="en-US" altLang="zh-TW" dirty="0"/>
                  <a:t>M</a:t>
                </a:r>
                <a:r>
                  <a:rPr lang="zh-TW" altLang="en-US" dirty="0"/>
                  <a:t>相同，簽名輸出也會不同。</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3.</a:t>
                </a:r>
                <a:r>
                  <a:rPr lang="zh-TW" altLang="en-US" dirty="0"/>
                  <a:t>增強簽名過程的不可預測性</a:t>
                </a:r>
                <a:r>
                  <a:rPr lang="en-US" altLang="zh-TW" dirty="0"/>
                  <a:t>:</a:t>
                </a:r>
                <a:r>
                  <a:rPr lang="zh-TW" altLang="en-US" dirty="0"/>
                  <a:t>增加</a:t>
                </a:r>
                <a:r>
                  <a:rPr lang="el-GR" altLang="zh-TW" dirty="0"/>
                  <a:t>ρ′′=</a:t>
                </a:r>
                <a:r>
                  <a:rPr lang="en-US" altLang="zh-TW" dirty="0"/>
                  <a:t>H(K∣∣</a:t>
                </a:r>
                <a:r>
                  <a:rPr lang="en-US" altLang="zh-TW" dirty="0" err="1"/>
                  <a:t>rnd</a:t>
                </a:r>
                <a:r>
                  <a:rPr lang="en-US" altLang="zh-TW" dirty="0"/>
                  <a:t>∣∣</a:t>
                </a:r>
                <a:r>
                  <a:rPr lang="el-GR" altLang="zh-TW" dirty="0"/>
                  <a:t>μ,64</a:t>
                </a:r>
                <a:r>
                  <a:rPr lang="en-US" altLang="zh-TW" dirty="0"/>
                  <a:t>)</a:t>
                </a:r>
                <a:r>
                  <a:rPr lang="zh-TW" altLang="en-US" dirty="0"/>
                  <a:t>生成的隨經性，即使攻擊者掌握了私鑰的一部分，也無法輕易推導出此值。</a:t>
                </a:r>
                <a:endParaRPr lang="en-US" altLang="zh-TW" dirty="0"/>
              </a:p>
              <a:p>
                <a:endParaRPr lang="en-US" altLang="zh-TW" dirty="0"/>
              </a:p>
            </p:txBody>
          </p:sp>
        </mc:Fallback>
      </mc:AlternateContent>
      <p:sp>
        <p:nvSpPr>
          <p:cNvPr id="4" name="灯片编号占位符 3"/>
          <p:cNvSpPr>
            <a:spLocks noGrp="1"/>
          </p:cNvSpPr>
          <p:nvPr>
            <p:ph type="sldNum" sz="quarter" idx="10"/>
          </p:nvPr>
        </p:nvSpPr>
        <p:spPr/>
        <p:txBody>
          <a:bodyPr/>
          <a:lstStyle/>
          <a:p>
            <a:fld id="{AB2A0F9D-3357-4A94-85C8-3B842B870DC6}" type="slidenum">
              <a:rPr lang="zh-CN" altLang="en-US" smtClean="0"/>
              <a:t>15</a:t>
            </a:fld>
            <a:endParaRPr lang="zh-CN" altLang="en-US"/>
          </a:p>
        </p:txBody>
      </p:sp>
    </p:spTree>
    <p:extLst>
      <p:ext uri="{BB962C8B-B14F-4D97-AF65-F5344CB8AC3E}">
        <p14:creationId xmlns:p14="http://schemas.microsoft.com/office/powerpoint/2010/main" val="4393976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16</a:t>
            </a:fld>
            <a:endParaRPr lang="zh-CN" altLang="en-US"/>
          </a:p>
        </p:txBody>
      </p:sp>
    </p:spTree>
    <p:extLst>
      <p:ext uri="{BB962C8B-B14F-4D97-AF65-F5344CB8AC3E}">
        <p14:creationId xmlns:p14="http://schemas.microsoft.com/office/powerpoint/2010/main" val="34715176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17</a:t>
            </a:fld>
            <a:endParaRPr lang="zh-CN" altLang="en-US"/>
          </a:p>
        </p:txBody>
      </p:sp>
    </p:spTree>
    <p:extLst>
      <p:ext uri="{BB962C8B-B14F-4D97-AF65-F5344CB8AC3E}">
        <p14:creationId xmlns:p14="http://schemas.microsoft.com/office/powerpoint/2010/main" val="13251727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18</a:t>
            </a:fld>
            <a:endParaRPr lang="zh-CN" altLang="en-US"/>
          </a:p>
        </p:txBody>
      </p:sp>
    </p:spTree>
    <p:extLst>
      <p:ext uri="{BB962C8B-B14F-4D97-AF65-F5344CB8AC3E}">
        <p14:creationId xmlns:p14="http://schemas.microsoft.com/office/powerpoint/2010/main" val="29100489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第</a:t>
            </a:r>
            <a:r>
              <a:rPr lang="en-US" altLang="zh-TW" dirty="0"/>
              <a:t>18-19</a:t>
            </a:r>
            <a:r>
              <a:rPr lang="zh-TW" altLang="en-US" dirty="0"/>
              <a:t>行是計算</a:t>
            </a:r>
            <a:r>
              <a:rPr lang="en-US" altLang="zh-TW" dirty="0"/>
              <a:t>c</a:t>
            </a:r>
            <a:r>
              <a:rPr lang="zh-TW" altLang="en-US" dirty="0"/>
              <a:t>乘</a:t>
            </a:r>
            <a:r>
              <a:rPr lang="en-US" altLang="zh-TW" dirty="0"/>
              <a:t>s1</a:t>
            </a:r>
            <a:r>
              <a:rPr lang="zh-TW" altLang="en-US" dirty="0"/>
              <a:t>與</a:t>
            </a:r>
            <a:r>
              <a:rPr lang="en-US" altLang="zh-TW" dirty="0"/>
              <a:t>c</a:t>
            </a:r>
            <a:r>
              <a:rPr lang="zh-TW" altLang="en-US" dirty="0"/>
              <a:t>乘</a:t>
            </a:r>
            <a:r>
              <a:rPr lang="en-US" altLang="zh-TW" dirty="0"/>
              <a:t>s2</a:t>
            </a:r>
          </a:p>
          <a:p>
            <a:endParaRPr lang="en-US" altLang="zh-TW" dirty="0"/>
          </a:p>
          <a:p>
            <a:r>
              <a:rPr lang="zh-TW" altLang="en-US" dirty="0"/>
              <a:t>第</a:t>
            </a:r>
            <a:r>
              <a:rPr lang="en-US" altLang="zh-TW" dirty="0"/>
              <a:t>20</a:t>
            </a:r>
            <a:r>
              <a:rPr lang="zh-TW" altLang="en-US" dirty="0"/>
              <a:t>行是計算響應 </a:t>
            </a:r>
            <a:r>
              <a:rPr lang="en-US" altLang="zh-TW" dirty="0"/>
              <a:t>z=y+cs1</a:t>
            </a:r>
          </a:p>
          <a:p>
            <a:endParaRPr lang="en-US" altLang="zh-TW" dirty="0"/>
          </a:p>
          <a:p>
            <a:r>
              <a:rPr lang="zh-TW" altLang="en-US" dirty="0"/>
              <a:t>第</a:t>
            </a:r>
            <a:r>
              <a:rPr lang="en-US" altLang="zh-TW" dirty="0"/>
              <a:t>21-23</a:t>
            </a:r>
            <a:r>
              <a:rPr lang="zh-TW" altLang="en-US" dirty="0"/>
              <a:t>執行有效性檢查。如果檢查失敗，繼續進行拒絕採樣循環。</a:t>
            </a:r>
            <a:endParaRPr lang="en-US" altLang="zh-TW" dirty="0"/>
          </a:p>
          <a:p>
            <a:endParaRPr lang="en-US" altLang="zh-TW" dirty="0"/>
          </a:p>
          <a:p>
            <a:r>
              <a:rPr lang="zh-TW" altLang="en-US" dirty="0"/>
              <a:t>第</a:t>
            </a:r>
            <a:r>
              <a:rPr lang="en-US" altLang="zh-TW" dirty="0"/>
              <a:t>24-32</a:t>
            </a:r>
            <a:r>
              <a:rPr lang="zh-TW" altLang="en-US" dirty="0"/>
              <a:t>是如果檢查通過，就可以計算提示多項式 </a:t>
            </a:r>
            <a:r>
              <a:rPr lang="en-US" altLang="zh-TW" dirty="0"/>
              <a:t>h</a:t>
            </a:r>
            <a:r>
              <a:rPr lang="zh-TW" altLang="en-US" dirty="0"/>
              <a:t>，該多項式允許驗證端使用壓縮的公鑰及簽名的其他組件來重建 </a:t>
            </a:r>
            <a:r>
              <a:rPr lang="en-US" altLang="zh-TW" dirty="0"/>
              <a:t>w1</a:t>
            </a:r>
            <a:r>
              <a:rPr lang="zh-TW" altLang="en-US" dirty="0"/>
              <a:t>，最後執行提示多項式的有效性檢查。如果檢查失敗，繼續進行拒絕採樣循環。</a:t>
            </a:r>
            <a:endParaRPr lang="en-US" altLang="zh-TW" dirty="0"/>
          </a:p>
          <a:p>
            <a:endParaRPr lang="en-US" altLang="zh-TW" dirty="0"/>
          </a:p>
          <a:p>
            <a:r>
              <a:rPr lang="zh-TW" altLang="en-US" dirty="0"/>
              <a:t>第</a:t>
            </a:r>
            <a:r>
              <a:rPr lang="en-US" altLang="zh-TW" dirty="0"/>
              <a:t>33-34</a:t>
            </a:r>
            <a:r>
              <a:rPr lang="zh-TW" altLang="en-US" dirty="0"/>
              <a:t> 輸出最終簽名，包含雜湊承諾</a:t>
            </a:r>
            <a:r>
              <a:rPr lang="en-US" altLang="zh-TW" dirty="0" err="1"/>
              <a:t>ctilde</a:t>
            </a:r>
            <a:r>
              <a:rPr lang="zh-TW" altLang="en-US" dirty="0"/>
              <a:t>、響應 </a:t>
            </a:r>
            <a:r>
              <a:rPr lang="en-US" altLang="zh-TW" dirty="0"/>
              <a:t>z</a:t>
            </a:r>
            <a:r>
              <a:rPr lang="zh-TW" altLang="en-US" dirty="0"/>
              <a:t>和提示 </a:t>
            </a:r>
            <a:r>
              <a:rPr lang="en-US" altLang="zh-TW" dirty="0"/>
              <a:t>h</a:t>
            </a:r>
            <a:r>
              <a:rPr lang="zh-TW" altLang="en-US" dirty="0"/>
              <a:t>。</a:t>
            </a:r>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19</a:t>
            </a:fld>
            <a:endParaRPr lang="zh-CN" altLang="en-US"/>
          </a:p>
        </p:txBody>
      </p:sp>
    </p:spTree>
    <p:extLst>
      <p:ext uri="{BB962C8B-B14F-4D97-AF65-F5344CB8AC3E}">
        <p14:creationId xmlns:p14="http://schemas.microsoft.com/office/powerpoint/2010/main" val="17189416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4F633F3-5D0E-4770-8750-05DED033C41B}" type="slidenum">
              <a:rPr lang="zh-CN" altLang="en-US" smtClean="0"/>
              <a:t>2</a:t>
            </a:fld>
            <a:endParaRPr lang="zh-CN" altLang="en-US"/>
          </a:p>
        </p:txBody>
      </p:sp>
    </p:spTree>
    <p:extLst>
      <p:ext uri="{BB962C8B-B14F-4D97-AF65-F5344CB8AC3E}">
        <p14:creationId xmlns:p14="http://schemas.microsoft.com/office/powerpoint/2010/main" val="4592306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20</a:t>
            </a:fld>
            <a:endParaRPr lang="zh-CN" altLang="en-US"/>
          </a:p>
        </p:txBody>
      </p:sp>
    </p:spTree>
    <p:extLst>
      <p:ext uri="{BB962C8B-B14F-4D97-AF65-F5344CB8AC3E}">
        <p14:creationId xmlns:p14="http://schemas.microsoft.com/office/powerpoint/2010/main" val="25728077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21</a:t>
            </a:fld>
            <a:endParaRPr lang="zh-CN" altLang="en-US"/>
          </a:p>
        </p:txBody>
      </p:sp>
    </p:spTree>
    <p:extLst>
      <p:ext uri="{BB962C8B-B14F-4D97-AF65-F5344CB8AC3E}">
        <p14:creationId xmlns:p14="http://schemas.microsoft.com/office/powerpoint/2010/main" val="30350599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簽章驗證的輸入為公鑰</a:t>
                </a:r>
                <a:r>
                  <a:rPr lang="en-US" altLang="zh-TW" dirty="0"/>
                  <a:t>pk</a:t>
                </a:r>
                <a:r>
                  <a:rPr lang="zh-TW" altLang="en-US" dirty="0"/>
                  <a:t>、訊息</a:t>
                </a:r>
                <a:r>
                  <a:rPr lang="en-US" altLang="zh-TW" dirty="0"/>
                  <a:t>M’</a:t>
                </a:r>
                <a:r>
                  <a:rPr lang="zh-TW" altLang="en-US" dirty="0"/>
                  <a:t>以及簽章</a:t>
                </a:r>
                <a:r>
                  <a:rPr lang="el-GR" altLang="zh-TW" dirty="0"/>
                  <a:t>σ</a:t>
                </a:r>
                <a:r>
                  <a:rPr lang="zh-TW" altLang="en-US" dirty="0"/>
                  <a:t>，輸出則</a:t>
                </a:r>
                <a:r>
                  <a:rPr lang="en-US" altLang="zh-TW" dirty="0"/>
                  <a:t>true or false</a:t>
                </a:r>
                <a:r>
                  <a:rPr lang="zh-TW" altLang="en-US" dirty="0"/>
                  <a:t>，</a:t>
                </a:r>
                <a:r>
                  <a:rPr lang="en-US" altLang="zh-TW" dirty="0"/>
                  <a:t>true</a:t>
                </a:r>
                <a:r>
                  <a:rPr lang="zh-TW" altLang="en-US" dirty="0"/>
                  <a:t>則代表簽章驗證成功。</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1</a:t>
                </a:r>
                <a:r>
                  <a:rPr lang="zh-TW" altLang="en-US" dirty="0"/>
                  <a:t>行從</a:t>
                </a:r>
                <a:r>
                  <a:rPr lang="en-US" altLang="zh-TW" dirty="0"/>
                  <a:t>pk</a:t>
                </a:r>
                <a:r>
                  <a:rPr lang="zh-TW" altLang="en-US" dirty="0"/>
                  <a:t>中提取公用隨機種子 </a:t>
                </a:r>
                <a:r>
                  <a:rPr lang="en-US" altLang="zh-TW" dirty="0"/>
                  <a:t>ρ</a:t>
                </a:r>
                <a:r>
                  <a:rPr lang="zh-TW" altLang="en-US" dirty="0"/>
                  <a:t>與壓縮多項式向量 𝑡</a:t>
                </a:r>
                <a:r>
                  <a:rPr lang="en-US" altLang="zh-TW" dirty="0"/>
                  <a:t>1</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2</a:t>
                </a:r>
                <a:r>
                  <a:rPr lang="zh-TW" altLang="en-US" dirty="0"/>
                  <a:t>行從簽章</a:t>
                </a:r>
                <a:r>
                  <a:rPr lang="el-GR" altLang="zh-TW" dirty="0"/>
                  <a:t>σ</a:t>
                </a:r>
                <a:r>
                  <a:rPr lang="zh-TW" altLang="en-US" dirty="0"/>
                  <a:t>中承諾雜湊</a:t>
                </a:r>
                <a:r>
                  <a:rPr lang="en-US" altLang="zh-TW" dirty="0" err="1"/>
                  <a:t>ctilde</a:t>
                </a:r>
                <a:r>
                  <a:rPr lang="zh-TW" altLang="en-US" dirty="0"/>
                  <a:t>、響應 𝑧與提示 </a:t>
                </a:r>
                <a:r>
                  <a:rPr lang="en-US" altLang="zh-TW" dirty="0"/>
                  <a:t>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3-4</a:t>
                </a:r>
                <a:r>
                  <a:rPr lang="zh-TW" altLang="en-US" dirty="0"/>
                  <a:t>行提示 </a:t>
                </a:r>
                <a:r>
                  <a:rPr lang="en-US" altLang="zh-TW" dirty="0"/>
                  <a:t>h</a:t>
                </a:r>
                <a:r>
                  <a:rPr lang="zh-TW" altLang="en-US" dirty="0"/>
                  <a:t>沒有正確地被編碼（記為符號 ⊥），演算法立即返回 </a:t>
                </a:r>
                <a:r>
                  <a:rPr lang="en-US" altLang="zh-TW" dirty="0" err="1"/>
                  <a:t>flase</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5</a:t>
                </a:r>
                <a:r>
                  <a:rPr lang="zh-TW" altLang="en-US" dirty="0"/>
                  <a:t>行將公用隨機種子 </a:t>
                </a:r>
                <a:r>
                  <a:rPr lang="en-US" altLang="zh-TW" dirty="0"/>
                  <a:t>ρ</a:t>
                </a:r>
                <a:r>
                  <a:rPr lang="zh-TW" altLang="en-US" dirty="0"/>
                  <a:t>擴展成與金鑰生成以及簽章產生過程中相同的矩陣 </a:t>
                </a:r>
                <a:r>
                  <a:rPr lang="en-US" altLang="zh-TW" dirty="0"/>
                  <a:t>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6-7</a:t>
                </a:r>
                <a:r>
                  <a:rPr lang="zh-TW" altLang="en-US" dirty="0"/>
                  <a:t>行是公鑰的雜湊值 </a:t>
                </a:r>
                <a:r>
                  <a:rPr lang="en-US" altLang="zh-TW" dirty="0"/>
                  <a:t>tr </a:t>
                </a:r>
                <a:r>
                  <a:rPr lang="zh-TW" altLang="en-US" dirty="0"/>
                  <a:t>與訊息 </a:t>
                </a:r>
                <a:r>
                  <a:rPr lang="en-US" altLang="zh-TW" dirty="0"/>
                  <a:t>M </a:t>
                </a:r>
                <a:r>
                  <a:rPr lang="zh-TW" altLang="en-US" dirty="0"/>
                  <a:t>串接後進行雜湊，生成訊息代表值 </a:t>
                </a:r>
                <a:r>
                  <a:rPr lang="en-US" altLang="zh-TW" dirty="0"/>
                  <a:t>μ</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8</a:t>
                </a:r>
                <a:r>
                  <a:rPr lang="zh-TW" altLang="en-US" dirty="0"/>
                  <a:t>行是將承諾雜湊</a:t>
                </a:r>
                <a:r>
                  <a:rPr lang="en-US" altLang="zh-TW" dirty="0" err="1"/>
                  <a:t>ctilde</a:t>
                </a:r>
                <a:r>
                  <a:rPr lang="zh-TW" altLang="en-US" dirty="0"/>
                  <a:t>通過</a:t>
                </a:r>
                <a:r>
                  <a:rPr lang="zh-TW" altLang="en-US" b="0" dirty="0"/>
                  <a:t> </a:t>
                </a:r>
                <a:r>
                  <a:rPr lang="en-US" altLang="zh-TW" b="0" dirty="0" err="1"/>
                  <a:t>SampleInBall</a:t>
                </a:r>
                <a:r>
                  <a:rPr lang="en-US" altLang="zh-TW" b="0" dirty="0"/>
                  <a:t> </a:t>
                </a:r>
                <a:r>
                  <a:rPr lang="zh-TW" altLang="en-US" b="0" dirty="0"/>
                  <a:t>得到</a:t>
                </a:r>
                <a:r>
                  <a:rPr lang="en-US" altLang="zh-TW" b="0" dirty="0"/>
                  <a:t>challenge 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dirty="0"/>
                  <a:t>第</a:t>
                </a:r>
                <a:r>
                  <a:rPr lang="en-US" altLang="zh-TW" b="0" dirty="0"/>
                  <a:t>9</a:t>
                </a:r>
                <a:r>
                  <a:rPr lang="zh-TW" altLang="en-US" b="0" dirty="0"/>
                  <a:t>行是計算</a:t>
                </a:r>
                <a14:m>
                  <m:oMath xmlns:m="http://schemas.openxmlformats.org/officeDocument/2006/math">
                    <m:r>
                      <a:rPr lang="en-US" altLang="zh-TW" b="0" i="1" smtClean="0">
                        <a:latin typeface="Cambria Math" panose="02040503050406030204" pitchFamily="18" charset="0"/>
                      </a:rPr>
                      <m:t>𝐴𝑧</m:t>
                    </m:r>
                    <m:r>
                      <a:rPr lang="en-US" altLang="zh-TW" b="0" i="1" smtClean="0">
                        <a:latin typeface="Cambria Math" panose="02040503050406030204" pitchFamily="18" charset="0"/>
                      </a:rPr>
                      <m:t>−</m:t>
                    </m:r>
                    <m:r>
                      <a:rPr lang="en-US" altLang="zh-TW" b="0" i="1" smtClean="0">
                        <a:latin typeface="Cambria Math" panose="02040503050406030204" pitchFamily="18" charset="0"/>
                      </a:rPr>
                      <m:t>𝑐</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𝑡</m:t>
                        </m:r>
                      </m:e>
                      <m:sub>
                        <m:r>
                          <a:rPr lang="en-US" altLang="zh-TW" b="0" i="1" smtClean="0">
                            <a:latin typeface="Cambria Math" panose="02040503050406030204" pitchFamily="18" charset="0"/>
                          </a:rPr>
                          <m:t>1</m:t>
                        </m:r>
                      </m:sub>
                    </m:sSub>
                    <m:r>
                      <a:rPr lang="en-US" altLang="zh-TW" b="0" i="1" smtClean="0">
                        <a:latin typeface="Cambria Math" panose="02040503050406030204" pitchFamily="18" charset="0"/>
                        <a:ea typeface="Cambria Math" panose="02040503050406030204" pitchFamily="18" charset="0"/>
                      </a:rPr>
                      <m:t>∙</m:t>
                    </m:r>
                    <m:sSup>
                      <m:sSupPr>
                        <m:ctrlPr>
                          <a:rPr lang="en-US" altLang="zh-TW" b="0" i="1" smtClean="0">
                            <a:latin typeface="Cambria Math" panose="02040503050406030204" pitchFamily="18" charset="0"/>
                            <a:ea typeface="Cambria Math" panose="02040503050406030204" pitchFamily="18" charset="0"/>
                          </a:rPr>
                        </m:ctrlPr>
                      </m:sSupPr>
                      <m:e>
                        <m:r>
                          <a:rPr lang="en-US" altLang="zh-TW" b="0" i="1" smtClean="0">
                            <a:latin typeface="Cambria Math" panose="02040503050406030204" pitchFamily="18" charset="0"/>
                            <a:ea typeface="Cambria Math" panose="02040503050406030204" pitchFamily="18" charset="0"/>
                          </a:rPr>
                          <m:t>2</m:t>
                        </m:r>
                      </m:e>
                      <m:sup>
                        <m:r>
                          <a:rPr lang="en-US" altLang="zh-TW" b="0" i="1" smtClean="0">
                            <a:latin typeface="Cambria Math" panose="02040503050406030204" pitchFamily="18" charset="0"/>
                            <a:ea typeface="Cambria Math" panose="02040503050406030204" pitchFamily="18" charset="0"/>
                          </a:rPr>
                          <m:t>𝑑</m:t>
                        </m:r>
                      </m:sup>
                    </m:sSup>
                    <m:r>
                      <a:rPr lang="zh-TW" altLang="en-US" b="0" i="1" smtClean="0">
                        <a:latin typeface="Cambria Math" panose="02040503050406030204" pitchFamily="18" charset="0"/>
                        <a:ea typeface="Cambria Math" panose="02040503050406030204" pitchFamily="18" charset="0"/>
                      </a:rPr>
                      <m:t>得到</m:t>
                    </m:r>
                    <m:sSubSup>
                      <m:sSubSupPr>
                        <m:ctrlPr>
                          <a:rPr lang="en-US" altLang="zh-TW" b="0" i="1" smtClean="0">
                            <a:latin typeface="Cambria Math" panose="02040503050406030204" pitchFamily="18" charset="0"/>
                            <a:ea typeface="Cambria Math" panose="02040503050406030204" pitchFamily="18" charset="0"/>
                          </a:rPr>
                        </m:ctrlPr>
                      </m:sSubSupPr>
                      <m:e>
                        <m:r>
                          <a:rPr lang="en-US" altLang="zh-TW" b="0" i="1" smtClean="0">
                            <a:latin typeface="Cambria Math" panose="02040503050406030204" pitchFamily="18" charset="0"/>
                            <a:ea typeface="Cambria Math" panose="02040503050406030204" pitchFamily="18" charset="0"/>
                          </a:rPr>
                          <m:t>𝑤</m:t>
                        </m:r>
                      </m:e>
                      <m:sub>
                        <m:r>
                          <a:rPr lang="en-US" altLang="zh-TW" b="0" i="1" smtClean="0">
                            <a:latin typeface="Cambria Math" panose="02040503050406030204" pitchFamily="18" charset="0"/>
                            <a:ea typeface="Cambria Math" panose="02040503050406030204" pitchFamily="18" charset="0"/>
                          </a:rPr>
                          <m:t>𝑎𝑝𝑝𝑟𝑜𝑥</m:t>
                        </m:r>
                      </m:sub>
                      <m:sup>
                        <m:r>
                          <a:rPr lang="en-US" altLang="zh-TW" b="0" i="1" smtClean="0">
                            <a:latin typeface="Cambria Math" panose="02040503050406030204" pitchFamily="18" charset="0"/>
                            <a:ea typeface="Cambria Math" panose="02040503050406030204" pitchFamily="18" charset="0"/>
                          </a:rPr>
                          <m:t>′</m:t>
                        </m:r>
                      </m:sup>
                    </m:sSubSup>
                  </m:oMath>
                </a14:m>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dirty="0"/>
                  <a:t>第</a:t>
                </a:r>
                <a:r>
                  <a:rPr lang="en-US" altLang="zh-TW" b="0" dirty="0"/>
                  <a:t>10</a:t>
                </a:r>
                <a:r>
                  <a:rPr lang="zh-TW" altLang="en-US" b="0" dirty="0"/>
                  <a:t>行是使用</a:t>
                </a:r>
                <a:r>
                  <a:rPr lang="en-US" altLang="zh-TW" b="0" dirty="0"/>
                  <a:t>hint</a:t>
                </a:r>
                <a:r>
                  <a:rPr lang="zh-TW" altLang="en-US" b="0" dirty="0"/>
                  <a:t>去將</a:t>
                </a:r>
                <a14:m>
                  <m:oMath xmlns:m="http://schemas.openxmlformats.org/officeDocument/2006/math">
                    <m:sSubSup>
                      <m:sSubSupPr>
                        <m:ctrlPr>
                          <a:rPr lang="en-US" altLang="zh-TW" b="0" i="1" smtClean="0">
                            <a:latin typeface="Cambria Math" panose="02040503050406030204" pitchFamily="18" charset="0"/>
                            <a:ea typeface="Cambria Math" panose="02040503050406030204" pitchFamily="18" charset="0"/>
                          </a:rPr>
                        </m:ctrlPr>
                      </m:sSubSupPr>
                      <m:e>
                        <m:r>
                          <a:rPr lang="en-US" altLang="zh-TW" b="0" i="1" smtClean="0">
                            <a:latin typeface="Cambria Math" panose="02040503050406030204" pitchFamily="18" charset="0"/>
                            <a:ea typeface="Cambria Math" panose="02040503050406030204" pitchFamily="18" charset="0"/>
                          </a:rPr>
                          <m:t>𝑤</m:t>
                        </m:r>
                      </m:e>
                      <m:sub>
                        <m:r>
                          <a:rPr lang="en-US" altLang="zh-TW" b="0" i="1" smtClean="0">
                            <a:latin typeface="Cambria Math" panose="02040503050406030204" pitchFamily="18" charset="0"/>
                            <a:ea typeface="Cambria Math" panose="02040503050406030204" pitchFamily="18" charset="0"/>
                          </a:rPr>
                          <m:t>𝑎𝑝𝑝𝑟𝑜𝑥</m:t>
                        </m:r>
                      </m:sub>
                      <m:sup>
                        <m:r>
                          <a:rPr lang="en-US" altLang="zh-TW" b="0" i="1" smtClean="0">
                            <a:latin typeface="Cambria Math" panose="02040503050406030204" pitchFamily="18" charset="0"/>
                            <a:ea typeface="Cambria Math" panose="02040503050406030204" pitchFamily="18" charset="0"/>
                          </a:rPr>
                          <m:t>′</m:t>
                        </m:r>
                      </m:sup>
                    </m:sSubSup>
                  </m:oMath>
                </a14:m>
                <a:r>
                  <a:rPr lang="zh-TW" altLang="en-US" b="0" dirty="0"/>
                  <a:t>復原得到</a:t>
                </a:r>
                <a14:m>
                  <m:oMath xmlns:m="http://schemas.openxmlformats.org/officeDocument/2006/math">
                    <m:sSubSup>
                      <m:sSubSupPr>
                        <m:ctrlPr>
                          <a:rPr lang="en-US" altLang="zh-TW" b="0" i="1" smtClean="0">
                            <a:latin typeface="Cambria Math" panose="02040503050406030204" pitchFamily="18" charset="0"/>
                            <a:ea typeface="Cambria Math" panose="02040503050406030204" pitchFamily="18" charset="0"/>
                          </a:rPr>
                        </m:ctrlPr>
                      </m:sSubSupPr>
                      <m:e>
                        <m:r>
                          <a:rPr lang="en-US" altLang="zh-TW" b="0" i="1" smtClean="0">
                            <a:latin typeface="Cambria Math" panose="02040503050406030204" pitchFamily="18" charset="0"/>
                            <a:ea typeface="Cambria Math" panose="02040503050406030204" pitchFamily="18" charset="0"/>
                          </a:rPr>
                          <m:t>𝑤</m:t>
                        </m:r>
                      </m:e>
                      <m:sub>
                        <m:r>
                          <a:rPr lang="en-US" altLang="zh-TW" b="0" i="1" smtClean="0">
                            <a:latin typeface="Cambria Math" panose="02040503050406030204" pitchFamily="18" charset="0"/>
                            <a:ea typeface="Cambria Math" panose="02040503050406030204" pitchFamily="18" charset="0"/>
                          </a:rPr>
                          <m:t>1</m:t>
                        </m:r>
                      </m:sub>
                      <m:sup>
                        <m:r>
                          <a:rPr lang="en-US" altLang="zh-TW" b="0" i="1" smtClean="0">
                            <a:latin typeface="Cambria Math" panose="02040503050406030204" pitchFamily="18" charset="0"/>
                            <a:ea typeface="Cambria Math" panose="02040503050406030204" pitchFamily="18" charset="0"/>
                          </a:rPr>
                          <m:t>′</m:t>
                        </m:r>
                      </m:sup>
                    </m:sSubSup>
                  </m:oMath>
                </a14:m>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dirty="0"/>
                  <a:t>第</a:t>
                </a:r>
                <a:r>
                  <a:rPr lang="en-US" altLang="zh-TW" b="0" dirty="0"/>
                  <a:t>12</a:t>
                </a:r>
                <a:r>
                  <a:rPr lang="zh-TW" altLang="en-US" b="0" dirty="0"/>
                  <a:t>是</a:t>
                </a:r>
                <a:r>
                  <a:rPr lang="zh-TW" altLang="en-US" dirty="0"/>
                  <a:t>將</a:t>
                </a:r>
                <a14:m>
                  <m:oMath xmlns:m="http://schemas.openxmlformats.org/officeDocument/2006/math">
                    <m:sSubSup>
                      <m:sSubSupPr>
                        <m:ctrlPr>
                          <a:rPr lang="en-US" altLang="zh-TW" b="0" i="1" smtClean="0">
                            <a:latin typeface="Cambria Math" panose="02040503050406030204" pitchFamily="18" charset="0"/>
                            <a:ea typeface="Cambria Math" panose="02040503050406030204" pitchFamily="18" charset="0"/>
                          </a:rPr>
                        </m:ctrlPr>
                      </m:sSubSupPr>
                      <m:e>
                        <m:r>
                          <a:rPr lang="en-US" altLang="zh-TW" b="0" i="1" smtClean="0">
                            <a:latin typeface="Cambria Math" panose="02040503050406030204" pitchFamily="18" charset="0"/>
                            <a:ea typeface="Cambria Math" panose="02040503050406030204" pitchFamily="18" charset="0"/>
                          </a:rPr>
                          <m:t>𝑤</m:t>
                        </m:r>
                      </m:e>
                      <m:sub>
                        <m:r>
                          <a:rPr lang="en-US" altLang="zh-TW" b="0" i="1" smtClean="0">
                            <a:latin typeface="Cambria Math" panose="02040503050406030204" pitchFamily="18" charset="0"/>
                            <a:ea typeface="Cambria Math" panose="02040503050406030204" pitchFamily="18" charset="0"/>
                          </a:rPr>
                          <m:t>1</m:t>
                        </m:r>
                      </m:sub>
                      <m:sup>
                        <m:r>
                          <a:rPr lang="en-US" altLang="zh-TW" b="0" i="1" smtClean="0">
                            <a:latin typeface="Cambria Math" panose="02040503050406030204" pitchFamily="18" charset="0"/>
                            <a:ea typeface="Cambria Math" panose="02040503050406030204" pitchFamily="18" charset="0"/>
                          </a:rPr>
                          <m:t>′</m:t>
                        </m:r>
                      </m:sup>
                    </m:sSubSup>
                  </m:oMath>
                </a14:m>
                <a:r>
                  <a:rPr lang="zh-TW" altLang="en-US" dirty="0"/>
                  <a:t>和訊息代表值 </a:t>
                </a:r>
                <a:r>
                  <a:rPr lang="el-GR" altLang="zh-TW" dirty="0"/>
                  <a:t>μ</a:t>
                </a:r>
                <a:r>
                  <a:rPr lang="zh-TW" altLang="en-US" dirty="0"/>
                  <a:t>串接進行</a:t>
                </a:r>
                <a:r>
                  <a:rPr lang="en-US" altLang="zh-TW" dirty="0"/>
                  <a:t>shak256</a:t>
                </a:r>
                <a:r>
                  <a:rPr lang="zh-TW" altLang="en-US" dirty="0"/>
                  <a:t>雜湊得到</a:t>
                </a:r>
                <a14:m>
                  <m:oMath xmlns:m="http://schemas.openxmlformats.org/officeDocument/2006/math">
                    <m:sSup>
                      <m:sSupPr>
                        <m:ctrlPr>
                          <a:rPr lang="en-US" altLang="zh-TW" i="1" smtClean="0">
                            <a:latin typeface="Cambria Math" panose="02040503050406030204" pitchFamily="18" charset="0"/>
                          </a:rPr>
                        </m:ctrlPr>
                      </m:sSupPr>
                      <m:e>
                        <m:r>
                          <a:rPr lang="en-US" altLang="zh-TW" b="0" i="1" smtClean="0">
                            <a:latin typeface="Cambria Math" panose="02040503050406030204" pitchFamily="18" charset="0"/>
                          </a:rPr>
                          <m:t>𝑐𝑡𝑖𝑙𝑑𝑒</m:t>
                        </m:r>
                      </m:e>
                      <m:sup>
                        <m:r>
                          <a:rPr lang="en-US" altLang="zh-TW" b="0" i="1" smtClean="0">
                            <a:latin typeface="Cambria Math" panose="02040503050406030204" pitchFamily="18" charset="0"/>
                          </a:rPr>
                          <m:t>′</m:t>
                        </m:r>
                      </m:sup>
                    </m:sSup>
                  </m:oMath>
                </a14:m>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dirty="0"/>
                  <a:t>第</a:t>
                </a:r>
                <a:r>
                  <a:rPr lang="en-US" altLang="zh-TW" b="0" dirty="0"/>
                  <a:t>13</a:t>
                </a:r>
                <a:r>
                  <a:rPr lang="zh-TW" altLang="en-US" b="0" dirty="0"/>
                  <a:t>行是去比較</a:t>
                </a:r>
                <a14:m>
                  <m:oMath xmlns:m="http://schemas.openxmlformats.org/officeDocument/2006/math">
                    <m:sSup>
                      <m:sSupPr>
                        <m:ctrlPr>
                          <a:rPr lang="en-US" altLang="zh-TW" i="1" smtClean="0">
                            <a:latin typeface="Cambria Math" panose="02040503050406030204" pitchFamily="18" charset="0"/>
                          </a:rPr>
                        </m:ctrlPr>
                      </m:sSupPr>
                      <m:e>
                        <m:r>
                          <a:rPr lang="en-US" altLang="zh-TW" b="0" i="1" smtClean="0">
                            <a:latin typeface="Cambria Math" panose="02040503050406030204" pitchFamily="18" charset="0"/>
                          </a:rPr>
                          <m:t>𝑐𝑡𝑖𝑙𝑑𝑒</m:t>
                        </m:r>
                      </m:e>
                      <m:sup>
                        <m:r>
                          <a:rPr lang="en-US" altLang="zh-TW" b="0" i="1" smtClean="0">
                            <a:latin typeface="Cambria Math" panose="02040503050406030204" pitchFamily="18" charset="0"/>
                          </a:rPr>
                          <m:t>′</m:t>
                        </m:r>
                      </m:sup>
                    </m:sSup>
                    <m:r>
                      <a:rPr lang="zh-TW" altLang="en-US" b="0" i="1" smtClean="0">
                        <a:latin typeface="Cambria Math" panose="02040503050406030204" pitchFamily="18" charset="0"/>
                      </a:rPr>
                      <m:t>與</m:t>
                    </m:r>
                  </m:oMath>
                </a14:m>
                <a:r>
                  <a:rPr lang="zh-TW" altLang="en-US" b="0" dirty="0"/>
                  <a:t>原本的</a:t>
                </a:r>
                <a:r>
                  <a:rPr lang="zh-TW" altLang="en-US" dirty="0"/>
                  <a:t>承諾雜湊</a:t>
                </a:r>
                <a:r>
                  <a:rPr lang="en-US" altLang="zh-TW" dirty="0" err="1"/>
                  <a:t>ctilde</a:t>
                </a:r>
                <a:r>
                  <a:rPr lang="zh-TW" altLang="en-US" dirty="0"/>
                  <a:t>是否一樣，一樣則回傳</a:t>
                </a:r>
                <a:r>
                  <a:rPr lang="en-US" altLang="zh-TW" dirty="0"/>
                  <a:t>true</a:t>
                </a:r>
              </a:p>
            </p:txBody>
          </p:sp>
        </mc:Choice>
        <mc:Fallback xmlns="">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簽章驗證的輸入為公鑰</a:t>
                </a:r>
                <a:r>
                  <a:rPr lang="en-US" altLang="zh-TW" dirty="0"/>
                  <a:t>pk</a:t>
                </a:r>
                <a:r>
                  <a:rPr lang="zh-TW" altLang="en-US" dirty="0"/>
                  <a:t>、訊息</a:t>
                </a:r>
                <a:r>
                  <a:rPr lang="en-US" altLang="zh-TW" dirty="0"/>
                  <a:t>M’</a:t>
                </a:r>
                <a:r>
                  <a:rPr lang="zh-TW" altLang="en-US" dirty="0"/>
                  <a:t>以及簽章</a:t>
                </a:r>
                <a:r>
                  <a:rPr lang="el-GR" altLang="zh-TW" dirty="0"/>
                  <a:t>σ</a:t>
                </a:r>
                <a:r>
                  <a:rPr lang="zh-TW" altLang="en-US" dirty="0"/>
                  <a:t>，輸出則</a:t>
                </a:r>
                <a:r>
                  <a:rPr lang="en-US" altLang="zh-TW" dirty="0"/>
                  <a:t>true or false</a:t>
                </a:r>
                <a:r>
                  <a:rPr lang="zh-TW" altLang="en-US" dirty="0"/>
                  <a:t>，</a:t>
                </a:r>
                <a:r>
                  <a:rPr lang="en-US" altLang="zh-TW" dirty="0"/>
                  <a:t>true</a:t>
                </a:r>
                <a:r>
                  <a:rPr lang="zh-TW" altLang="en-US" dirty="0"/>
                  <a:t>則代表簽章驗證成功。</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1</a:t>
                </a:r>
                <a:r>
                  <a:rPr lang="zh-TW" altLang="en-US" dirty="0"/>
                  <a:t>行從</a:t>
                </a:r>
                <a:r>
                  <a:rPr lang="en-US" altLang="zh-TW" dirty="0"/>
                  <a:t>pk</a:t>
                </a:r>
                <a:r>
                  <a:rPr lang="zh-TW" altLang="en-US" dirty="0"/>
                  <a:t>中提取公用隨機種子 </a:t>
                </a:r>
                <a:r>
                  <a:rPr lang="en-US" altLang="zh-TW" dirty="0"/>
                  <a:t>ρ</a:t>
                </a:r>
                <a:r>
                  <a:rPr lang="zh-TW" altLang="en-US" dirty="0"/>
                  <a:t>與壓縮多項式向量 𝑡</a:t>
                </a:r>
                <a:r>
                  <a:rPr lang="en-US" altLang="zh-TW" dirty="0"/>
                  <a:t>1</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2</a:t>
                </a:r>
                <a:r>
                  <a:rPr lang="zh-TW" altLang="en-US" dirty="0"/>
                  <a:t>行從簽章</a:t>
                </a:r>
                <a:r>
                  <a:rPr lang="el-GR" altLang="zh-TW" dirty="0"/>
                  <a:t>σ</a:t>
                </a:r>
                <a:r>
                  <a:rPr lang="zh-TW" altLang="en-US" dirty="0"/>
                  <a:t>中承諾雜湊</a:t>
                </a:r>
                <a:r>
                  <a:rPr lang="en-US" altLang="zh-TW" dirty="0" err="1"/>
                  <a:t>ctilde</a:t>
                </a:r>
                <a:r>
                  <a:rPr lang="zh-TW" altLang="en-US" dirty="0"/>
                  <a:t>、響應 𝑧與提示 </a:t>
                </a:r>
                <a:r>
                  <a:rPr lang="en-US" altLang="zh-TW" dirty="0"/>
                  <a:t>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3-4</a:t>
                </a:r>
                <a:r>
                  <a:rPr lang="zh-TW" altLang="en-US" dirty="0"/>
                  <a:t>行提示 </a:t>
                </a:r>
                <a:r>
                  <a:rPr lang="en-US" altLang="zh-TW" dirty="0"/>
                  <a:t>h</a:t>
                </a:r>
                <a:r>
                  <a:rPr lang="zh-TW" altLang="en-US" dirty="0"/>
                  <a:t>沒有正確地被編碼（記為符號 ⊥），演算法立即返回 </a:t>
                </a:r>
                <a:r>
                  <a:rPr lang="en-US" altLang="zh-TW" dirty="0" err="1"/>
                  <a:t>flase</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5</a:t>
                </a:r>
                <a:r>
                  <a:rPr lang="zh-TW" altLang="en-US" dirty="0"/>
                  <a:t>行將公用隨機種子 </a:t>
                </a:r>
                <a:r>
                  <a:rPr lang="en-US" altLang="zh-TW" dirty="0"/>
                  <a:t>ρ</a:t>
                </a:r>
                <a:r>
                  <a:rPr lang="zh-TW" altLang="en-US" dirty="0"/>
                  <a:t>擴展成與金鑰生成以及簽章產生過程中相同的矩陣 </a:t>
                </a:r>
                <a:r>
                  <a:rPr lang="en-US" altLang="zh-TW" dirty="0"/>
                  <a:t>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6-7</a:t>
                </a:r>
                <a:r>
                  <a:rPr lang="zh-TW" altLang="en-US" dirty="0"/>
                  <a:t>行是公鑰的雜湊值 </a:t>
                </a:r>
                <a:r>
                  <a:rPr lang="en-US" altLang="zh-TW" dirty="0"/>
                  <a:t>tr </a:t>
                </a:r>
                <a:r>
                  <a:rPr lang="zh-TW" altLang="en-US" dirty="0"/>
                  <a:t>與訊息 </a:t>
                </a:r>
                <a:r>
                  <a:rPr lang="en-US" altLang="zh-TW" dirty="0"/>
                  <a:t>M </a:t>
                </a:r>
                <a:r>
                  <a:rPr lang="zh-TW" altLang="en-US" dirty="0"/>
                  <a:t>串接後進行雜湊，生成訊息代表值 </a:t>
                </a:r>
                <a:r>
                  <a:rPr lang="en-US" altLang="zh-TW" dirty="0"/>
                  <a:t>μ</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8</a:t>
                </a:r>
                <a:r>
                  <a:rPr lang="zh-TW" altLang="en-US" dirty="0"/>
                  <a:t>行是將承諾雜湊</a:t>
                </a:r>
                <a:r>
                  <a:rPr lang="en-US" altLang="zh-TW" dirty="0" err="1"/>
                  <a:t>ctilde</a:t>
                </a:r>
                <a:r>
                  <a:rPr lang="zh-TW" altLang="en-US" dirty="0"/>
                  <a:t>通過</a:t>
                </a:r>
                <a:r>
                  <a:rPr lang="zh-TW" altLang="en-US" b="0" dirty="0"/>
                  <a:t> </a:t>
                </a:r>
                <a:r>
                  <a:rPr lang="en-US" altLang="zh-TW" b="0" dirty="0" err="1"/>
                  <a:t>SampleInBall</a:t>
                </a:r>
                <a:r>
                  <a:rPr lang="en-US" altLang="zh-TW" b="0" dirty="0"/>
                  <a:t> </a:t>
                </a:r>
                <a:r>
                  <a:rPr lang="zh-TW" altLang="en-US" b="0" dirty="0"/>
                  <a:t>得到</a:t>
                </a:r>
                <a:r>
                  <a:rPr lang="en-US" altLang="zh-TW" b="0" dirty="0"/>
                  <a:t>challenge 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dirty="0"/>
                  <a:t>第</a:t>
                </a:r>
                <a:r>
                  <a:rPr lang="en-US" altLang="zh-TW" b="0" dirty="0"/>
                  <a:t>9</a:t>
                </a:r>
                <a:r>
                  <a:rPr lang="zh-TW" altLang="en-US" b="0" dirty="0"/>
                  <a:t>行是計算</a:t>
                </a:r>
                <a:r>
                  <a:rPr lang="en-US" altLang="zh-TW" b="0" i="0">
                    <a:latin typeface="Cambria Math" panose="02040503050406030204" pitchFamily="18" charset="0"/>
                  </a:rPr>
                  <a:t>𝐴𝑧−𝑐𝑡_1</a:t>
                </a:r>
                <a:r>
                  <a:rPr lang="en-US" altLang="zh-TW" b="0" i="0">
                    <a:latin typeface="Cambria Math" panose="02040503050406030204" pitchFamily="18" charset="0"/>
                    <a:ea typeface="Cambria Math" panose="02040503050406030204" pitchFamily="18" charset="0"/>
                  </a:rPr>
                  <a:t>∙2^𝑑</a:t>
                </a:r>
                <a:r>
                  <a:rPr lang="zh-TW" altLang="en-US" b="0" i="0">
                    <a:latin typeface="Cambria Math" panose="02040503050406030204" pitchFamily="18" charset="0"/>
                    <a:ea typeface="Cambria Math" panose="02040503050406030204" pitchFamily="18" charset="0"/>
                  </a:rPr>
                  <a:t> 得到</a:t>
                </a:r>
                <a:r>
                  <a:rPr lang="en-US" altLang="zh-TW" b="0" i="0">
                    <a:latin typeface="Cambria Math" panose="02040503050406030204" pitchFamily="18" charset="0"/>
                    <a:ea typeface="Cambria Math" panose="02040503050406030204" pitchFamily="18" charset="0"/>
                  </a:rPr>
                  <a:t>𝑤_𝑎𝑝𝑝𝑟𝑜𝑥^′</a:t>
                </a: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dirty="0"/>
                  <a:t>第</a:t>
                </a:r>
                <a:r>
                  <a:rPr lang="en-US" altLang="zh-TW" b="0" dirty="0"/>
                  <a:t>10</a:t>
                </a:r>
                <a:r>
                  <a:rPr lang="zh-TW" altLang="en-US" b="0" dirty="0"/>
                  <a:t>行是使用</a:t>
                </a:r>
                <a:r>
                  <a:rPr lang="en-US" altLang="zh-TW" b="0" dirty="0"/>
                  <a:t>hint</a:t>
                </a:r>
                <a:r>
                  <a:rPr lang="zh-TW" altLang="en-US" b="0" dirty="0"/>
                  <a:t>去將</a:t>
                </a:r>
                <a:r>
                  <a:rPr lang="en-US" altLang="zh-TW" b="0" i="0">
                    <a:latin typeface="Cambria Math" panose="02040503050406030204" pitchFamily="18" charset="0"/>
                    <a:ea typeface="Cambria Math" panose="02040503050406030204" pitchFamily="18" charset="0"/>
                  </a:rPr>
                  <a:t>𝑤_𝑎𝑝𝑝𝑟𝑜𝑥^′</a:t>
                </a:r>
                <a:r>
                  <a:rPr lang="zh-TW" altLang="en-US" b="0" dirty="0"/>
                  <a:t>復原得到</a:t>
                </a:r>
                <a:r>
                  <a:rPr lang="en-US" altLang="zh-TW" b="0" i="0">
                    <a:latin typeface="Cambria Math" panose="02040503050406030204" pitchFamily="18" charset="0"/>
                    <a:ea typeface="Cambria Math" panose="02040503050406030204" pitchFamily="18" charset="0"/>
                  </a:rPr>
                  <a:t>𝑤_1^′</a:t>
                </a: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dirty="0"/>
                  <a:t>第</a:t>
                </a:r>
                <a:r>
                  <a:rPr lang="en-US" altLang="zh-TW" b="0" dirty="0"/>
                  <a:t>12</a:t>
                </a:r>
                <a:r>
                  <a:rPr lang="zh-TW" altLang="en-US" b="0" dirty="0"/>
                  <a:t>是</a:t>
                </a:r>
                <a:r>
                  <a:rPr lang="zh-TW" altLang="en-US" dirty="0"/>
                  <a:t>將</a:t>
                </a:r>
                <a:r>
                  <a:rPr lang="en-US" altLang="zh-TW" b="0" i="0">
                    <a:latin typeface="Cambria Math" panose="02040503050406030204" pitchFamily="18" charset="0"/>
                    <a:ea typeface="Cambria Math" panose="02040503050406030204" pitchFamily="18" charset="0"/>
                  </a:rPr>
                  <a:t>𝑤_1^′</a:t>
                </a:r>
                <a:r>
                  <a:rPr lang="zh-TW" altLang="en-US" dirty="0"/>
                  <a:t>和訊息代表值 </a:t>
                </a:r>
                <a:r>
                  <a:rPr lang="el-GR" altLang="zh-TW" dirty="0"/>
                  <a:t>μ</a:t>
                </a:r>
                <a:r>
                  <a:rPr lang="zh-TW" altLang="en-US" dirty="0"/>
                  <a:t>串接進行</a:t>
                </a:r>
                <a:r>
                  <a:rPr lang="en-US" altLang="zh-TW" dirty="0"/>
                  <a:t>shak256</a:t>
                </a:r>
                <a:r>
                  <a:rPr lang="zh-TW" altLang="en-US" dirty="0"/>
                  <a:t>雜湊得到</a:t>
                </a:r>
                <a:r>
                  <a:rPr lang="en-US" altLang="zh-TW" i="0">
                    <a:latin typeface="Cambria Math" panose="02040503050406030204" pitchFamily="18" charset="0"/>
                  </a:rPr>
                  <a:t>〖</a:t>
                </a:r>
                <a:r>
                  <a:rPr lang="en-US" altLang="zh-TW" b="0" i="0">
                    <a:latin typeface="Cambria Math" panose="02040503050406030204" pitchFamily="18" charset="0"/>
                  </a:rPr>
                  <a:t>𝑐𝑡𝑖𝑙𝑑𝑒〗^′</a:t>
                </a: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dirty="0"/>
                  <a:t>第</a:t>
                </a:r>
                <a:r>
                  <a:rPr lang="en-US" altLang="zh-TW" b="0" dirty="0"/>
                  <a:t>13</a:t>
                </a:r>
                <a:r>
                  <a:rPr lang="zh-TW" altLang="en-US" b="0" dirty="0"/>
                  <a:t>行是去比較</a:t>
                </a:r>
                <a:r>
                  <a:rPr lang="en-US" altLang="zh-TW" i="0">
                    <a:latin typeface="Cambria Math" panose="02040503050406030204" pitchFamily="18" charset="0"/>
                  </a:rPr>
                  <a:t>〖</a:t>
                </a:r>
                <a:r>
                  <a:rPr lang="en-US" altLang="zh-TW" b="0" i="0">
                    <a:latin typeface="Cambria Math" panose="02040503050406030204" pitchFamily="18" charset="0"/>
                  </a:rPr>
                  <a:t>𝑐𝑡𝑖𝑙𝑑𝑒〗^′</a:t>
                </a:r>
                <a:r>
                  <a:rPr lang="zh-TW" altLang="en-US" b="0" i="0">
                    <a:latin typeface="Cambria Math" panose="02040503050406030204" pitchFamily="18" charset="0"/>
                  </a:rPr>
                  <a:t> 與</a:t>
                </a:r>
                <a:r>
                  <a:rPr lang="zh-TW" altLang="en-US" b="0" dirty="0"/>
                  <a:t>原本的</a:t>
                </a:r>
                <a:r>
                  <a:rPr lang="zh-TW" altLang="en-US" dirty="0"/>
                  <a:t>承諾雜湊</a:t>
                </a:r>
                <a:r>
                  <a:rPr lang="en-US" altLang="zh-TW" dirty="0" err="1"/>
                  <a:t>ctilde</a:t>
                </a:r>
                <a:r>
                  <a:rPr lang="zh-TW" altLang="en-US" dirty="0"/>
                  <a:t>是否一樣，一樣則回傳</a:t>
                </a:r>
                <a:r>
                  <a:rPr lang="en-US" altLang="zh-TW" dirty="0"/>
                  <a:t>true</a:t>
                </a:r>
              </a:p>
            </p:txBody>
          </p:sp>
        </mc:Fallback>
      </mc:AlternateContent>
      <p:sp>
        <p:nvSpPr>
          <p:cNvPr id="4" name="灯片编号占位符 3"/>
          <p:cNvSpPr>
            <a:spLocks noGrp="1"/>
          </p:cNvSpPr>
          <p:nvPr>
            <p:ph type="sldNum" sz="quarter" idx="10"/>
          </p:nvPr>
        </p:nvSpPr>
        <p:spPr/>
        <p:txBody>
          <a:bodyPr/>
          <a:lstStyle/>
          <a:p>
            <a:fld id="{AB2A0F9D-3357-4A94-85C8-3B842B870DC6}" type="slidenum">
              <a:rPr lang="zh-CN" altLang="en-US" smtClean="0"/>
              <a:t>22</a:t>
            </a:fld>
            <a:endParaRPr lang="zh-CN" altLang="en-US"/>
          </a:p>
        </p:txBody>
      </p:sp>
    </p:spTree>
    <p:extLst>
      <p:ext uri="{BB962C8B-B14F-4D97-AF65-F5344CB8AC3E}">
        <p14:creationId xmlns:p14="http://schemas.microsoft.com/office/powerpoint/2010/main" val="53380832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TW"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23</a:t>
            </a:fld>
            <a:endParaRPr lang="zh-CN" altLang="en-US"/>
          </a:p>
        </p:txBody>
      </p:sp>
    </p:spTree>
    <p:extLst>
      <p:ext uri="{BB962C8B-B14F-4D97-AF65-F5344CB8AC3E}">
        <p14:creationId xmlns:p14="http://schemas.microsoft.com/office/powerpoint/2010/main" val="200723705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TW"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24</a:t>
            </a:fld>
            <a:endParaRPr lang="zh-CN" altLang="en-US"/>
          </a:p>
        </p:txBody>
      </p:sp>
    </p:spTree>
    <p:extLst>
      <p:ext uri="{BB962C8B-B14F-4D97-AF65-F5344CB8AC3E}">
        <p14:creationId xmlns:p14="http://schemas.microsoft.com/office/powerpoint/2010/main" val="274348810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TW"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25</a:t>
            </a:fld>
            <a:endParaRPr lang="zh-CN" altLang="en-US"/>
          </a:p>
        </p:txBody>
      </p:sp>
    </p:spTree>
    <p:extLst>
      <p:ext uri="{BB962C8B-B14F-4D97-AF65-F5344CB8AC3E}">
        <p14:creationId xmlns:p14="http://schemas.microsoft.com/office/powerpoint/2010/main" val="10908723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42851E-FF7C-748E-4109-0C8757548C3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A7B3B28-F9D6-F53A-7AF6-AEAB5F20CA83}"/>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321C8C26-23C9-5274-5199-3CDE79AA3F50}"/>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1258968A-C09D-55B2-F6B9-D0C35E314230}"/>
              </a:ext>
            </a:extLst>
          </p:cNvPr>
          <p:cNvSpPr>
            <a:spLocks noGrp="1"/>
          </p:cNvSpPr>
          <p:nvPr>
            <p:ph type="sldNum" sz="quarter" idx="10"/>
          </p:nvPr>
        </p:nvSpPr>
        <p:spPr/>
        <p:txBody>
          <a:bodyPr/>
          <a:lstStyle/>
          <a:p>
            <a:fld id="{F4F633F3-5D0E-4770-8750-05DED033C41B}" type="slidenum">
              <a:rPr lang="zh-CN" altLang="en-US" smtClean="0"/>
              <a:t>26</a:t>
            </a:fld>
            <a:endParaRPr lang="zh-CN" altLang="en-US"/>
          </a:p>
        </p:txBody>
      </p:sp>
    </p:spTree>
    <p:extLst>
      <p:ext uri="{BB962C8B-B14F-4D97-AF65-F5344CB8AC3E}">
        <p14:creationId xmlns:p14="http://schemas.microsoft.com/office/powerpoint/2010/main" val="349474896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27</a:t>
            </a:fld>
            <a:endParaRPr lang="zh-CN" altLang="en-US"/>
          </a:p>
        </p:txBody>
      </p:sp>
    </p:spTree>
    <p:extLst>
      <p:ext uri="{BB962C8B-B14F-4D97-AF65-F5344CB8AC3E}">
        <p14:creationId xmlns:p14="http://schemas.microsoft.com/office/powerpoint/2010/main" val="37690321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28</a:t>
            </a:fld>
            <a:endParaRPr lang="zh-CN" altLang="en-US"/>
          </a:p>
        </p:txBody>
      </p:sp>
    </p:spTree>
    <p:extLst>
      <p:ext uri="{BB962C8B-B14F-4D97-AF65-F5344CB8AC3E}">
        <p14:creationId xmlns:p14="http://schemas.microsoft.com/office/powerpoint/2010/main" val="367889206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29</a:t>
            </a:fld>
            <a:endParaRPr lang="zh-CN" altLang="en-US"/>
          </a:p>
        </p:txBody>
      </p:sp>
    </p:spTree>
    <p:extLst>
      <p:ext uri="{BB962C8B-B14F-4D97-AF65-F5344CB8AC3E}">
        <p14:creationId xmlns:p14="http://schemas.microsoft.com/office/powerpoint/2010/main" val="30480179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0EE074-379C-CEF8-87F6-D6B8BC04B47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C543398-959B-7F60-A8D7-67885106EEB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7DC2587-9C8F-5A85-FF29-243803964689}"/>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B65E23CA-B56A-54E4-B50F-7AAAE3637FE3}"/>
              </a:ext>
            </a:extLst>
          </p:cNvPr>
          <p:cNvSpPr>
            <a:spLocks noGrp="1"/>
          </p:cNvSpPr>
          <p:nvPr>
            <p:ph type="sldNum" sz="quarter" idx="10"/>
          </p:nvPr>
        </p:nvSpPr>
        <p:spPr/>
        <p:txBody>
          <a:bodyPr/>
          <a:lstStyle/>
          <a:p>
            <a:fld id="{F4F633F3-5D0E-4770-8750-05DED033C41B}" type="slidenum">
              <a:rPr lang="zh-CN" altLang="en-US" smtClean="0"/>
              <a:t>3</a:t>
            </a:fld>
            <a:endParaRPr lang="zh-CN" altLang="en-US"/>
          </a:p>
        </p:txBody>
      </p:sp>
    </p:spTree>
    <p:extLst>
      <p:ext uri="{BB962C8B-B14F-4D97-AF65-F5344CB8AC3E}">
        <p14:creationId xmlns:p14="http://schemas.microsoft.com/office/powerpoint/2010/main" val="335967187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30</a:t>
            </a:fld>
            <a:endParaRPr lang="zh-CN" altLang="en-US"/>
          </a:p>
        </p:txBody>
      </p:sp>
    </p:spTree>
    <p:extLst>
      <p:ext uri="{BB962C8B-B14F-4D97-AF65-F5344CB8AC3E}">
        <p14:creationId xmlns:p14="http://schemas.microsoft.com/office/powerpoint/2010/main" val="257147088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53CF0D-FD1B-E45F-6A66-626E42A5755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55323F4-DA2F-9373-A5A6-A51041C49FAF}"/>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1EFC998-40D7-D8C4-72ED-893ED109F189}"/>
              </a:ext>
            </a:extLst>
          </p:cNvPr>
          <p:cNvSpPr>
            <a:spLocks noGrp="1"/>
          </p:cNvSpPr>
          <p:nvPr>
            <p:ph type="body" idx="1"/>
          </p:nvPr>
        </p:nvSpPr>
        <p:spPr/>
        <p:txBody>
          <a:bodyPr/>
          <a:lstStyle/>
          <a:p>
            <a:r>
              <a:rPr lang="zh-TW" altLang="en-US" dirty="0"/>
              <a:t>將</a:t>
            </a:r>
            <a:r>
              <a:rPr lang="en-US" altLang="zh-TW" dirty="0"/>
              <a:t>pack(t1)</a:t>
            </a:r>
            <a:r>
              <a:rPr lang="zh-TW" altLang="en-US" dirty="0"/>
              <a:t>搬到</a:t>
            </a:r>
            <a:r>
              <a:rPr lang="en-US" altLang="zh-TW" dirty="0"/>
              <a:t>stage 8</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0E9D2B34-0F8B-D344-24BE-CEEA54CC3ADD}"/>
              </a:ext>
            </a:extLst>
          </p:cNvPr>
          <p:cNvSpPr>
            <a:spLocks noGrp="1"/>
          </p:cNvSpPr>
          <p:nvPr>
            <p:ph type="sldNum" sz="quarter" idx="10"/>
          </p:nvPr>
        </p:nvSpPr>
        <p:spPr/>
        <p:txBody>
          <a:bodyPr/>
          <a:lstStyle/>
          <a:p>
            <a:fld id="{AB2A0F9D-3357-4A94-85C8-3B842B870DC6}" type="slidenum">
              <a:rPr lang="zh-CN" altLang="en-US" smtClean="0"/>
              <a:t>31</a:t>
            </a:fld>
            <a:endParaRPr lang="zh-CN" altLang="en-US"/>
          </a:p>
        </p:txBody>
      </p:sp>
    </p:spTree>
    <p:extLst>
      <p:ext uri="{BB962C8B-B14F-4D97-AF65-F5344CB8AC3E}">
        <p14:creationId xmlns:p14="http://schemas.microsoft.com/office/powerpoint/2010/main" val="18758752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D996E0-7C85-B23C-2180-47F236128A8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12CF0A4-B838-B8F5-D3A3-4112D822D8C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52F0015-383B-FF05-C6E5-9AEADBFD5DB2}"/>
              </a:ext>
            </a:extLst>
          </p:cNvPr>
          <p:cNvSpPr>
            <a:spLocks noGrp="1"/>
          </p:cNvSpPr>
          <p:nvPr>
            <p:ph type="body" idx="1"/>
          </p:nvPr>
        </p:nvSpPr>
        <p:spPr/>
        <p:txBody>
          <a:bodyPr/>
          <a:lstStyle/>
          <a:p>
            <a:r>
              <a:rPr lang="zh-TW" altLang="en-US" dirty="0"/>
              <a:t>將</a:t>
            </a:r>
            <a:r>
              <a:rPr lang="en-US" altLang="zh-TW" dirty="0"/>
              <a:t>u </a:t>
            </a:r>
            <a:r>
              <a:rPr lang="zh-TW" altLang="en-US" dirty="0"/>
              <a:t>從</a:t>
            </a:r>
            <a:r>
              <a:rPr lang="en-US" altLang="zh-TW" dirty="0" err="1"/>
              <a:t>uMEM</a:t>
            </a:r>
            <a:r>
              <a:rPr lang="zh-TW" altLang="en-US" dirty="0"/>
              <a:t> 移到 </a:t>
            </a:r>
            <a:r>
              <a:rPr lang="en-US" altLang="zh-TW" dirty="0"/>
              <a:t>seed MEM</a:t>
            </a:r>
          </a:p>
          <a:p>
            <a:br>
              <a:rPr lang="en-US" altLang="zh-TW" dirty="0"/>
            </a:br>
            <a:r>
              <a:rPr lang="en-US" altLang="zh-TW" dirty="0"/>
              <a:t>W1_packe : </a:t>
            </a:r>
            <a:r>
              <a:rPr lang="zh-TW" altLang="en-US" dirty="0"/>
              <a:t>可以將</a:t>
            </a:r>
            <a:r>
              <a:rPr lang="en-US" altLang="zh-TW" dirty="0"/>
              <a:t>8</a:t>
            </a:r>
            <a:r>
              <a:rPr lang="zh-TW" altLang="en-US" dirty="0"/>
              <a:t>與</a:t>
            </a:r>
            <a:r>
              <a:rPr lang="en-US" altLang="zh-TW" dirty="0"/>
              <a:t>9stage</a:t>
            </a:r>
            <a:r>
              <a:rPr lang="zh-TW" altLang="en-US" dirty="0"/>
              <a:t>合併，讓</a:t>
            </a:r>
            <a:r>
              <a:rPr lang="en-US" altLang="zh-TW" dirty="0"/>
              <a:t>w1</a:t>
            </a:r>
            <a:r>
              <a:rPr lang="zh-TW" altLang="en-US" dirty="0"/>
              <a:t>進入</a:t>
            </a:r>
            <a:r>
              <a:rPr lang="en-US" altLang="zh-TW" dirty="0"/>
              <a:t>encode</a:t>
            </a:r>
            <a:r>
              <a:rPr lang="zh-TW" altLang="en-US" dirty="0"/>
              <a:t>後產生</a:t>
            </a:r>
            <a:r>
              <a:rPr lang="en-US" altLang="zh-CN" dirty="0"/>
              <a:t>w1_pack</a:t>
            </a:r>
            <a:r>
              <a:rPr lang="zh-TW" altLang="en-US" dirty="0"/>
              <a:t>直接丟入</a:t>
            </a:r>
            <a:r>
              <a:rPr lang="en-US" altLang="zh-TW" dirty="0" err="1"/>
              <a:t>keccak</a:t>
            </a:r>
            <a:r>
              <a:rPr lang="zh-TW" altLang="en-US" dirty="0"/>
              <a:t>當中，可以省掉</a:t>
            </a:r>
            <a:r>
              <a:rPr lang="en-US" altLang="zh-TW" dirty="0"/>
              <a:t>64bit*96</a:t>
            </a:r>
            <a:r>
              <a:rPr lang="zh-TW" altLang="en-US" dirty="0"/>
              <a:t>深度的大量儲存空間</a:t>
            </a:r>
            <a:endParaRPr lang="en-US" altLang="zh-TW" dirty="0"/>
          </a:p>
          <a:p>
            <a:endParaRPr lang="en-US" altLang="zh-CN" dirty="0"/>
          </a:p>
          <a:p>
            <a:r>
              <a:rPr lang="en-US" altLang="zh-CN" dirty="0"/>
              <a:t>r0 : </a:t>
            </a:r>
            <a:r>
              <a:rPr lang="zh-TW" altLang="en-US" dirty="0"/>
              <a:t>用</a:t>
            </a:r>
            <a:r>
              <a:rPr lang="en-US" altLang="zh-TW" dirty="0"/>
              <a:t>||r0||</a:t>
            </a:r>
            <a:r>
              <a:rPr lang="zh-TW" altLang="en-US" dirty="0"/>
              <a:t>判斷挑戰值是否符合拒絕採樣的條件，在產生</a:t>
            </a:r>
            <a:r>
              <a:rPr lang="en-US" altLang="zh-TW" dirty="0"/>
              <a:t>r0</a:t>
            </a:r>
            <a:r>
              <a:rPr lang="zh-TW" altLang="en-US" dirty="0"/>
              <a:t>時同時計算</a:t>
            </a:r>
            <a:r>
              <a:rPr lang="en-US" altLang="zh-TW" dirty="0"/>
              <a:t>||r0||</a:t>
            </a:r>
            <a:r>
              <a:rPr lang="zh-TW" altLang="en-US" dirty="0"/>
              <a:t>，即可不用儲存</a:t>
            </a:r>
            <a:r>
              <a:rPr lang="en-US" altLang="zh-TW" dirty="0"/>
              <a:t>r0</a:t>
            </a:r>
            <a:r>
              <a:rPr lang="zh-TW" altLang="en-US" dirty="0"/>
              <a:t>資料，可以省掉</a:t>
            </a:r>
            <a:r>
              <a:rPr lang="en-US" altLang="zh-TW" dirty="0"/>
              <a:t>18bit*1024</a:t>
            </a:r>
            <a:r>
              <a:rPr lang="zh-TW" altLang="en-US" dirty="0"/>
              <a:t>深度的大量儲存空間</a:t>
            </a:r>
            <a:endParaRPr lang="en-US" altLang="zh-CN" dirty="0"/>
          </a:p>
          <a:p>
            <a:endParaRPr lang="en-US" altLang="zh-CN" dirty="0"/>
          </a:p>
          <a:p>
            <a:r>
              <a:rPr lang="en-US" altLang="zh-CN" dirty="0"/>
              <a:t>HBwcs2</a:t>
            </a:r>
            <a:r>
              <a:rPr lang="zh-TW" altLang="en-US" dirty="0"/>
              <a:t>是</a:t>
            </a:r>
            <a:r>
              <a:rPr lang="en-US" altLang="zh-TW" dirty="0"/>
              <a:t>w-cs2</a:t>
            </a:r>
            <a:r>
              <a:rPr lang="zh-TW" altLang="en-US" dirty="0"/>
              <a:t>取</a:t>
            </a:r>
            <a:r>
              <a:rPr lang="en-US" altLang="zh-TW" dirty="0" err="1"/>
              <a:t>hightbit</a:t>
            </a:r>
            <a:r>
              <a:rPr lang="zh-TW" altLang="en-US" dirty="0"/>
              <a:t>，用於</a:t>
            </a:r>
            <a:r>
              <a:rPr lang="en-US" altLang="zh-TW" dirty="0"/>
              <a:t>stage19</a:t>
            </a:r>
            <a:r>
              <a:rPr lang="zh-TW" altLang="en-US" dirty="0"/>
              <a:t>的</a:t>
            </a:r>
            <a:r>
              <a:rPr lang="en-US" altLang="zh-TW" dirty="0" err="1"/>
              <a:t>makehint</a:t>
            </a:r>
            <a:r>
              <a:rPr lang="zh-TW" altLang="en-US" dirty="0"/>
              <a:t>當中</a:t>
            </a:r>
            <a:endParaRPr lang="en-US" altLang="zh-TW" dirty="0"/>
          </a:p>
          <a:p>
            <a:endParaRPr lang="en-US" altLang="zh-CN" dirty="0"/>
          </a:p>
          <a:p>
            <a:r>
              <a:rPr lang="en-US" altLang="zh-CN" dirty="0"/>
              <a:t>Hint</a:t>
            </a:r>
            <a:r>
              <a:rPr lang="zh-TW" altLang="en-US" dirty="0"/>
              <a:t>還沒有把</a:t>
            </a:r>
            <a:r>
              <a:rPr lang="en-US" altLang="zh-TW" dirty="0"/>
              <a:t>64bit</a:t>
            </a:r>
            <a:r>
              <a:rPr lang="zh-TW" altLang="en-US" dirty="0"/>
              <a:t>資料儲存起來</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1F0F89D7-B769-439C-6E2B-A8E0D6FE2467}"/>
              </a:ext>
            </a:extLst>
          </p:cNvPr>
          <p:cNvSpPr>
            <a:spLocks noGrp="1"/>
          </p:cNvSpPr>
          <p:nvPr>
            <p:ph type="sldNum" sz="quarter" idx="10"/>
          </p:nvPr>
        </p:nvSpPr>
        <p:spPr/>
        <p:txBody>
          <a:bodyPr/>
          <a:lstStyle/>
          <a:p>
            <a:fld id="{AB2A0F9D-3357-4A94-85C8-3B842B870DC6}" type="slidenum">
              <a:rPr lang="zh-CN" altLang="en-US" smtClean="0"/>
              <a:t>32</a:t>
            </a:fld>
            <a:endParaRPr lang="zh-CN" altLang="en-US"/>
          </a:p>
        </p:txBody>
      </p:sp>
    </p:spTree>
    <p:extLst>
      <p:ext uri="{BB962C8B-B14F-4D97-AF65-F5344CB8AC3E}">
        <p14:creationId xmlns:p14="http://schemas.microsoft.com/office/powerpoint/2010/main" val="405782082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D996E0-7C85-B23C-2180-47F236128A8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12CF0A4-B838-B8F5-D3A3-4112D822D8C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52F0015-383B-FF05-C6E5-9AEADBFD5DB2}"/>
              </a:ext>
            </a:extLst>
          </p:cNvPr>
          <p:cNvSpPr>
            <a:spLocks noGrp="1"/>
          </p:cNvSpPr>
          <p:nvPr>
            <p:ph type="body" idx="1"/>
          </p:nvPr>
        </p:nvSpPr>
        <p:spPr/>
        <p:txBody>
          <a:bodyPr/>
          <a:lstStyle/>
          <a:p>
            <a:r>
              <a:rPr lang="zh-TW" altLang="en-US" dirty="0"/>
              <a:t>將</a:t>
            </a:r>
            <a:r>
              <a:rPr lang="en-US" altLang="zh-TW" dirty="0"/>
              <a:t>u </a:t>
            </a:r>
            <a:r>
              <a:rPr lang="zh-TW" altLang="en-US" dirty="0"/>
              <a:t>從</a:t>
            </a:r>
            <a:r>
              <a:rPr lang="en-US" altLang="zh-TW" dirty="0" err="1"/>
              <a:t>uMEM</a:t>
            </a:r>
            <a:r>
              <a:rPr lang="zh-TW" altLang="en-US" dirty="0"/>
              <a:t> 移到 </a:t>
            </a:r>
            <a:r>
              <a:rPr lang="en-US" altLang="zh-TW" dirty="0"/>
              <a:t>seed MEM</a:t>
            </a:r>
          </a:p>
          <a:p>
            <a:br>
              <a:rPr lang="en-US" altLang="zh-TW" dirty="0"/>
            </a:br>
            <a:r>
              <a:rPr lang="en-US" altLang="zh-TW" dirty="0"/>
              <a:t>W1_packe : </a:t>
            </a:r>
            <a:r>
              <a:rPr lang="zh-TW" altLang="en-US" dirty="0"/>
              <a:t>可以將</a:t>
            </a:r>
            <a:r>
              <a:rPr lang="en-US" altLang="zh-TW" dirty="0"/>
              <a:t>8</a:t>
            </a:r>
            <a:r>
              <a:rPr lang="zh-TW" altLang="en-US" dirty="0"/>
              <a:t>與</a:t>
            </a:r>
            <a:r>
              <a:rPr lang="en-US" altLang="zh-TW" dirty="0"/>
              <a:t>9stage</a:t>
            </a:r>
            <a:r>
              <a:rPr lang="zh-TW" altLang="en-US" dirty="0"/>
              <a:t>合併，讓</a:t>
            </a:r>
            <a:r>
              <a:rPr lang="en-US" altLang="zh-TW" dirty="0"/>
              <a:t>w1</a:t>
            </a:r>
            <a:r>
              <a:rPr lang="zh-TW" altLang="en-US" dirty="0"/>
              <a:t>進入</a:t>
            </a:r>
            <a:r>
              <a:rPr lang="en-US" altLang="zh-TW" dirty="0"/>
              <a:t>encode</a:t>
            </a:r>
            <a:r>
              <a:rPr lang="zh-TW" altLang="en-US" dirty="0"/>
              <a:t>後產生</a:t>
            </a:r>
            <a:r>
              <a:rPr lang="en-US" altLang="zh-CN" dirty="0"/>
              <a:t>w1_pack</a:t>
            </a:r>
            <a:r>
              <a:rPr lang="zh-TW" altLang="en-US" dirty="0"/>
              <a:t>直接丟入</a:t>
            </a:r>
            <a:r>
              <a:rPr lang="en-US" altLang="zh-TW" dirty="0" err="1"/>
              <a:t>keccak</a:t>
            </a:r>
            <a:r>
              <a:rPr lang="zh-TW" altLang="en-US" dirty="0"/>
              <a:t>當中，可以省掉</a:t>
            </a:r>
            <a:r>
              <a:rPr lang="en-US" altLang="zh-TW" dirty="0"/>
              <a:t>64bit*96</a:t>
            </a:r>
            <a:r>
              <a:rPr lang="zh-TW" altLang="en-US" dirty="0"/>
              <a:t>深度的大量儲存空間</a:t>
            </a:r>
            <a:endParaRPr lang="en-US" altLang="zh-TW" dirty="0"/>
          </a:p>
          <a:p>
            <a:endParaRPr lang="en-US" altLang="zh-CN" dirty="0"/>
          </a:p>
          <a:p>
            <a:r>
              <a:rPr lang="en-US" altLang="zh-CN" dirty="0"/>
              <a:t>r0 : </a:t>
            </a:r>
            <a:r>
              <a:rPr lang="zh-TW" altLang="en-US" dirty="0"/>
              <a:t>用</a:t>
            </a:r>
            <a:r>
              <a:rPr lang="en-US" altLang="zh-TW" dirty="0"/>
              <a:t>||r0||</a:t>
            </a:r>
            <a:r>
              <a:rPr lang="zh-TW" altLang="en-US" dirty="0"/>
              <a:t>判斷挑戰值是否符合拒絕採樣的條件，在產生</a:t>
            </a:r>
            <a:r>
              <a:rPr lang="en-US" altLang="zh-TW" dirty="0"/>
              <a:t>r0</a:t>
            </a:r>
            <a:r>
              <a:rPr lang="zh-TW" altLang="en-US" dirty="0"/>
              <a:t>時同時計算</a:t>
            </a:r>
            <a:r>
              <a:rPr lang="en-US" altLang="zh-TW" dirty="0"/>
              <a:t>||r0||</a:t>
            </a:r>
            <a:r>
              <a:rPr lang="zh-TW" altLang="en-US" dirty="0"/>
              <a:t>，即可不用儲存</a:t>
            </a:r>
            <a:r>
              <a:rPr lang="en-US" altLang="zh-TW" dirty="0"/>
              <a:t>r0</a:t>
            </a:r>
            <a:r>
              <a:rPr lang="zh-TW" altLang="en-US" dirty="0"/>
              <a:t>資料，可以省掉</a:t>
            </a:r>
            <a:r>
              <a:rPr lang="en-US" altLang="zh-TW" dirty="0"/>
              <a:t>18bit*1024</a:t>
            </a:r>
            <a:r>
              <a:rPr lang="zh-TW" altLang="en-US" dirty="0"/>
              <a:t>深度的大量儲存空間</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1F0F89D7-B769-439C-6E2B-A8E0D6FE2467}"/>
              </a:ext>
            </a:extLst>
          </p:cNvPr>
          <p:cNvSpPr>
            <a:spLocks noGrp="1"/>
          </p:cNvSpPr>
          <p:nvPr>
            <p:ph type="sldNum" sz="quarter" idx="10"/>
          </p:nvPr>
        </p:nvSpPr>
        <p:spPr/>
        <p:txBody>
          <a:bodyPr/>
          <a:lstStyle/>
          <a:p>
            <a:fld id="{AB2A0F9D-3357-4A94-85C8-3B842B870DC6}" type="slidenum">
              <a:rPr lang="zh-CN" altLang="en-US" smtClean="0"/>
              <a:t>33</a:t>
            </a:fld>
            <a:endParaRPr lang="zh-CN" altLang="en-US"/>
          </a:p>
        </p:txBody>
      </p:sp>
    </p:spTree>
    <p:extLst>
      <p:ext uri="{BB962C8B-B14F-4D97-AF65-F5344CB8AC3E}">
        <p14:creationId xmlns:p14="http://schemas.microsoft.com/office/powerpoint/2010/main" val="202257180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A9F904-FC9F-8EA6-482D-7BF35C082F2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B97822D-C551-D5DC-374F-B7E02930034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FD175E7-EB66-AF7F-46CC-850FE85A497B}"/>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9A5C821D-7E64-6C95-F7C3-814E03FE6F1F}"/>
              </a:ext>
            </a:extLst>
          </p:cNvPr>
          <p:cNvSpPr>
            <a:spLocks noGrp="1"/>
          </p:cNvSpPr>
          <p:nvPr>
            <p:ph type="sldNum" sz="quarter" idx="10"/>
          </p:nvPr>
        </p:nvSpPr>
        <p:spPr/>
        <p:txBody>
          <a:bodyPr/>
          <a:lstStyle/>
          <a:p>
            <a:fld id="{F4F633F3-5D0E-4770-8750-05DED033C41B}" type="slidenum">
              <a:rPr lang="zh-CN" altLang="en-US" smtClean="0"/>
              <a:t>34</a:t>
            </a:fld>
            <a:endParaRPr lang="zh-CN" altLang="en-US"/>
          </a:p>
        </p:txBody>
      </p:sp>
    </p:spTree>
    <p:extLst>
      <p:ext uri="{BB962C8B-B14F-4D97-AF65-F5344CB8AC3E}">
        <p14:creationId xmlns:p14="http://schemas.microsoft.com/office/powerpoint/2010/main" val="211188902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35</a:t>
            </a:fld>
            <a:endParaRPr lang="zh-CN" altLang="en-US"/>
          </a:p>
        </p:txBody>
      </p:sp>
    </p:spTree>
    <p:extLst>
      <p:ext uri="{BB962C8B-B14F-4D97-AF65-F5344CB8AC3E}">
        <p14:creationId xmlns:p14="http://schemas.microsoft.com/office/powerpoint/2010/main" val="158972963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8DBC3C-C040-7179-5EB6-348E8774893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2BC6B10-11E7-388D-C259-AD0E1675D64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F6EA1C1-137D-3888-7C08-82B6DBA0A12D}"/>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9F9F82A0-8F5C-3723-9857-98B09BA9A002}"/>
              </a:ext>
            </a:extLst>
          </p:cNvPr>
          <p:cNvSpPr>
            <a:spLocks noGrp="1"/>
          </p:cNvSpPr>
          <p:nvPr>
            <p:ph type="sldNum" sz="quarter" idx="10"/>
          </p:nvPr>
        </p:nvSpPr>
        <p:spPr/>
        <p:txBody>
          <a:bodyPr/>
          <a:lstStyle/>
          <a:p>
            <a:fld id="{AB2A0F9D-3357-4A94-85C8-3B842B870DC6}" type="slidenum">
              <a:rPr lang="zh-CN" altLang="en-US" smtClean="0"/>
              <a:t>36</a:t>
            </a:fld>
            <a:endParaRPr lang="zh-CN" altLang="en-US"/>
          </a:p>
        </p:txBody>
      </p:sp>
    </p:spTree>
    <p:extLst>
      <p:ext uri="{BB962C8B-B14F-4D97-AF65-F5344CB8AC3E}">
        <p14:creationId xmlns:p14="http://schemas.microsoft.com/office/powerpoint/2010/main" val="397014915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EEC1CD-3999-5FA0-1D3A-52C3583C817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846E07E-3C4D-2C9D-762F-A4C789F4BF6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7BE910F-3EEB-1583-BFCE-EAD4FD915080}"/>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DF10B694-3206-C627-5710-7D372BA57CA2}"/>
              </a:ext>
            </a:extLst>
          </p:cNvPr>
          <p:cNvSpPr>
            <a:spLocks noGrp="1"/>
          </p:cNvSpPr>
          <p:nvPr>
            <p:ph type="sldNum" sz="quarter" idx="10"/>
          </p:nvPr>
        </p:nvSpPr>
        <p:spPr/>
        <p:txBody>
          <a:bodyPr/>
          <a:lstStyle/>
          <a:p>
            <a:fld id="{AB2A0F9D-3357-4A94-85C8-3B842B870DC6}" type="slidenum">
              <a:rPr lang="zh-CN" altLang="en-US" smtClean="0"/>
              <a:t>37</a:t>
            </a:fld>
            <a:endParaRPr lang="zh-CN" altLang="en-US"/>
          </a:p>
        </p:txBody>
      </p:sp>
    </p:spTree>
    <p:extLst>
      <p:ext uri="{BB962C8B-B14F-4D97-AF65-F5344CB8AC3E}">
        <p14:creationId xmlns:p14="http://schemas.microsoft.com/office/powerpoint/2010/main" val="257963816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6DA2A9-D08E-4EDE-53B3-E58DAC71954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D7ED59D-3A9E-E9F6-8B79-CDA308E9E3DA}"/>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40CE3C39-7174-23A4-6CF0-519143ACEFF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zh-TW" altLang="en-US" dirty="0"/>
              <a:t>這個結構有助於將計算拆分為較小的部分，提高計算效率。</a:t>
            </a:r>
          </a:p>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FB7D4AF-D3FA-D3D5-CCFD-27ED87366B85}"/>
              </a:ext>
            </a:extLst>
          </p:cNvPr>
          <p:cNvSpPr>
            <a:spLocks noGrp="1"/>
          </p:cNvSpPr>
          <p:nvPr>
            <p:ph type="sldNum" sz="quarter" idx="10"/>
          </p:nvPr>
        </p:nvSpPr>
        <p:spPr/>
        <p:txBody>
          <a:bodyPr/>
          <a:lstStyle/>
          <a:p>
            <a:fld id="{AB2A0F9D-3357-4A94-85C8-3B842B870DC6}" type="slidenum">
              <a:rPr lang="zh-CN" altLang="en-US" smtClean="0"/>
              <a:t>38</a:t>
            </a:fld>
            <a:endParaRPr lang="zh-CN" altLang="en-US"/>
          </a:p>
        </p:txBody>
      </p:sp>
    </p:spTree>
    <p:extLst>
      <p:ext uri="{BB962C8B-B14F-4D97-AF65-F5344CB8AC3E}">
        <p14:creationId xmlns:p14="http://schemas.microsoft.com/office/powerpoint/2010/main" val="112430363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39</a:t>
            </a:fld>
            <a:endParaRPr lang="zh-CN" altLang="en-US"/>
          </a:p>
        </p:txBody>
      </p:sp>
    </p:spTree>
    <p:extLst>
      <p:ext uri="{BB962C8B-B14F-4D97-AF65-F5344CB8AC3E}">
        <p14:creationId xmlns:p14="http://schemas.microsoft.com/office/powerpoint/2010/main" val="11005841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隨著近年來量子電腦的能力越來越強大，許多的公鑰加密系統都受到了威脅。因為當</a:t>
            </a:r>
            <a:r>
              <a:rPr lang="en-US" altLang="zh-TW" dirty="0" err="1"/>
              <a:t>shor</a:t>
            </a:r>
            <a:r>
              <a:rPr lang="zh-TW" altLang="en-US" dirty="0"/>
              <a:t>演算法搭載一台運算量強的量子電腦時，將能有效破解目前廣返使用的加密複雜數學問題，特別是</a:t>
            </a:r>
            <a:r>
              <a:rPr lang="en-US" altLang="zh-TW" dirty="0"/>
              <a:t>RSA</a:t>
            </a:r>
            <a:r>
              <a:rPr lang="zh-TW" altLang="en-US" dirty="0"/>
              <a:t>與</a:t>
            </a:r>
            <a:r>
              <a:rPr lang="en-US" altLang="zh-TW" dirty="0"/>
              <a:t>ECC</a:t>
            </a:r>
            <a:r>
              <a:rPr lang="zh-TW" altLang="en-US" dirty="0"/>
              <a:t>，因此</a:t>
            </a:r>
            <a:r>
              <a:rPr lang="en-US" altLang="zh-TW" dirty="0"/>
              <a:t>NIST</a:t>
            </a:r>
            <a:r>
              <a:rPr lang="zh-TW" altLang="en-US" dirty="0"/>
              <a:t>美國國家標準技術研究所在</a:t>
            </a:r>
            <a:r>
              <a:rPr lang="en-US" altLang="zh-TW" dirty="0"/>
              <a:t>2016</a:t>
            </a:r>
            <a:r>
              <a:rPr lang="zh-TW" altLang="en-US" dirty="0"/>
              <a:t>年啟動了後量子加密標準化過程，並在評估與分析後，在今年確定選擇了加密算法</a:t>
            </a:r>
            <a:r>
              <a:rPr lang="en-US" altLang="zh-TW" dirty="0"/>
              <a:t>ML-DSA</a:t>
            </a:r>
            <a:r>
              <a:rPr lang="zh-TW" altLang="en-US" dirty="0"/>
              <a:t>作為標準的一部分，其前身是</a:t>
            </a:r>
            <a:r>
              <a:rPr lang="en-US" altLang="zh-TW" dirty="0"/>
              <a:t>CRYSTAL-DILITHIUM</a:t>
            </a:r>
            <a:r>
              <a:rPr lang="zh-TW" altLang="en-US" dirty="0"/>
              <a:t>。</a:t>
            </a:r>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4</a:t>
            </a:fld>
            <a:endParaRPr lang="zh-CN" altLang="en-US"/>
          </a:p>
        </p:txBody>
      </p:sp>
    </p:spTree>
    <p:extLst>
      <p:ext uri="{BB962C8B-B14F-4D97-AF65-F5344CB8AC3E}">
        <p14:creationId xmlns:p14="http://schemas.microsoft.com/office/powerpoint/2010/main" val="308119757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5ECA0D-E557-4372-65AC-0D85A47467F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0AA00D6-FF26-206B-F792-5B6CE10681A5}"/>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7718338-3B67-5256-CA6E-F838A249C57D}"/>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8AA692E0-390D-43EC-8BEC-9C838CE36503}"/>
              </a:ext>
            </a:extLst>
          </p:cNvPr>
          <p:cNvSpPr>
            <a:spLocks noGrp="1"/>
          </p:cNvSpPr>
          <p:nvPr>
            <p:ph type="sldNum" sz="quarter" idx="10"/>
          </p:nvPr>
        </p:nvSpPr>
        <p:spPr/>
        <p:txBody>
          <a:bodyPr/>
          <a:lstStyle/>
          <a:p>
            <a:fld id="{AB2A0F9D-3357-4A94-85C8-3B842B870DC6}" type="slidenum">
              <a:rPr lang="zh-CN" altLang="en-US" smtClean="0"/>
              <a:t>40</a:t>
            </a:fld>
            <a:endParaRPr lang="zh-CN" altLang="en-US"/>
          </a:p>
        </p:txBody>
      </p:sp>
    </p:spTree>
    <p:extLst>
      <p:ext uri="{BB962C8B-B14F-4D97-AF65-F5344CB8AC3E}">
        <p14:creationId xmlns:p14="http://schemas.microsoft.com/office/powerpoint/2010/main" val="414731332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41</a:t>
            </a:fld>
            <a:endParaRPr lang="zh-CN" altLang="en-US"/>
          </a:p>
        </p:txBody>
      </p:sp>
    </p:spTree>
    <p:extLst>
      <p:ext uri="{BB962C8B-B14F-4D97-AF65-F5344CB8AC3E}">
        <p14:creationId xmlns:p14="http://schemas.microsoft.com/office/powerpoint/2010/main" val="60237676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r>
              <a:rPr lang="en-US" altLang="zh-CN" dirty="0"/>
              <a:t>NTT_INTT testbench</a:t>
            </a:r>
            <a:r>
              <a:rPr lang="zh-TW" altLang="en-US" dirty="0"/>
              <a:t>使用指南</a:t>
            </a:r>
            <a:r>
              <a:rPr lang="en-US" altLang="zh-TW" dirty="0"/>
              <a:t>:</a:t>
            </a:r>
            <a:br>
              <a:rPr lang="en-US" altLang="zh-TW" dirty="0"/>
            </a:br>
            <a:br>
              <a:rPr lang="en-US" altLang="zh-TW" dirty="0"/>
            </a:br>
            <a:r>
              <a:rPr lang="zh-TW" altLang="en-US" dirty="0"/>
              <a:t>調整</a:t>
            </a:r>
            <a:r>
              <a:rPr lang="en-US" altLang="zh-TW" dirty="0"/>
              <a:t>mode </a:t>
            </a:r>
            <a:r>
              <a:rPr lang="en-US" altLang="zh-TW" dirty="0">
                <a:sym typeface="Wingdings" panose="05000000000000000000" pitchFamily="2" charset="2"/>
              </a:rPr>
              <a:t> 0 : NTT mode / 1 : INTT mode</a:t>
            </a:r>
          </a:p>
          <a:p>
            <a:endParaRPr lang="en-US" altLang="zh-CN" dirty="0">
              <a:sym typeface="Wingdings" panose="05000000000000000000" pitchFamily="2" charset="2"/>
            </a:endParaRPr>
          </a:p>
          <a:p>
            <a:r>
              <a:rPr lang="zh-TW" altLang="en-US" dirty="0"/>
              <a:t>調整讀取測試資料 </a:t>
            </a:r>
            <a:r>
              <a:rPr lang="en-US" altLang="zh-TW" dirty="0">
                <a:sym typeface="Wingdings" panose="05000000000000000000" pitchFamily="2" charset="2"/>
              </a:rPr>
              <a:t></a:t>
            </a:r>
            <a:r>
              <a:rPr lang="zh-TW" altLang="en-US" dirty="0">
                <a:sym typeface="Wingdings" panose="05000000000000000000" pitchFamily="2" charset="2"/>
              </a:rPr>
              <a:t> </a:t>
            </a:r>
            <a:r>
              <a:rPr lang="en-US" altLang="zh-TW" dirty="0">
                <a:sym typeface="Wingdings" panose="05000000000000000000" pitchFamily="2" charset="2"/>
              </a:rPr>
              <a:t>NTT : s1_0 / INTT : s1_Hat_0</a:t>
            </a:r>
          </a:p>
          <a:p>
            <a:endParaRPr lang="en-US" altLang="zh-TW" dirty="0">
              <a:sym typeface="Wingdings" panose="05000000000000000000" pitchFamily="2" charset="2"/>
            </a:endParaRPr>
          </a:p>
          <a:p>
            <a:r>
              <a:rPr lang="zh-TW" altLang="en-US" dirty="0">
                <a:sym typeface="Wingdings" panose="05000000000000000000" pitchFamily="2" charset="2"/>
              </a:rPr>
              <a:t>調整測試資料輸入模式 </a:t>
            </a:r>
            <a:r>
              <a:rPr lang="en-US" altLang="zh-TW" dirty="0">
                <a:sym typeface="Wingdings" panose="05000000000000000000" pitchFamily="2" charset="2"/>
              </a:rPr>
              <a:t> NTT :   </a:t>
            </a:r>
            <a:r>
              <a:rPr lang="en-US" altLang="zh-TW" sz="1200" b="0" kern="1200" dirty="0" err="1">
                <a:solidFill>
                  <a:schemeClr val="tx1"/>
                </a:solidFill>
                <a:effectLst/>
                <a:latin typeface="+mn-lt"/>
                <a:ea typeface="+mn-ea"/>
                <a:cs typeface="+mn-cs"/>
              </a:rPr>
              <a:t>addr_a</a:t>
            </a:r>
            <a:r>
              <a:rPr lang="en-US" altLang="zh-TW" sz="1200" b="0" kern="1200" dirty="0">
                <a:solidFill>
                  <a:schemeClr val="tx1"/>
                </a:solidFill>
                <a:effectLst/>
                <a:latin typeface="+mn-lt"/>
                <a:ea typeface="+mn-ea"/>
                <a:cs typeface="+mn-cs"/>
              </a:rPr>
              <a:t> = </a:t>
            </a:r>
            <a:r>
              <a:rPr lang="en-US" altLang="zh-TW" sz="1200" b="0" kern="1200" dirty="0" err="1">
                <a:solidFill>
                  <a:schemeClr val="tx1"/>
                </a:solidFill>
                <a:effectLst/>
                <a:latin typeface="+mn-lt"/>
                <a:ea typeface="+mn-ea"/>
                <a:cs typeface="+mn-cs"/>
              </a:rPr>
              <a:t>i</a:t>
            </a:r>
            <a:r>
              <a:rPr lang="en-US" altLang="zh-TW" sz="1200" b="0" kern="1200" dirty="0">
                <a:solidFill>
                  <a:schemeClr val="tx1"/>
                </a:solidFill>
                <a:effectLst/>
                <a:latin typeface="+mn-lt"/>
                <a:ea typeface="+mn-ea"/>
                <a:cs typeface="+mn-cs"/>
              </a:rPr>
              <a:t>,  </a:t>
            </a:r>
            <a:r>
              <a:rPr lang="en-US" altLang="zh-TW" sz="1200" b="0" kern="1200" dirty="0" err="1">
                <a:solidFill>
                  <a:schemeClr val="tx1"/>
                </a:solidFill>
                <a:effectLst/>
                <a:latin typeface="+mn-lt"/>
                <a:ea typeface="+mn-ea"/>
                <a:cs typeface="+mn-cs"/>
              </a:rPr>
              <a:t>addr_b</a:t>
            </a:r>
            <a:r>
              <a:rPr lang="en-US" altLang="zh-TW" sz="1200" b="0" kern="1200" dirty="0">
                <a:solidFill>
                  <a:schemeClr val="tx1"/>
                </a:solidFill>
                <a:effectLst/>
                <a:latin typeface="+mn-lt"/>
                <a:ea typeface="+mn-ea"/>
                <a:cs typeface="+mn-cs"/>
              </a:rPr>
              <a:t> = </a:t>
            </a:r>
            <a:r>
              <a:rPr lang="en-US" altLang="zh-TW" sz="1200" b="0" kern="1200" dirty="0" err="1">
                <a:solidFill>
                  <a:schemeClr val="tx1"/>
                </a:solidFill>
                <a:effectLst/>
                <a:latin typeface="+mn-lt"/>
                <a:ea typeface="+mn-ea"/>
                <a:cs typeface="+mn-cs"/>
              </a:rPr>
              <a:t>i</a:t>
            </a:r>
            <a:r>
              <a:rPr lang="en-US" altLang="zh-TW" sz="1200" b="0" kern="1200" dirty="0">
                <a:solidFill>
                  <a:schemeClr val="tx1"/>
                </a:solidFill>
                <a:effectLst/>
                <a:latin typeface="+mn-lt"/>
                <a:ea typeface="+mn-ea"/>
                <a:cs typeface="+mn-cs"/>
              </a:rPr>
              <a:t> + 128 / I</a:t>
            </a:r>
            <a:r>
              <a:rPr lang="en-US" altLang="zh-TW" dirty="0">
                <a:sym typeface="Wingdings" panose="05000000000000000000" pitchFamily="2" charset="2"/>
              </a:rPr>
              <a:t>NTT :   </a:t>
            </a:r>
            <a:r>
              <a:rPr lang="en-US" altLang="zh-TW" sz="1200" b="0" kern="1200" dirty="0" err="1">
                <a:solidFill>
                  <a:schemeClr val="tx1"/>
                </a:solidFill>
                <a:effectLst/>
                <a:latin typeface="+mn-lt"/>
                <a:ea typeface="+mn-ea"/>
                <a:cs typeface="+mn-cs"/>
              </a:rPr>
              <a:t>addr_a</a:t>
            </a:r>
            <a:r>
              <a:rPr lang="en-US" altLang="zh-TW" sz="1200" b="0" kern="1200" dirty="0">
                <a:solidFill>
                  <a:schemeClr val="tx1"/>
                </a:solidFill>
                <a:effectLst/>
                <a:latin typeface="+mn-lt"/>
                <a:ea typeface="+mn-ea"/>
                <a:cs typeface="+mn-cs"/>
              </a:rPr>
              <a:t> = </a:t>
            </a:r>
            <a:r>
              <a:rPr lang="en-US" altLang="zh-TW" sz="1200" b="0" kern="1200" dirty="0" err="1">
                <a:solidFill>
                  <a:schemeClr val="tx1"/>
                </a:solidFill>
                <a:effectLst/>
                <a:latin typeface="+mn-lt"/>
                <a:ea typeface="+mn-ea"/>
                <a:cs typeface="+mn-cs"/>
              </a:rPr>
              <a:t>i</a:t>
            </a:r>
            <a:r>
              <a:rPr lang="en-US" altLang="zh-TW" sz="1200" b="0" kern="1200" dirty="0">
                <a:solidFill>
                  <a:schemeClr val="tx1"/>
                </a:solidFill>
                <a:effectLst/>
                <a:latin typeface="+mn-lt"/>
                <a:ea typeface="+mn-ea"/>
                <a:cs typeface="+mn-cs"/>
              </a:rPr>
              <a:t> * 2,  </a:t>
            </a:r>
            <a:r>
              <a:rPr lang="en-US" altLang="zh-TW" sz="1200" b="0" kern="1200" dirty="0" err="1">
                <a:solidFill>
                  <a:schemeClr val="tx1"/>
                </a:solidFill>
                <a:effectLst/>
                <a:latin typeface="+mn-lt"/>
                <a:ea typeface="+mn-ea"/>
                <a:cs typeface="+mn-cs"/>
              </a:rPr>
              <a:t>addr_b</a:t>
            </a:r>
            <a:r>
              <a:rPr lang="en-US" altLang="zh-TW" sz="1200" b="0" kern="1200" dirty="0">
                <a:solidFill>
                  <a:schemeClr val="tx1"/>
                </a:solidFill>
                <a:effectLst/>
                <a:latin typeface="+mn-lt"/>
                <a:ea typeface="+mn-ea"/>
                <a:cs typeface="+mn-cs"/>
              </a:rPr>
              <a:t> = </a:t>
            </a:r>
            <a:r>
              <a:rPr lang="en-US" altLang="zh-TW" sz="1200" b="0" kern="1200" dirty="0" err="1">
                <a:solidFill>
                  <a:schemeClr val="tx1"/>
                </a:solidFill>
                <a:effectLst/>
                <a:latin typeface="+mn-lt"/>
                <a:ea typeface="+mn-ea"/>
                <a:cs typeface="+mn-cs"/>
              </a:rPr>
              <a:t>i</a:t>
            </a:r>
            <a:r>
              <a:rPr lang="en-US" altLang="zh-TW" sz="1200" b="0" kern="1200" dirty="0">
                <a:solidFill>
                  <a:schemeClr val="tx1"/>
                </a:solidFill>
                <a:effectLst/>
                <a:latin typeface="+mn-lt"/>
                <a:ea typeface="+mn-ea"/>
                <a:cs typeface="+mn-cs"/>
              </a:rPr>
              <a:t> * 2+ 1</a:t>
            </a:r>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42</a:t>
            </a:fld>
            <a:endParaRPr lang="zh-CN" altLang="en-US"/>
          </a:p>
        </p:txBody>
      </p:sp>
    </p:spTree>
    <p:extLst>
      <p:ext uri="{BB962C8B-B14F-4D97-AF65-F5344CB8AC3E}">
        <p14:creationId xmlns:p14="http://schemas.microsoft.com/office/powerpoint/2010/main" val="230195609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右邊兩個紅框表示了第</a:t>
            </a:r>
            <a:r>
              <a:rPr lang="en-US" altLang="zh-TW" dirty="0"/>
              <a:t>8</a:t>
            </a:r>
            <a:r>
              <a:rPr lang="zh-TW" altLang="en-US" dirty="0"/>
              <a:t>級</a:t>
            </a:r>
            <a:r>
              <a:rPr lang="en-US" altLang="zh-TW" dirty="0"/>
              <a:t>(</a:t>
            </a:r>
            <a:r>
              <a:rPr lang="zh-TW" altLang="en-US" dirty="0"/>
              <a:t>最後一級</a:t>
            </a:r>
            <a:r>
              <a:rPr lang="en-US" altLang="zh-TW" dirty="0"/>
              <a:t>)</a:t>
            </a:r>
            <a:r>
              <a:rPr lang="zh-TW" altLang="en-US" dirty="0"/>
              <a:t>最後的上下兩個輸出與</a:t>
            </a:r>
            <a:r>
              <a:rPr lang="en-US" altLang="zh-TW" dirty="0"/>
              <a:t>golden data</a:t>
            </a:r>
            <a:r>
              <a:rPr lang="zh-TW" altLang="en-US" dirty="0"/>
              <a:t>相同</a:t>
            </a:r>
            <a:br>
              <a:rPr lang="en-US" altLang="zh-TW" dirty="0"/>
            </a:br>
            <a:r>
              <a:rPr lang="zh-TW" altLang="en-US" dirty="0"/>
              <a:t>左邊兩個紅框表示了第</a:t>
            </a:r>
            <a:r>
              <a:rPr lang="en-US" altLang="zh-TW" dirty="0"/>
              <a:t>6</a:t>
            </a:r>
            <a:r>
              <a:rPr lang="zh-TW" altLang="en-US" dirty="0"/>
              <a:t>級最後的上下兩個輸出與</a:t>
            </a:r>
            <a:r>
              <a:rPr lang="en-US" altLang="zh-TW" dirty="0"/>
              <a:t>golden data</a:t>
            </a:r>
            <a:r>
              <a:rPr lang="zh-TW" altLang="en-US" dirty="0"/>
              <a:t>相同</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43</a:t>
            </a:fld>
            <a:endParaRPr lang="zh-CN" altLang="en-US"/>
          </a:p>
        </p:txBody>
      </p:sp>
    </p:spTree>
    <p:extLst>
      <p:ext uri="{BB962C8B-B14F-4D97-AF65-F5344CB8AC3E}">
        <p14:creationId xmlns:p14="http://schemas.microsoft.com/office/powerpoint/2010/main" val="230758134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44</a:t>
            </a:fld>
            <a:endParaRPr lang="zh-CN" altLang="en-US"/>
          </a:p>
        </p:txBody>
      </p:sp>
    </p:spTree>
    <p:extLst>
      <p:ext uri="{BB962C8B-B14F-4D97-AF65-F5344CB8AC3E}">
        <p14:creationId xmlns:p14="http://schemas.microsoft.com/office/powerpoint/2010/main" val="251287635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右邊兩個紅框表示了第</a:t>
            </a:r>
            <a:r>
              <a:rPr lang="en-US" altLang="zh-TW" dirty="0"/>
              <a:t>8</a:t>
            </a:r>
            <a:r>
              <a:rPr lang="zh-TW" altLang="en-US" dirty="0"/>
              <a:t>級</a:t>
            </a:r>
            <a:r>
              <a:rPr lang="en-US" altLang="zh-TW" dirty="0"/>
              <a:t>(</a:t>
            </a:r>
            <a:r>
              <a:rPr lang="zh-TW" altLang="en-US" dirty="0"/>
              <a:t>最後一級</a:t>
            </a:r>
            <a:r>
              <a:rPr lang="en-US" altLang="zh-TW" dirty="0"/>
              <a:t>)</a:t>
            </a:r>
            <a:r>
              <a:rPr lang="zh-TW" altLang="en-US" dirty="0"/>
              <a:t>最後的上下兩個輸出與</a:t>
            </a:r>
            <a:r>
              <a:rPr lang="en-US" altLang="zh-TW" dirty="0"/>
              <a:t>golden data</a:t>
            </a:r>
            <a:r>
              <a:rPr lang="zh-TW" altLang="en-US" dirty="0"/>
              <a:t>相同</a:t>
            </a:r>
            <a:br>
              <a:rPr lang="en-US" altLang="zh-TW" dirty="0"/>
            </a:br>
            <a:r>
              <a:rPr lang="zh-TW" altLang="en-US" dirty="0"/>
              <a:t>左邊兩個紅框表示了第</a:t>
            </a:r>
            <a:r>
              <a:rPr lang="en-US" altLang="zh-TW" dirty="0"/>
              <a:t>5</a:t>
            </a:r>
            <a:r>
              <a:rPr lang="zh-TW" altLang="en-US" dirty="0"/>
              <a:t>級中間的上下兩個輸出與</a:t>
            </a:r>
            <a:r>
              <a:rPr lang="en-US" altLang="zh-TW" dirty="0"/>
              <a:t>golden data</a:t>
            </a:r>
            <a:r>
              <a:rPr lang="zh-TW" altLang="en-US" dirty="0"/>
              <a:t>相同</a:t>
            </a:r>
            <a:br>
              <a:rPr lang="en-US" altLang="zh-TW" dirty="0"/>
            </a:b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45</a:t>
            </a:fld>
            <a:endParaRPr lang="zh-CN" altLang="en-US"/>
          </a:p>
        </p:txBody>
      </p:sp>
    </p:spTree>
    <p:extLst>
      <p:ext uri="{BB962C8B-B14F-4D97-AF65-F5344CB8AC3E}">
        <p14:creationId xmlns:p14="http://schemas.microsoft.com/office/powerpoint/2010/main" val="284200193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r>
              <a:rPr lang="zh-TW" altLang="en-US" b="0" i="0" dirty="0">
                <a:solidFill>
                  <a:srgbClr val="262626"/>
                </a:solidFill>
                <a:effectLst/>
                <a:latin typeface="-apple-system"/>
              </a:rPr>
              <a:t>在</a:t>
            </a: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46</a:t>
            </a:fld>
            <a:endParaRPr lang="zh-CN" altLang="en-US"/>
          </a:p>
        </p:txBody>
      </p:sp>
    </p:spTree>
    <p:extLst>
      <p:ext uri="{BB962C8B-B14F-4D97-AF65-F5344CB8AC3E}">
        <p14:creationId xmlns:p14="http://schemas.microsoft.com/office/powerpoint/2010/main" val="77215273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r>
              <a:rPr lang="zh-TW" altLang="en-US" dirty="0"/>
              <a:t>用上頁提到的使用利用關係式</a:t>
            </a:r>
            <a:r>
              <a:rPr lang="en-US" altLang="zh-TW" dirty="0"/>
              <a:t>2^23 ≡2^13 −1 mod q</a:t>
            </a:r>
            <a:r>
              <a:rPr lang="zh-TW" altLang="en-US" dirty="0"/>
              <a:t>遞迴拆解來進行</a:t>
            </a:r>
            <a:r>
              <a:rPr lang="en-US" altLang="zh-TW" dirty="0"/>
              <a:t>Modular Reduction</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47</a:t>
            </a:fld>
            <a:endParaRPr lang="zh-CN" altLang="en-US"/>
          </a:p>
        </p:txBody>
      </p:sp>
    </p:spTree>
    <p:extLst>
      <p:ext uri="{BB962C8B-B14F-4D97-AF65-F5344CB8AC3E}">
        <p14:creationId xmlns:p14="http://schemas.microsoft.com/office/powerpoint/2010/main" val="367554588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r>
              <a:rPr lang="zh-TW" altLang="en-US" dirty="0"/>
              <a:t>需要判斷第三級輸出的</a:t>
            </a:r>
            <a:r>
              <a:rPr lang="en-US" altLang="zh-TW" dirty="0"/>
              <a:t>data</a:t>
            </a:r>
            <a:r>
              <a:rPr lang="zh-TW" altLang="en-US" dirty="0"/>
              <a:t>，為負的</a:t>
            </a:r>
            <a:r>
              <a:rPr lang="en-US" altLang="zh-TW" dirty="0"/>
              <a:t>( 2q(8380417 * 2 - 1)</a:t>
            </a:r>
            <a:r>
              <a:rPr lang="zh-TW" altLang="en-US" dirty="0"/>
              <a:t>以上</a:t>
            </a:r>
            <a:r>
              <a:rPr lang="en-US" altLang="zh-TW" dirty="0"/>
              <a:t>)</a:t>
            </a:r>
            <a:r>
              <a:rPr lang="zh-TW" altLang="en-US" dirty="0"/>
              <a:t>則要 </a:t>
            </a:r>
            <a:r>
              <a:rPr lang="en-US" altLang="zh-TW" dirty="0"/>
              <a:t>+ 8380417</a:t>
            </a:r>
            <a:r>
              <a:rPr lang="zh-TW" altLang="en-US" dirty="0"/>
              <a:t>，為正的</a:t>
            </a:r>
            <a:r>
              <a:rPr lang="en-US" altLang="zh-TW" dirty="0"/>
              <a:t>(0, 2q)</a:t>
            </a:r>
            <a:r>
              <a:rPr lang="zh-TW" altLang="en-US" dirty="0"/>
              <a:t>則要 </a:t>
            </a:r>
            <a:r>
              <a:rPr lang="en-US" altLang="zh-TW" dirty="0"/>
              <a:t>+ 8396798(2^25 - 8380417, 8380417</a:t>
            </a:r>
            <a:r>
              <a:rPr lang="zh-TW" altLang="en-US" dirty="0"/>
              <a:t>的補數</a:t>
            </a:r>
            <a:r>
              <a:rPr lang="en-US" altLang="zh-TW" dirty="0"/>
              <a:t>)</a:t>
            </a:r>
            <a:endParaRPr lang="en-US" altLang="zh-CN" dirty="0"/>
          </a:p>
          <a:p>
            <a:br>
              <a:rPr lang="en-US" altLang="zh-CN" dirty="0"/>
            </a:br>
            <a:r>
              <a:rPr lang="zh-TW" altLang="en-US" dirty="0"/>
              <a:t>最後第四級輸出則去判斷</a:t>
            </a:r>
            <a:r>
              <a:rPr lang="en-US" altLang="zh-TW" dirty="0"/>
              <a:t>data</a:t>
            </a:r>
            <a:r>
              <a:rPr lang="zh-TW" altLang="en-US" dirty="0"/>
              <a:t>是否為負，為負代表</a:t>
            </a:r>
            <a:r>
              <a:rPr lang="en-US" altLang="zh-TW" dirty="0"/>
              <a:t>adder_3</a:t>
            </a:r>
            <a:r>
              <a:rPr lang="zh-TW" altLang="en-US" dirty="0"/>
              <a:t>資料無需處理就在</a:t>
            </a:r>
            <a:r>
              <a:rPr lang="en-US" altLang="zh-TW" dirty="0"/>
              <a:t>(0,q)</a:t>
            </a:r>
            <a:r>
              <a:rPr lang="zh-TW" altLang="en-US" dirty="0"/>
              <a:t>，因此輸出</a:t>
            </a:r>
            <a:r>
              <a:rPr lang="en-US" altLang="zh-TW" dirty="0"/>
              <a:t>adder_3[22:0]</a:t>
            </a:r>
            <a:r>
              <a:rPr lang="zh-TW" altLang="en-US" dirty="0"/>
              <a:t>，而正的表示處理過後在</a:t>
            </a:r>
            <a:r>
              <a:rPr lang="en-US" altLang="zh-TW" dirty="0"/>
              <a:t>(0,q)</a:t>
            </a:r>
            <a:r>
              <a:rPr lang="zh-TW" altLang="en-US" dirty="0"/>
              <a:t>，則輸出</a:t>
            </a:r>
            <a:r>
              <a:rPr lang="en-US" altLang="zh-TW" dirty="0"/>
              <a:t>adder_4[22:0]</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48</a:t>
            </a:fld>
            <a:endParaRPr lang="zh-CN" altLang="en-US"/>
          </a:p>
        </p:txBody>
      </p:sp>
    </p:spTree>
    <p:extLst>
      <p:ext uri="{BB962C8B-B14F-4D97-AF65-F5344CB8AC3E}">
        <p14:creationId xmlns:p14="http://schemas.microsoft.com/office/powerpoint/2010/main" val="155105975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49</a:t>
            </a:fld>
            <a:endParaRPr lang="zh-CN" altLang="en-US"/>
          </a:p>
        </p:txBody>
      </p:sp>
    </p:spTree>
    <p:extLst>
      <p:ext uri="{BB962C8B-B14F-4D97-AF65-F5344CB8AC3E}">
        <p14:creationId xmlns:p14="http://schemas.microsoft.com/office/powerpoint/2010/main" val="42763649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err="1"/>
              <a:t>Mldsa</a:t>
            </a:r>
            <a:r>
              <a:rPr lang="zh-TW" altLang="en-US" dirty="0"/>
              <a:t>是數位簽章</a:t>
            </a:r>
            <a:br>
              <a:rPr lang="en-US" altLang="zh-TW" dirty="0"/>
            </a:br>
            <a:br>
              <a:rPr lang="en-US" altLang="zh-TW" dirty="0"/>
            </a:br>
            <a:r>
              <a:rPr lang="en-US" altLang="zh-TW" dirty="0" err="1"/>
              <a:t>Dilithium</a:t>
            </a:r>
            <a:r>
              <a:rPr lang="zh-TW" altLang="en-US" dirty="0"/>
              <a:t>依賴於模塊格子問題的最壞情況難度。</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它具有抵抗量子和傳統攻擊的潛力，並具有快速算術運算、密鑰和簽名小巧等優勢。</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與第三輪推薦的其他基於格子的算法（例如</a:t>
            </a:r>
            <a:r>
              <a:rPr lang="en-US" altLang="zh-TW" dirty="0" err="1"/>
              <a:t>Kyber</a:t>
            </a:r>
            <a:r>
              <a:rPr lang="zh-TW" altLang="en-US" dirty="0"/>
              <a:t>和</a:t>
            </a:r>
            <a:r>
              <a:rPr lang="en-US" altLang="zh-TW" dirty="0"/>
              <a:t>Falcon</a:t>
            </a:r>
            <a:r>
              <a:rPr lang="zh-TW" altLang="en-US" dirty="0"/>
              <a:t>）不同，</a:t>
            </a:r>
            <a:r>
              <a:rPr lang="en-US" altLang="zh-TW" dirty="0" err="1"/>
              <a:t>Dilithium</a:t>
            </a:r>
            <a:r>
              <a:rPr lang="en-US" altLang="zh-TW" dirty="0"/>
              <a:t> </a:t>
            </a:r>
            <a:r>
              <a:rPr lang="zh-TW" altLang="en-US" dirty="0"/>
              <a:t>使用均勻抽樣而非離散高斯分佈來生成秘密隨機數。這種方法極大地簡化了多項式的生成，並且能以恆定時間實作。</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支撐</a:t>
            </a:r>
            <a:r>
              <a:rPr lang="en-US" altLang="zh-TW" dirty="0"/>
              <a:t>ML-DSA</a:t>
            </a:r>
            <a:r>
              <a:rPr lang="zh-TW" altLang="en-US" dirty="0"/>
              <a:t>安全性的核心難題包括錯誤學習問題（</a:t>
            </a:r>
            <a:r>
              <a:rPr lang="en-US" altLang="zh-TW" dirty="0"/>
              <a:t>MLWE</a:t>
            </a:r>
            <a:r>
              <a:rPr lang="zh-TW" altLang="en-US" dirty="0"/>
              <a:t>）和模塊最短整數解（</a:t>
            </a:r>
            <a:r>
              <a:rPr lang="en-US" altLang="zh-TW" dirty="0"/>
              <a:t>M-SIS</a:t>
            </a:r>
            <a:r>
              <a:rPr lang="zh-TW" altLang="en-US" dirty="0"/>
              <a:t>）問題，這些問題被證明難以破解。</a:t>
            </a:r>
            <a:r>
              <a:rPr lang="en-US" altLang="zh-TW" dirty="0"/>
              <a:t>MLWE</a:t>
            </a:r>
            <a:r>
              <a:rPr lang="zh-TW" altLang="en-US" dirty="0"/>
              <a:t>問題主要用於防止密鑰恢復，而</a:t>
            </a:r>
            <a:r>
              <a:rPr lang="en-US" altLang="zh-TW" dirty="0"/>
              <a:t>M-SIS</a:t>
            </a:r>
            <a:r>
              <a:rPr lang="zh-TW" altLang="en-US" dirty="0"/>
              <a:t>問題則用於防止簽名偽造</a:t>
            </a:r>
            <a:endParaRPr lang="zh-TW" altLang="en-US" sz="1200" b="1" dirty="0"/>
          </a:p>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5</a:t>
            </a:fld>
            <a:endParaRPr lang="zh-CN" altLang="en-US"/>
          </a:p>
        </p:txBody>
      </p:sp>
    </p:spTree>
    <p:extLst>
      <p:ext uri="{BB962C8B-B14F-4D97-AF65-F5344CB8AC3E}">
        <p14:creationId xmlns:p14="http://schemas.microsoft.com/office/powerpoint/2010/main" val="308685321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r>
                  <a:rPr lang="zh-TW" altLang="en-US" b="0" i="0" dirty="0">
                    <a:solidFill>
                      <a:srgbClr val="262626"/>
                    </a:solidFill>
                    <a:effectLst/>
                    <a:latin typeface="-apple-system"/>
                  </a:rPr>
                  <a:t>透過</a:t>
                </a:r>
                <a:r>
                  <a:rPr lang="en-US" altLang="zh-TW" b="0" i="0" dirty="0">
                    <a:solidFill>
                      <a:srgbClr val="262626"/>
                    </a:solidFill>
                    <a:effectLst/>
                    <a:latin typeface="-apple-system"/>
                  </a:rPr>
                  <a:t>NTT</a:t>
                </a:r>
                <a:r>
                  <a:rPr lang="zh-TW" altLang="en-US" b="0" i="0" dirty="0">
                    <a:solidFill>
                      <a:srgbClr val="262626"/>
                    </a:solidFill>
                    <a:effectLst/>
                    <a:latin typeface="-apple-system"/>
                  </a:rPr>
                  <a:t>與</a:t>
                </a:r>
                <a:r>
                  <a:rPr lang="en-US" altLang="zh-TW" b="0" i="0" dirty="0">
                    <a:solidFill>
                      <a:srgbClr val="262626"/>
                    </a:solidFill>
                    <a:effectLst/>
                    <a:latin typeface="-apple-system"/>
                  </a:rPr>
                  <a:t>INTT</a:t>
                </a:r>
                <a:r>
                  <a:rPr lang="zh-TW" altLang="en-US" b="0" i="0" dirty="0">
                    <a:solidFill>
                      <a:srgbClr val="262626"/>
                    </a:solidFill>
                    <a:effectLst/>
                    <a:latin typeface="-apple-system"/>
                  </a:rPr>
                  <a:t>運算當中的對稱性以及奇偶性形成</a:t>
                </a:r>
                <a:r>
                  <a:rPr lang="en-US" altLang="zh-TW" b="0" i="0" dirty="0">
                    <a:solidFill>
                      <a:srgbClr val="262626"/>
                    </a:solidFill>
                    <a:effectLst/>
                    <a:latin typeface="-apple-system"/>
                  </a:rPr>
                  <a:t>Butterfly Unit</a:t>
                </a:r>
              </a:p>
              <a:p>
                <a:pPr algn="l">
                  <a:spcBef>
                    <a:spcPts val="600"/>
                  </a:spcBef>
                  <a:spcAft>
                    <a:spcPts val="600"/>
                  </a:spcAft>
                  <a:buFont typeface="+mj-lt"/>
                  <a:buNone/>
                </a:pPr>
                <a:endParaRPr lang="en-US" altLang="zh-TW" b="0" i="0" dirty="0">
                  <a:solidFill>
                    <a:srgbClr val="262626"/>
                  </a:solidFill>
                  <a:effectLst/>
                  <a:latin typeface="-apple-system"/>
                </a:endParaRPr>
              </a:p>
              <a:p>
                <a:pPr algn="l">
                  <a:spcBef>
                    <a:spcPts val="600"/>
                  </a:spcBef>
                  <a:spcAft>
                    <a:spcPts val="600"/>
                  </a:spcAft>
                  <a:buFont typeface="+mj-lt"/>
                  <a:buNone/>
                </a:pPr>
                <a:r>
                  <a:rPr lang="zh-TW" altLang="en-US" b="0" i="0" dirty="0">
                    <a:solidFill>
                      <a:srgbClr val="262626"/>
                    </a:solidFill>
                    <a:effectLst/>
                    <a:latin typeface="-apple-system"/>
                  </a:rPr>
                  <a:t>將運算複雜度從</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O(</a:t>
                </a:r>
                <a14:m>
                  <m:oMath xmlns:m="http://schemas.openxmlformats.org/officeDocument/2006/math">
                    <m:sSup>
                      <m:sSupPr>
                        <m:ctrlPr>
                          <a:rPr lang="en-US" altLang="zh-TW" i="1" dirty="0" smtClean="0">
                            <a:latin typeface="Cambria Math" panose="02040503050406030204" pitchFamily="18" charset="0"/>
                            <a:cs typeface="Times New Roman" panose="02020603050405020304" pitchFamily="18" charset="0"/>
                          </a:rPr>
                        </m:ctrlPr>
                      </m:sSupPr>
                      <m:e>
                        <m:r>
                          <a:rPr lang="en-US" altLang="zh-TW" b="0" i="1" dirty="0" smtClean="0">
                            <a:latin typeface="Cambria Math" panose="02040503050406030204" pitchFamily="18" charset="0"/>
                            <a:cs typeface="Times New Roman" panose="02020603050405020304" pitchFamily="18" charset="0"/>
                          </a:rPr>
                          <m:t>𝑛</m:t>
                        </m:r>
                      </m:e>
                      <m:sup>
                        <m:r>
                          <a:rPr lang="en-US" altLang="zh-TW" b="0" i="1" dirty="0" smtClean="0">
                            <a:latin typeface="Cambria Math" panose="02040503050406030204" pitchFamily="18" charset="0"/>
                            <a:cs typeface="Times New Roman" panose="02020603050405020304" pitchFamily="18" charset="0"/>
                          </a:rPr>
                          <m:t>2</m:t>
                        </m:r>
                      </m:sup>
                    </m:sSup>
                  </m:oMath>
                </a14:m>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降到</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 O(</a:t>
                </a:r>
                <a14:m>
                  <m:oMath xmlns:m="http://schemas.openxmlformats.org/officeDocument/2006/math">
                    <m:r>
                      <a:rPr lang="en-US" altLang="zh-TW" b="0" i="1" dirty="0" smtClean="0">
                        <a:latin typeface="Cambria Math" panose="02040503050406030204" pitchFamily="18" charset="0"/>
                        <a:cs typeface="Times New Roman" panose="02020603050405020304" pitchFamily="18" charset="0"/>
                      </a:rPr>
                      <m:t>𝑛</m:t>
                    </m:r>
                    <m:func>
                      <m:funcPr>
                        <m:ctrlPr>
                          <a:rPr lang="en-US" altLang="zh-TW" b="0" i="1" dirty="0" smtClean="0">
                            <a:latin typeface="Cambria Math" panose="02040503050406030204" pitchFamily="18" charset="0"/>
                            <a:cs typeface="Times New Roman" panose="02020603050405020304" pitchFamily="18" charset="0"/>
                          </a:rPr>
                        </m:ctrlPr>
                      </m:funcPr>
                      <m:fName>
                        <m:r>
                          <m:rPr>
                            <m:sty m:val="p"/>
                          </m:rPr>
                          <a:rPr lang="en-US" altLang="zh-TW" b="0" i="0" dirty="0" smtClean="0">
                            <a:latin typeface="Cambria Math" panose="02040503050406030204" pitchFamily="18" charset="0"/>
                            <a:cs typeface="Times New Roman" panose="02020603050405020304" pitchFamily="18" charset="0"/>
                          </a:rPr>
                          <m:t>log</m:t>
                        </m:r>
                      </m:fName>
                      <m:e>
                        <m:r>
                          <a:rPr lang="en-US" altLang="zh-TW" b="0" i="1" dirty="0" smtClean="0">
                            <a:latin typeface="Cambria Math" panose="02040503050406030204" pitchFamily="18" charset="0"/>
                            <a:cs typeface="Times New Roman" panose="02020603050405020304" pitchFamily="18" charset="0"/>
                          </a:rPr>
                          <m:t>𝑛</m:t>
                        </m:r>
                      </m:e>
                    </m:func>
                  </m:oMath>
                </a14:m>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b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br>
                <a:b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br>
                <a:r>
                  <a:rPr lang="zh-TW" altLang="en-US" dirty="0"/>
                  <a:t>對於一對輸入 </a:t>
                </a:r>
                <a:r>
                  <a:rPr lang="en-US" altLang="zh-TW" dirty="0"/>
                  <a:t>a</a:t>
                </a:r>
                <a:r>
                  <a:rPr lang="zh-TW" altLang="en-US" dirty="0"/>
                  <a:t>與 </a:t>
                </a:r>
                <a:r>
                  <a:rPr lang="en-US" altLang="zh-TW" dirty="0"/>
                  <a:t>b</a:t>
                </a:r>
                <a:r>
                  <a:rPr lang="zh-TW" altLang="en-US" dirty="0"/>
                  <a:t>，以及相應的旋轉因子（</a:t>
                </a:r>
                <a:r>
                  <a:rPr lang="en-US" altLang="zh-TW" dirty="0"/>
                  <a:t>twiddle factor</a:t>
                </a:r>
                <a:r>
                  <a:rPr lang="zh-TW" altLang="en-US" dirty="0"/>
                  <a:t>） </a:t>
                </a:r>
                <a:r>
                  <a:rPr lang="en-US" altLang="zh-TW" dirty="0"/>
                  <a:t>w</a:t>
                </a:r>
                <a:r>
                  <a:rPr lang="zh-TW" altLang="en-US" dirty="0"/>
                  <a:t>，蝶形運算在有限域（模 </a:t>
                </a:r>
                <a:r>
                  <a:rPr lang="en-US" altLang="zh-TW" dirty="0" err="1"/>
                  <a:t>ppp</a:t>
                </a:r>
                <a:r>
                  <a:rPr lang="en-US" altLang="zh-TW" dirty="0"/>
                  <a:t> </a:t>
                </a:r>
                <a:r>
                  <a:rPr lang="zh-TW" altLang="en-US" dirty="0"/>
                  <a:t>下）進行計算，</a:t>
                </a:r>
                <a:r>
                  <a:rPr lang="en-US" altLang="zh-TW" dirty="0"/>
                  <a:t>w </a:t>
                </a:r>
                <a:r>
                  <a:rPr lang="zh-TW" altLang="en-US" dirty="0"/>
                  <a:t>是由本原根經過適當次方獲得的，保證了變換的正確性與可逆性。</a:t>
                </a:r>
                <a:endParaRPr lang="en-US" altLang="zh-TW" dirty="0"/>
              </a:p>
              <a:p>
                <a:pPr algn="l">
                  <a:spcBef>
                    <a:spcPts val="600"/>
                  </a:spcBef>
                  <a:spcAft>
                    <a:spcPts val="600"/>
                  </a:spcAft>
                  <a:buFont typeface="+mj-lt"/>
                  <a:buNone/>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en-US" altLang="zh-TW" dirty="0"/>
                  <a:t>NTT </a:t>
                </a:r>
                <a:r>
                  <a:rPr lang="zh-TW" altLang="en-US" dirty="0"/>
                  <a:t>與 </a:t>
                </a:r>
                <a:r>
                  <a:rPr lang="en-US" altLang="zh-TW" dirty="0"/>
                  <a:t>INTT</a:t>
                </a:r>
                <a:r>
                  <a:rPr lang="zh-TW" altLang="en-US" dirty="0"/>
                  <a:t>結構類似，但 </a:t>
                </a:r>
                <a:r>
                  <a:rPr lang="en-US" altLang="zh-TW" dirty="0"/>
                  <a:t>INTT </a:t>
                </a:r>
                <a:r>
                  <a:rPr lang="zh-TW" altLang="en-US" dirty="0"/>
                  <a:t>中使用的旋轉因子是 </a:t>
                </a:r>
                <a:r>
                  <a:rPr lang="en-US" altLang="zh-TW" dirty="0"/>
                  <a:t>NTT </a:t>
                </a:r>
                <a:r>
                  <a:rPr lang="zh-TW" altLang="en-US" dirty="0"/>
                  <a:t>中的反元素，最終還需要乘上一個歸一化因子</a:t>
                </a: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algn="l">
                  <a:spcBef>
                    <a:spcPts val="600"/>
                  </a:spcBef>
                  <a:spcAft>
                    <a:spcPts val="600"/>
                  </a:spcAft>
                  <a:buFont typeface="+mj-lt"/>
                  <a:buNone/>
                </a:pPr>
                <a:endParaRPr lang="en-US" altLang="zh-TW" b="0" i="0" dirty="0">
                  <a:solidFill>
                    <a:srgbClr val="262626"/>
                  </a:solidFill>
                  <a:effectLst/>
                  <a:latin typeface="Times New Roman" panose="02020603050405020304" pitchFamily="18" charset="0"/>
                  <a:ea typeface="微軟正黑體" panose="020B0604030504040204" pitchFamily="34" charset="-120"/>
                  <a:cs typeface="Times New Roman" panose="02020603050405020304" pitchFamily="18" charset="0"/>
                </a:endParaRPr>
              </a:p>
              <a:p>
                <a:pPr algn="l">
                  <a:spcBef>
                    <a:spcPts val="600"/>
                  </a:spcBef>
                  <a:spcAft>
                    <a:spcPts val="600"/>
                  </a:spcAft>
                  <a:buFont typeface="+mj-lt"/>
                  <a:buNone/>
                </a:pPr>
                <a:endParaRPr lang="zh-TW" altLang="en-US" b="0" i="0" dirty="0">
                  <a:solidFill>
                    <a:srgbClr val="262626"/>
                  </a:solidFill>
                  <a:effectLst/>
                  <a:latin typeface="-apple-system"/>
                </a:endParaRPr>
              </a:p>
            </p:txBody>
          </p:sp>
        </mc:Choice>
        <mc:Fallback xmlns="">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r>
                  <a:rPr lang="zh-TW" altLang="en-US" b="0" i="0" dirty="0">
                    <a:solidFill>
                      <a:srgbClr val="262626"/>
                    </a:solidFill>
                    <a:effectLst/>
                    <a:latin typeface="-apple-system"/>
                  </a:rPr>
                  <a:t>透過</a:t>
                </a:r>
                <a:r>
                  <a:rPr lang="en-US" altLang="zh-TW" b="0" i="0" dirty="0">
                    <a:solidFill>
                      <a:srgbClr val="262626"/>
                    </a:solidFill>
                    <a:effectLst/>
                    <a:latin typeface="-apple-system"/>
                  </a:rPr>
                  <a:t>NTT</a:t>
                </a:r>
                <a:r>
                  <a:rPr lang="zh-TW" altLang="en-US" b="0" i="0" dirty="0">
                    <a:solidFill>
                      <a:srgbClr val="262626"/>
                    </a:solidFill>
                    <a:effectLst/>
                    <a:latin typeface="-apple-system"/>
                  </a:rPr>
                  <a:t>與</a:t>
                </a:r>
                <a:r>
                  <a:rPr lang="en-US" altLang="zh-TW" b="0" i="0" dirty="0">
                    <a:solidFill>
                      <a:srgbClr val="262626"/>
                    </a:solidFill>
                    <a:effectLst/>
                    <a:latin typeface="-apple-system"/>
                  </a:rPr>
                  <a:t>INTT</a:t>
                </a:r>
                <a:r>
                  <a:rPr lang="zh-TW" altLang="en-US" b="0" i="0" dirty="0">
                    <a:solidFill>
                      <a:srgbClr val="262626"/>
                    </a:solidFill>
                    <a:effectLst/>
                    <a:latin typeface="-apple-system"/>
                  </a:rPr>
                  <a:t>運算當中的對稱性以及奇偶性形成</a:t>
                </a:r>
                <a:r>
                  <a:rPr lang="en-US" altLang="zh-TW" b="0" i="0" dirty="0">
                    <a:solidFill>
                      <a:srgbClr val="262626"/>
                    </a:solidFill>
                    <a:effectLst/>
                    <a:latin typeface="-apple-system"/>
                  </a:rPr>
                  <a:t>Butterfly Unit</a:t>
                </a:r>
              </a:p>
              <a:p>
                <a:pPr algn="l">
                  <a:spcBef>
                    <a:spcPts val="600"/>
                  </a:spcBef>
                  <a:spcAft>
                    <a:spcPts val="600"/>
                  </a:spcAft>
                  <a:buFont typeface="+mj-lt"/>
                  <a:buNone/>
                </a:pPr>
                <a:endParaRPr lang="en-US" altLang="zh-TW" b="0" i="0" dirty="0">
                  <a:solidFill>
                    <a:srgbClr val="262626"/>
                  </a:solidFill>
                  <a:effectLst/>
                  <a:latin typeface="-apple-system"/>
                </a:endParaRPr>
              </a:p>
              <a:p>
                <a:pPr algn="l">
                  <a:spcBef>
                    <a:spcPts val="600"/>
                  </a:spcBef>
                  <a:spcAft>
                    <a:spcPts val="600"/>
                  </a:spcAft>
                  <a:buFont typeface="+mj-lt"/>
                  <a:buNone/>
                </a:pPr>
                <a:r>
                  <a:rPr lang="zh-TW" altLang="en-US" b="0" i="0" dirty="0">
                    <a:solidFill>
                      <a:srgbClr val="262626"/>
                    </a:solidFill>
                    <a:effectLst/>
                    <a:latin typeface="-apple-system"/>
                  </a:rPr>
                  <a:t>將運算複雜度從</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O(</a:t>
                </a:r>
                <a:r>
                  <a:rPr lang="en-US" altLang="zh-TW" b="0" i="0" dirty="0">
                    <a:latin typeface="Cambria Math" panose="02040503050406030204" pitchFamily="18" charset="0"/>
                    <a:cs typeface="Times New Roman" panose="02020603050405020304" pitchFamily="18" charset="0"/>
                  </a:rPr>
                  <a:t>𝑛^2</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降到</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 O(</a:t>
                </a:r>
                <a:r>
                  <a:rPr lang="en-US" altLang="zh-TW" b="0" i="0" dirty="0">
                    <a:latin typeface="Cambria Math" panose="02040503050406030204" pitchFamily="18" charset="0"/>
                    <a:cs typeface="Times New Roman" panose="02020603050405020304" pitchFamily="18" charset="0"/>
                  </a:rPr>
                  <a:t>𝑛 log⁡𝑛</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b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br>
                <a:b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br>
                <a:r>
                  <a:rPr lang="zh-TW" altLang="en-US" dirty="0"/>
                  <a:t>對於一對輸入 </a:t>
                </a:r>
                <a:r>
                  <a:rPr lang="en-US" altLang="zh-TW" dirty="0"/>
                  <a:t>a</a:t>
                </a:r>
                <a:r>
                  <a:rPr lang="zh-TW" altLang="en-US" dirty="0"/>
                  <a:t>與 </a:t>
                </a:r>
                <a:r>
                  <a:rPr lang="en-US" altLang="zh-TW" dirty="0"/>
                  <a:t>b</a:t>
                </a:r>
                <a:r>
                  <a:rPr lang="zh-TW" altLang="en-US" dirty="0"/>
                  <a:t>，以及相應的旋轉因子（</a:t>
                </a:r>
                <a:r>
                  <a:rPr lang="en-US" altLang="zh-TW" dirty="0"/>
                  <a:t>twiddle factor</a:t>
                </a:r>
                <a:r>
                  <a:rPr lang="zh-TW" altLang="en-US" dirty="0"/>
                  <a:t>） </a:t>
                </a:r>
                <a:r>
                  <a:rPr lang="en-US" altLang="zh-TW" dirty="0"/>
                  <a:t>w</a:t>
                </a:r>
                <a:r>
                  <a:rPr lang="zh-TW" altLang="en-US" dirty="0"/>
                  <a:t>，蝶形運算在有限域（模 </a:t>
                </a:r>
                <a:r>
                  <a:rPr lang="en-US" altLang="zh-TW" dirty="0" err="1"/>
                  <a:t>ppp</a:t>
                </a:r>
                <a:r>
                  <a:rPr lang="en-US" altLang="zh-TW" dirty="0"/>
                  <a:t> </a:t>
                </a:r>
                <a:r>
                  <a:rPr lang="zh-TW" altLang="en-US" dirty="0"/>
                  <a:t>下）進行計算，</a:t>
                </a:r>
                <a:r>
                  <a:rPr lang="en-US" altLang="zh-TW" dirty="0"/>
                  <a:t>w </a:t>
                </a:r>
                <a:r>
                  <a:rPr lang="zh-TW" altLang="en-US" dirty="0"/>
                  <a:t>是由本原根經過適當次方獲得的，保證了變換的正確性與可逆性。</a:t>
                </a:r>
                <a:endParaRPr lang="en-US" altLang="zh-TW" dirty="0"/>
              </a:p>
              <a:p>
                <a:pPr algn="l">
                  <a:spcBef>
                    <a:spcPts val="600"/>
                  </a:spcBef>
                  <a:spcAft>
                    <a:spcPts val="600"/>
                  </a:spcAft>
                  <a:buFont typeface="+mj-lt"/>
                  <a:buNone/>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en-US" altLang="zh-TW" dirty="0"/>
                  <a:t>NTT </a:t>
                </a:r>
                <a:r>
                  <a:rPr lang="zh-TW" altLang="en-US" dirty="0"/>
                  <a:t>與 </a:t>
                </a:r>
                <a:r>
                  <a:rPr lang="en-US" altLang="zh-TW" dirty="0"/>
                  <a:t>INTT</a:t>
                </a:r>
                <a:r>
                  <a:rPr lang="zh-TW" altLang="en-US" dirty="0"/>
                  <a:t>結構類似，但 </a:t>
                </a:r>
                <a:r>
                  <a:rPr lang="en-US" altLang="zh-TW" dirty="0"/>
                  <a:t>INTT </a:t>
                </a:r>
                <a:r>
                  <a:rPr lang="zh-TW" altLang="en-US" dirty="0"/>
                  <a:t>中使用的旋轉因子是 </a:t>
                </a:r>
                <a:r>
                  <a:rPr lang="en-US" altLang="zh-TW" dirty="0"/>
                  <a:t>NTT </a:t>
                </a:r>
                <a:r>
                  <a:rPr lang="zh-TW" altLang="en-US" dirty="0"/>
                  <a:t>中的反元素，最終還需要乘上一個歸一化因子</a:t>
                </a: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algn="l">
                  <a:spcBef>
                    <a:spcPts val="600"/>
                  </a:spcBef>
                  <a:spcAft>
                    <a:spcPts val="600"/>
                  </a:spcAft>
                  <a:buFont typeface="+mj-lt"/>
                  <a:buNone/>
                </a:pPr>
                <a:endParaRPr lang="en-US" altLang="zh-TW" b="0" i="0" dirty="0">
                  <a:solidFill>
                    <a:srgbClr val="262626"/>
                  </a:solidFill>
                  <a:effectLst/>
                  <a:latin typeface="Times New Roman" panose="02020603050405020304" pitchFamily="18" charset="0"/>
                  <a:ea typeface="微軟正黑體" panose="020B0604030504040204" pitchFamily="34" charset="-120"/>
                  <a:cs typeface="Times New Roman" panose="02020603050405020304" pitchFamily="18" charset="0"/>
                </a:endParaRPr>
              </a:p>
              <a:p>
                <a:pPr algn="l">
                  <a:spcBef>
                    <a:spcPts val="600"/>
                  </a:spcBef>
                  <a:spcAft>
                    <a:spcPts val="600"/>
                  </a:spcAft>
                  <a:buFont typeface="+mj-lt"/>
                  <a:buNone/>
                </a:pPr>
                <a:endParaRPr lang="zh-TW" altLang="en-US" b="0" i="0" dirty="0">
                  <a:solidFill>
                    <a:srgbClr val="262626"/>
                  </a:solidFill>
                  <a:effectLst/>
                  <a:latin typeface="-apple-system"/>
                </a:endParaRPr>
              </a:p>
            </p:txBody>
          </p:sp>
        </mc:Fallback>
      </mc:AlternateContent>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50</a:t>
            </a:fld>
            <a:endParaRPr lang="zh-CN" altLang="en-US"/>
          </a:p>
        </p:txBody>
      </p:sp>
    </p:spTree>
    <p:extLst>
      <p:ext uri="{BB962C8B-B14F-4D97-AF65-F5344CB8AC3E}">
        <p14:creationId xmlns:p14="http://schemas.microsoft.com/office/powerpoint/2010/main" val="201324317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r>
              <a:rPr lang="en-US" altLang="zh-TW" dirty="0">
                <a:sym typeface="Wingdings" panose="05000000000000000000" pitchFamily="2" charset="2"/>
              </a:rPr>
              <a:t>Mode </a:t>
            </a:r>
            <a:br>
              <a:rPr lang="en-US" altLang="zh-TW" dirty="0">
                <a:sym typeface="Wingdings" panose="05000000000000000000" pitchFamily="2" charset="2"/>
              </a:rPr>
            </a:br>
            <a:r>
              <a:rPr lang="en-US" altLang="zh-TW" dirty="0">
                <a:sym typeface="Wingdings" panose="05000000000000000000" pitchFamily="2" charset="2"/>
              </a:rPr>
              <a:t>0 : NTT</a:t>
            </a:r>
            <a:endParaRPr lang="en-US" altLang="zh-CN" dirty="0"/>
          </a:p>
          <a:p>
            <a:r>
              <a:rPr lang="en-US" altLang="zh-CN" dirty="0"/>
              <a:t>1</a:t>
            </a:r>
            <a:r>
              <a:rPr lang="en-US" altLang="zh-CN" dirty="0">
                <a:sym typeface="Wingdings" panose="05000000000000000000" pitchFamily="2" charset="2"/>
              </a:rPr>
              <a:t> : </a:t>
            </a:r>
            <a:r>
              <a:rPr lang="en-US" altLang="zh-TW" dirty="0">
                <a:sym typeface="Wingdings" panose="05000000000000000000" pitchFamily="2" charset="2"/>
              </a:rPr>
              <a:t>INTT</a:t>
            </a:r>
          </a:p>
          <a:p>
            <a:endParaRPr lang="en-US" altLang="zh-CN" dirty="0">
              <a:sym typeface="Wingdings" panose="05000000000000000000" pitchFamily="2" charset="2"/>
            </a:endParaRPr>
          </a:p>
          <a:p>
            <a:r>
              <a:rPr lang="zh-TW" altLang="en-US" dirty="0"/>
              <a:t>兩者加法器、減法器、乘法器皆各使用了一個，只有輸入輸出連接不同，以及</a:t>
            </a:r>
            <a:r>
              <a:rPr lang="en-US" altLang="zh-TW" dirty="0"/>
              <a:t>INTT</a:t>
            </a:r>
            <a:r>
              <a:rPr lang="zh-TW" altLang="en-US" dirty="0"/>
              <a:t>的旋轉因子為</a:t>
            </a:r>
            <a:r>
              <a:rPr lang="en-US" altLang="zh-TW" dirty="0"/>
              <a:t>NTT</a:t>
            </a:r>
            <a:r>
              <a:rPr lang="zh-TW" altLang="en-US" dirty="0"/>
              <a:t>的反元素</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51</a:t>
            </a:fld>
            <a:endParaRPr lang="zh-CN" altLang="en-US"/>
          </a:p>
        </p:txBody>
      </p:sp>
    </p:spTree>
    <p:extLst>
      <p:ext uri="{BB962C8B-B14F-4D97-AF65-F5344CB8AC3E}">
        <p14:creationId xmlns:p14="http://schemas.microsoft.com/office/powerpoint/2010/main" val="282765452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zh-TW" altLang="en-US" dirty="0"/>
              <a:t>為了將每個</a:t>
            </a:r>
            <a:r>
              <a:rPr lang="en-US" altLang="zh-TW" dirty="0"/>
              <a:t>stage BU</a:t>
            </a:r>
            <a:r>
              <a:rPr lang="zh-TW" altLang="en-US" dirty="0"/>
              <a:t>的輸出進行</a:t>
            </a:r>
            <a:r>
              <a:rPr lang="en-US" altLang="zh-TW" dirty="0" err="1"/>
              <a:t>reodering</a:t>
            </a:r>
            <a:r>
              <a:rPr lang="zh-TW" altLang="en-US" dirty="0"/>
              <a:t>對應蝶型架構</a:t>
            </a:r>
            <a:endParaRPr lang="en-US" altLang="zh-TW" b="0" i="0" dirty="0">
              <a:solidFill>
                <a:srgbClr val="262626"/>
              </a:solidFill>
              <a:effectLst/>
              <a:latin typeface="Times New Roman" panose="02020603050405020304" pitchFamily="18" charset="0"/>
              <a:ea typeface="微軟正黑體" panose="020B0604030504040204" pitchFamily="34" charset="-120"/>
              <a:cs typeface="Times New Roman" panose="02020603050405020304" pitchFamily="18" charset="0"/>
            </a:endParaRPr>
          </a:p>
          <a:p>
            <a:pPr algn="l">
              <a:spcBef>
                <a:spcPts val="600"/>
              </a:spcBef>
              <a:spcAft>
                <a:spcPts val="600"/>
              </a:spcAft>
              <a:buFont typeface="+mj-lt"/>
              <a:buNone/>
            </a:pPr>
            <a:endParaRPr lang="en-US" altLang="zh-TW" dirty="0"/>
          </a:p>
          <a:p>
            <a:r>
              <a:rPr lang="zh-TW" altLang="en-US" dirty="0"/>
              <a:t>在</a:t>
            </a:r>
            <a:r>
              <a:rPr lang="en-US" altLang="zh-TW" dirty="0"/>
              <a:t>NTT_INTT</a:t>
            </a:r>
            <a:r>
              <a:rPr lang="zh-TW" altLang="en-US" dirty="0"/>
              <a:t>當中共有</a:t>
            </a:r>
            <a:r>
              <a:rPr lang="en-US" altLang="zh-TW" dirty="0"/>
              <a:t>7</a:t>
            </a:r>
            <a:r>
              <a:rPr lang="zh-TW" altLang="en-US" dirty="0"/>
              <a:t>個</a:t>
            </a:r>
            <a:r>
              <a:rPr lang="en-US" altLang="zh-TW" dirty="0"/>
              <a:t>RU</a:t>
            </a:r>
            <a:br>
              <a:rPr lang="en-US" altLang="zh-TW" dirty="0"/>
            </a:br>
            <a:br>
              <a:rPr lang="en-US" altLang="zh-TW" dirty="0"/>
            </a:br>
            <a:r>
              <a:rPr lang="zh-TW" altLang="en-US" dirty="0"/>
              <a:t>當中</a:t>
            </a:r>
            <a:r>
              <a:rPr lang="en-US" altLang="zh-TW" dirty="0"/>
              <a:t>MEM</a:t>
            </a:r>
            <a:r>
              <a:rPr lang="zh-TW" altLang="en-US" dirty="0"/>
              <a:t>根據不同的</a:t>
            </a:r>
            <a:r>
              <a:rPr lang="en-US" altLang="zh-TW" dirty="0"/>
              <a:t>Stage</a:t>
            </a:r>
            <a:r>
              <a:rPr lang="zh-TW" altLang="en-US" dirty="0"/>
              <a:t>會有不同的</a:t>
            </a:r>
            <a:r>
              <a:rPr lang="en-US" altLang="zh-TW" dirty="0"/>
              <a:t>Depth</a:t>
            </a:r>
            <a:r>
              <a:rPr lang="zh-TW" altLang="en-US" dirty="0"/>
              <a:t>，在</a:t>
            </a:r>
            <a:r>
              <a:rPr lang="en-US" altLang="zh-TW" dirty="0"/>
              <a:t>MLDSA</a:t>
            </a:r>
            <a:r>
              <a:rPr lang="zh-TW" altLang="en-US" dirty="0"/>
              <a:t>當中共用了</a:t>
            </a:r>
            <a:r>
              <a:rPr lang="en-US" altLang="zh-TW" dirty="0"/>
              <a:t>7</a:t>
            </a:r>
            <a:r>
              <a:rPr lang="zh-TW" altLang="en-US" dirty="0"/>
              <a:t>個</a:t>
            </a:r>
            <a:r>
              <a:rPr lang="en-US" altLang="zh-TW" dirty="0"/>
              <a:t>stage(1-7)</a:t>
            </a:r>
            <a:r>
              <a:rPr lang="zh-TW" altLang="en-US" dirty="0"/>
              <a:t>的</a:t>
            </a:r>
            <a:r>
              <a:rPr lang="en-US" altLang="zh-TW" dirty="0"/>
              <a:t>RU</a:t>
            </a:r>
            <a:br>
              <a:rPr lang="en-US" altLang="zh-TW" dirty="0"/>
            </a:br>
            <a:br>
              <a:rPr lang="en-US" altLang="zh-TW" dirty="0"/>
            </a:br>
            <a:r>
              <a:rPr lang="zh-TW" altLang="en-US" dirty="0"/>
              <a:t>在</a:t>
            </a:r>
            <a:r>
              <a:rPr lang="en-US" altLang="zh-TW" dirty="0"/>
              <a:t>NTT</a:t>
            </a:r>
            <a:r>
              <a:rPr lang="zh-TW" altLang="en-US" dirty="0"/>
              <a:t>當中公式為 </a:t>
            </a:r>
            <a:r>
              <a:rPr lang="en-US" altLang="zh-TW" dirty="0"/>
              <a:t>stage depth = 2*((8-stage num) – 1) </a:t>
            </a:r>
            <a:br>
              <a:rPr lang="en-US" altLang="zh-TW" dirty="0"/>
            </a:br>
            <a:r>
              <a:rPr lang="zh-TW" altLang="en-US" dirty="0"/>
              <a:t>在</a:t>
            </a:r>
            <a:r>
              <a:rPr lang="en-US" altLang="zh-TW" dirty="0"/>
              <a:t>INTT</a:t>
            </a:r>
            <a:r>
              <a:rPr lang="zh-TW" altLang="en-US" dirty="0"/>
              <a:t>當中公式為 </a:t>
            </a:r>
            <a:r>
              <a:rPr lang="en-US" altLang="zh-TW" dirty="0"/>
              <a:t>stage depth = 2*(stage num – 1)</a:t>
            </a:r>
          </a:p>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52</a:t>
            </a:fld>
            <a:endParaRPr lang="zh-CN" altLang="en-US"/>
          </a:p>
        </p:txBody>
      </p:sp>
    </p:spTree>
    <p:extLst>
      <p:ext uri="{BB962C8B-B14F-4D97-AF65-F5344CB8AC3E}">
        <p14:creationId xmlns:p14="http://schemas.microsoft.com/office/powerpoint/2010/main" val="190303956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r>
              <a:rPr lang="zh-TW" altLang="en-US" dirty="0"/>
              <a:t>當中</a:t>
            </a:r>
            <a:r>
              <a:rPr lang="en-US" altLang="zh-TW" dirty="0"/>
              <a:t>MEM</a:t>
            </a:r>
            <a:r>
              <a:rPr lang="zh-TW" altLang="en-US" dirty="0"/>
              <a:t>根據不同的</a:t>
            </a:r>
            <a:r>
              <a:rPr lang="en-US" altLang="zh-TW" dirty="0"/>
              <a:t>Stage</a:t>
            </a:r>
            <a:r>
              <a:rPr lang="zh-TW" altLang="en-US" dirty="0"/>
              <a:t>會有不同的</a:t>
            </a:r>
            <a:r>
              <a:rPr lang="en-US" altLang="zh-TW" dirty="0"/>
              <a:t>Depth</a:t>
            </a:r>
            <a:r>
              <a:rPr lang="zh-TW" altLang="en-US" dirty="0"/>
              <a:t>，在</a:t>
            </a:r>
            <a:r>
              <a:rPr lang="en-US" altLang="zh-TW" dirty="0"/>
              <a:t>MLDSA</a:t>
            </a:r>
            <a:r>
              <a:rPr lang="zh-TW" altLang="en-US" dirty="0"/>
              <a:t>當中共用了</a:t>
            </a:r>
            <a:r>
              <a:rPr lang="en-US" altLang="zh-TW" dirty="0"/>
              <a:t>7</a:t>
            </a:r>
            <a:r>
              <a:rPr lang="zh-TW" altLang="en-US" dirty="0"/>
              <a:t>個</a:t>
            </a:r>
            <a:r>
              <a:rPr lang="en-US" altLang="zh-TW" dirty="0"/>
              <a:t>stage(1-7)</a:t>
            </a:r>
            <a:r>
              <a:rPr lang="zh-TW" altLang="en-US" dirty="0"/>
              <a:t>的</a:t>
            </a:r>
            <a:r>
              <a:rPr lang="en-US" altLang="zh-TW" dirty="0"/>
              <a:t>RU</a:t>
            </a:r>
            <a:br>
              <a:rPr lang="en-US" altLang="zh-TW" dirty="0"/>
            </a:br>
            <a:br>
              <a:rPr lang="en-US" altLang="zh-TW" dirty="0"/>
            </a:br>
            <a:r>
              <a:rPr lang="zh-TW" altLang="en-US" dirty="0"/>
              <a:t>在</a:t>
            </a:r>
            <a:r>
              <a:rPr lang="en-US" altLang="zh-TW" dirty="0"/>
              <a:t>NTT</a:t>
            </a:r>
            <a:r>
              <a:rPr lang="zh-TW" altLang="en-US" dirty="0"/>
              <a:t>當中公式為 </a:t>
            </a:r>
            <a:r>
              <a:rPr lang="en-US" altLang="zh-TW" dirty="0"/>
              <a:t>stage depth = 2*((8-stage num) – 1)</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br>
              <a:rPr lang="en-US" altLang="zh-CN" dirty="0"/>
            </a:br>
            <a:r>
              <a:rPr lang="zh-TW" altLang="en-US" dirty="0"/>
              <a:t>在</a:t>
            </a:r>
            <a:r>
              <a:rPr lang="en-US" altLang="zh-TW" dirty="0"/>
              <a:t>INTT</a:t>
            </a:r>
            <a:r>
              <a:rPr lang="zh-TW" altLang="en-US" dirty="0"/>
              <a:t>當中公式為 </a:t>
            </a:r>
            <a:r>
              <a:rPr lang="en-US" altLang="zh-TW" dirty="0"/>
              <a:t>stage depth = 2*(stage num – 1)</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53</a:t>
            </a:fld>
            <a:endParaRPr lang="zh-CN" altLang="en-US"/>
          </a:p>
        </p:txBody>
      </p:sp>
    </p:spTree>
    <p:extLst>
      <p:ext uri="{BB962C8B-B14F-4D97-AF65-F5344CB8AC3E}">
        <p14:creationId xmlns:p14="http://schemas.microsoft.com/office/powerpoint/2010/main" val="145295983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AC5463-2F56-38ED-D837-4F468067D67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B5ED5F9-074C-3D72-F386-A6A211CF9B2C}"/>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C8F35D2-D357-71C5-9309-887AC7A6ACA4}"/>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779A2A19-657D-C5DA-2EC6-AB56447C245B}"/>
              </a:ext>
            </a:extLst>
          </p:cNvPr>
          <p:cNvSpPr>
            <a:spLocks noGrp="1"/>
          </p:cNvSpPr>
          <p:nvPr>
            <p:ph type="sldNum" sz="quarter" idx="10"/>
          </p:nvPr>
        </p:nvSpPr>
        <p:spPr/>
        <p:txBody>
          <a:bodyPr/>
          <a:lstStyle/>
          <a:p>
            <a:fld id="{F4F633F3-5D0E-4770-8750-05DED033C41B}" type="slidenum">
              <a:rPr lang="zh-CN" altLang="en-US" smtClean="0"/>
              <a:t>54</a:t>
            </a:fld>
            <a:endParaRPr lang="zh-CN" altLang="en-US"/>
          </a:p>
        </p:txBody>
      </p:sp>
    </p:spTree>
    <p:extLst>
      <p:ext uri="{BB962C8B-B14F-4D97-AF65-F5344CB8AC3E}">
        <p14:creationId xmlns:p14="http://schemas.microsoft.com/office/powerpoint/2010/main" val="344227627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0752B8-2B40-FCB0-FD32-205CD12F186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5BE6895-3DC4-DF41-D98C-E06F369A6B0F}"/>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441DBAC-B63F-90AC-39D7-1ECD1ACB9B73}"/>
              </a:ext>
            </a:extLst>
          </p:cNvPr>
          <p:cNvSpPr>
            <a:spLocks noGrp="1"/>
          </p:cNvSpPr>
          <p:nvPr>
            <p:ph type="body" idx="1"/>
          </p:nvPr>
        </p:nvSpPr>
        <p:spPr/>
        <p:txBody>
          <a:bodyPr/>
          <a:lstStyle/>
          <a:p>
            <a:pPr lvl="0"/>
            <a:r>
              <a:rPr lang="zh-TW" altLang="zh-TW" sz="1200" kern="1200" dirty="0">
                <a:solidFill>
                  <a:schemeClr val="tx1"/>
                </a:solidFill>
                <a:effectLst/>
                <a:latin typeface="+mn-lt"/>
                <a:ea typeface="+mn-ea"/>
                <a:cs typeface="+mn-cs"/>
              </a:rPr>
              <a:t>任意長度的明文輸入、可變長度的雜湊值輸出。</a:t>
            </a:r>
            <a:endParaRPr lang="en-US" altLang="zh-TW" sz="1200" kern="1200" dirty="0">
              <a:solidFill>
                <a:schemeClr val="tx1"/>
              </a:solidFill>
              <a:effectLst/>
              <a:latin typeface="+mn-lt"/>
              <a:ea typeface="+mn-ea"/>
              <a:cs typeface="+mn-cs"/>
            </a:endParaRPr>
          </a:p>
          <a:p>
            <a:pPr lvl="0"/>
            <a:r>
              <a:rPr lang="zh-TW" altLang="zh-TW" sz="1200" b="0" kern="1200" dirty="0">
                <a:solidFill>
                  <a:schemeClr val="tx1"/>
                </a:solidFill>
                <a:effectLst/>
                <a:latin typeface="+mn-lt"/>
                <a:ea typeface="+mn-ea"/>
                <a:cs typeface="+mn-cs"/>
              </a:rPr>
              <a:t>強碰撞防禦</a:t>
            </a:r>
            <a:r>
              <a:rPr lang="en-US" altLang="zh-TW" sz="1200" b="0" kern="1200" dirty="0">
                <a:solidFill>
                  <a:schemeClr val="tx1"/>
                </a:solidFill>
                <a:effectLst/>
                <a:latin typeface="+mn-lt"/>
                <a:ea typeface="+mn-ea"/>
                <a:cs typeface="+mn-cs"/>
              </a:rPr>
              <a:t>(Collision resistance</a:t>
            </a:r>
            <a:r>
              <a:rPr lang="zh-TW" altLang="zh-TW" sz="1200" b="0" kern="1200" dirty="0">
                <a:solidFill>
                  <a:schemeClr val="tx1"/>
                </a:solidFill>
                <a:effectLst/>
                <a:latin typeface="+mn-lt"/>
                <a:ea typeface="+mn-ea"/>
                <a:cs typeface="+mn-cs"/>
              </a:rPr>
              <a:t>或</a:t>
            </a:r>
            <a:r>
              <a:rPr lang="en-US" altLang="zh-TW" sz="1200" kern="1200" dirty="0">
                <a:solidFill>
                  <a:schemeClr val="tx1"/>
                </a:solidFill>
                <a:effectLst/>
                <a:latin typeface="+mn-lt"/>
                <a:ea typeface="+mn-ea"/>
                <a:cs typeface="+mn-cs"/>
              </a:rPr>
              <a:t>strong collision resistant</a:t>
            </a:r>
            <a:r>
              <a:rPr lang="en-US" altLang="zh-TW" sz="1200" b="0" kern="1200" dirty="0">
                <a:solidFill>
                  <a:schemeClr val="tx1"/>
                </a:solidFill>
                <a:effectLst/>
                <a:latin typeface="+mn-lt"/>
                <a:ea typeface="+mn-ea"/>
                <a:cs typeface="+mn-cs"/>
              </a:rPr>
              <a:t>)</a:t>
            </a:r>
            <a:r>
              <a:rPr lang="zh-TW" altLang="zh-TW" sz="1200" b="0" kern="1200" dirty="0">
                <a:solidFill>
                  <a:schemeClr val="tx1"/>
                </a:solidFill>
                <a:effectLst/>
                <a:latin typeface="+mn-lt"/>
                <a:ea typeface="+mn-ea"/>
                <a:cs typeface="+mn-cs"/>
              </a:rPr>
              <a:t>：</a:t>
            </a:r>
            <a:r>
              <a:rPr lang="zh-TW" altLang="zh-TW" sz="1200" kern="1200" dirty="0">
                <a:solidFill>
                  <a:schemeClr val="tx1"/>
                </a:solidFill>
                <a:effectLst/>
                <a:latin typeface="+mn-lt"/>
                <a:ea typeface="+mn-ea"/>
                <a:cs typeface="+mn-cs"/>
              </a:rPr>
              <a:t>就是很難找到兩個不同的明文</a:t>
            </a:r>
            <a:r>
              <a:rPr lang="en-US" altLang="zh-TW" sz="1200" kern="1200" dirty="0">
                <a:solidFill>
                  <a:schemeClr val="tx1"/>
                </a:solidFill>
                <a:effectLst/>
                <a:latin typeface="+mn-lt"/>
                <a:ea typeface="+mn-ea"/>
                <a:cs typeface="+mn-cs"/>
              </a:rPr>
              <a:t>m1</a:t>
            </a:r>
            <a:r>
              <a:rPr lang="zh-TW" altLang="zh-TW" sz="1200" kern="1200" dirty="0">
                <a:solidFill>
                  <a:schemeClr val="tx1"/>
                </a:solidFill>
                <a:effectLst/>
                <a:latin typeface="+mn-lt"/>
                <a:ea typeface="+mn-ea"/>
                <a:cs typeface="+mn-cs"/>
              </a:rPr>
              <a:t>和</a:t>
            </a:r>
            <a:r>
              <a:rPr lang="en-US" altLang="zh-TW" sz="1200" kern="1200" dirty="0">
                <a:solidFill>
                  <a:schemeClr val="tx1"/>
                </a:solidFill>
                <a:effectLst/>
                <a:latin typeface="+mn-lt"/>
                <a:ea typeface="+mn-ea"/>
                <a:cs typeface="+mn-cs"/>
              </a:rPr>
              <a:t>m2</a:t>
            </a:r>
            <a:r>
              <a:rPr lang="zh-TW" altLang="zh-TW" sz="1200" kern="1200" dirty="0">
                <a:solidFill>
                  <a:schemeClr val="tx1"/>
                </a:solidFill>
                <a:effectLst/>
                <a:latin typeface="+mn-lt"/>
                <a:ea typeface="+mn-ea"/>
                <a:cs typeface="+mn-cs"/>
              </a:rPr>
              <a:t>，使得</a:t>
            </a:r>
            <a:r>
              <a:rPr lang="en-US" altLang="zh-TW" sz="1200" kern="1200" dirty="0">
                <a:solidFill>
                  <a:schemeClr val="tx1"/>
                </a:solidFill>
                <a:effectLst/>
                <a:latin typeface="+mn-lt"/>
                <a:ea typeface="+mn-ea"/>
                <a:cs typeface="+mn-cs"/>
              </a:rPr>
              <a:t>h (m1) = h (m2) </a:t>
            </a:r>
            <a:r>
              <a:rPr lang="zh-TW" altLang="zh-TW" sz="1200" kern="1200" dirty="0">
                <a:solidFill>
                  <a:schemeClr val="tx1"/>
                </a:solidFill>
                <a:effectLst/>
                <a:latin typeface="+mn-lt"/>
                <a:ea typeface="+mn-ea"/>
                <a:cs typeface="+mn-cs"/>
              </a:rPr>
              <a:t>它們的雜湊值是相同的。</a:t>
            </a:r>
          </a:p>
          <a:p>
            <a:pPr lvl="0"/>
            <a:r>
              <a:rPr lang="zh-TW" altLang="zh-TW" sz="1200" kern="1200" dirty="0">
                <a:solidFill>
                  <a:schemeClr val="tx1"/>
                </a:solidFill>
                <a:effectLst/>
                <a:latin typeface="+mn-lt"/>
                <a:ea typeface="+mn-ea"/>
                <a:cs typeface="+mn-cs"/>
              </a:rPr>
              <a:t>原像防禦（</a:t>
            </a:r>
            <a:r>
              <a:rPr lang="en-US" altLang="zh-TW" sz="1200" kern="1200" dirty="0">
                <a:solidFill>
                  <a:schemeClr val="tx1"/>
                </a:solidFill>
                <a:effectLst/>
                <a:latin typeface="+mn-lt"/>
                <a:ea typeface="+mn-ea"/>
                <a:cs typeface="+mn-cs"/>
              </a:rPr>
              <a:t>Preimage resistant</a:t>
            </a:r>
            <a:r>
              <a:rPr lang="zh-TW" altLang="zh-TW" sz="1200" kern="1200" dirty="0">
                <a:solidFill>
                  <a:schemeClr val="tx1"/>
                </a:solidFill>
                <a:effectLst/>
                <a:latin typeface="+mn-lt"/>
                <a:ea typeface="+mn-ea"/>
                <a:cs typeface="+mn-cs"/>
              </a:rPr>
              <a:t>）為單向性</a:t>
            </a:r>
            <a:r>
              <a:rPr lang="en-US" altLang="zh-TW" sz="1200" kern="1200" dirty="0">
                <a:solidFill>
                  <a:schemeClr val="tx1"/>
                </a:solidFill>
                <a:effectLst/>
                <a:latin typeface="+mn-lt"/>
                <a:ea typeface="+mn-ea"/>
                <a:cs typeface="+mn-cs"/>
              </a:rPr>
              <a:t>( one-way property )</a:t>
            </a:r>
            <a:r>
              <a:rPr lang="zh-TW" altLang="zh-TW" sz="1200" kern="1200" dirty="0">
                <a:solidFill>
                  <a:schemeClr val="tx1"/>
                </a:solidFill>
                <a:effectLst/>
                <a:latin typeface="+mn-lt"/>
                <a:ea typeface="+mn-ea"/>
                <a:cs typeface="+mn-cs"/>
              </a:rPr>
              <a:t>，即無法利用雜湊值回推明文的內容。</a:t>
            </a:r>
          </a:p>
          <a:p>
            <a:pPr lvl="0"/>
            <a:r>
              <a:rPr lang="zh-TW" altLang="zh-TW" sz="1200" kern="1200" dirty="0">
                <a:solidFill>
                  <a:schemeClr val="tx1"/>
                </a:solidFill>
                <a:effectLst/>
                <a:latin typeface="+mn-lt"/>
                <a:ea typeface="+mn-ea"/>
                <a:cs typeface="+mn-cs"/>
              </a:rPr>
              <a:t>弱碰撞防禦（</a:t>
            </a:r>
            <a:r>
              <a:rPr lang="en-US" altLang="zh-TW" sz="1200" kern="1200" dirty="0">
                <a:solidFill>
                  <a:schemeClr val="tx1"/>
                </a:solidFill>
                <a:effectLst/>
                <a:latin typeface="+mn-lt"/>
                <a:ea typeface="+mn-ea"/>
                <a:cs typeface="+mn-cs"/>
              </a:rPr>
              <a:t>Second preimage resistant</a:t>
            </a:r>
            <a:r>
              <a:rPr lang="zh-TW" altLang="zh-TW" sz="1200" kern="1200" dirty="0">
                <a:solidFill>
                  <a:schemeClr val="tx1"/>
                </a:solidFill>
                <a:effectLst/>
                <a:latin typeface="+mn-lt"/>
                <a:ea typeface="+mn-ea"/>
                <a:cs typeface="+mn-cs"/>
              </a:rPr>
              <a:t>或</a:t>
            </a:r>
            <a:r>
              <a:rPr lang="en-US" altLang="zh-TW" sz="1200" kern="1200" dirty="0">
                <a:solidFill>
                  <a:schemeClr val="tx1"/>
                </a:solidFill>
                <a:effectLst/>
                <a:latin typeface="+mn-lt"/>
                <a:ea typeface="+mn-ea"/>
                <a:cs typeface="+mn-cs"/>
              </a:rPr>
              <a:t>weak collision resistant )</a:t>
            </a:r>
            <a:r>
              <a:rPr lang="zh-TW" altLang="zh-TW" sz="1200" kern="1200" dirty="0">
                <a:solidFill>
                  <a:schemeClr val="tx1"/>
                </a:solidFill>
                <a:effectLst/>
                <a:latin typeface="+mn-lt"/>
                <a:ea typeface="+mn-ea"/>
                <a:cs typeface="+mn-cs"/>
              </a:rPr>
              <a:t>：就是給定一個明文</a:t>
            </a:r>
            <a:r>
              <a:rPr lang="en-US" altLang="zh-TW" sz="1200" kern="1200" dirty="0">
                <a:solidFill>
                  <a:schemeClr val="tx1"/>
                </a:solidFill>
                <a:effectLst/>
                <a:latin typeface="+mn-lt"/>
                <a:ea typeface="+mn-ea"/>
                <a:cs typeface="+mn-cs"/>
              </a:rPr>
              <a:t>m1</a:t>
            </a:r>
            <a:r>
              <a:rPr lang="zh-TW" altLang="zh-TW" sz="1200" kern="1200" dirty="0">
                <a:solidFill>
                  <a:schemeClr val="tx1"/>
                </a:solidFill>
                <a:effectLst/>
                <a:latin typeface="+mn-lt"/>
                <a:ea typeface="+mn-ea"/>
                <a:cs typeface="+mn-cs"/>
              </a:rPr>
              <a:t>時，很難找到另一個明文</a:t>
            </a:r>
            <a:r>
              <a:rPr lang="en-US" altLang="zh-TW" sz="1200" kern="1200" dirty="0">
                <a:solidFill>
                  <a:schemeClr val="tx1"/>
                </a:solidFill>
                <a:effectLst/>
                <a:latin typeface="+mn-lt"/>
                <a:ea typeface="+mn-ea"/>
                <a:cs typeface="+mn-cs"/>
              </a:rPr>
              <a:t>m2</a:t>
            </a:r>
            <a:r>
              <a:rPr lang="zh-TW" altLang="zh-TW" sz="1200" kern="1200" dirty="0">
                <a:solidFill>
                  <a:schemeClr val="tx1"/>
                </a:solidFill>
                <a:effectLst/>
                <a:latin typeface="+mn-lt"/>
                <a:ea typeface="+mn-ea"/>
                <a:cs typeface="+mn-cs"/>
              </a:rPr>
              <a:t>，它們的雜湊值是相同的。</a:t>
            </a:r>
          </a:p>
          <a:p>
            <a:r>
              <a:rPr lang="zh-TW" altLang="zh-TW" sz="1200" kern="1200" dirty="0">
                <a:solidFill>
                  <a:schemeClr val="tx1"/>
                </a:solidFill>
                <a:effectLst/>
                <a:latin typeface="+mn-lt"/>
                <a:ea typeface="+mn-ea"/>
                <a:cs typeface="+mn-cs"/>
              </a:rPr>
              <a:t>假亂數性（</a:t>
            </a:r>
            <a:r>
              <a:rPr lang="en-US" altLang="zh-TW" sz="1200" kern="1200" dirty="0" err="1">
                <a:solidFill>
                  <a:schemeClr val="tx1"/>
                </a:solidFill>
                <a:effectLst/>
                <a:latin typeface="+mn-lt"/>
                <a:ea typeface="+mn-ea"/>
                <a:cs typeface="+mn-cs"/>
              </a:rPr>
              <a:t>Pseudorandomness</a:t>
            </a:r>
            <a:r>
              <a:rPr lang="zh-TW" altLang="zh-TW" sz="1200" kern="1200" dirty="0">
                <a:solidFill>
                  <a:schemeClr val="tx1"/>
                </a:solidFill>
                <a:effectLst/>
                <a:latin typeface="+mn-lt"/>
                <a:ea typeface="+mn-ea"/>
                <a:cs typeface="+mn-cs"/>
              </a:rPr>
              <a:t>）</a:t>
            </a:r>
            <a:endParaRPr lang="en-US" altLang="zh-TW"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kern="1200" dirty="0">
                <a:solidFill>
                  <a:schemeClr val="tx1"/>
                </a:solidFill>
                <a:effectLst/>
                <a:latin typeface="+mn-lt"/>
                <a:ea typeface="+mn-ea"/>
                <a:cs typeface="+mn-cs"/>
              </a:rPr>
              <a:t>SHA-3 </a:t>
            </a:r>
            <a:r>
              <a:rPr lang="zh-TW" altLang="zh-TW" sz="1200" kern="1200" dirty="0">
                <a:solidFill>
                  <a:schemeClr val="tx1"/>
                </a:solidFill>
                <a:effectLst/>
                <a:latin typeface="+mn-lt"/>
                <a:ea typeface="+mn-ea"/>
                <a:cs typeface="+mn-cs"/>
              </a:rPr>
              <a:t>的家族成員分了兩種如圖</a:t>
            </a:r>
            <a:r>
              <a:rPr lang="en-US" altLang="zh-TW" sz="1200" kern="1200" dirty="0">
                <a:solidFill>
                  <a:schemeClr val="tx1"/>
                </a:solidFill>
                <a:effectLst/>
                <a:latin typeface="+mn-lt"/>
                <a:ea typeface="+mn-ea"/>
                <a:cs typeface="+mn-cs"/>
              </a:rPr>
              <a:t>2-2</a:t>
            </a:r>
            <a:r>
              <a:rPr lang="zh-TW" altLang="zh-TW" sz="1200" kern="1200" dirty="0">
                <a:solidFill>
                  <a:schemeClr val="tx1"/>
                </a:solidFill>
                <a:effectLst/>
                <a:latin typeface="+mn-lt"/>
                <a:ea typeface="+mn-ea"/>
                <a:cs typeface="+mn-cs"/>
              </a:rPr>
              <a:t>所示，四個加密雜湊函數、兩個可擴展輸出函數。加密雜湊函數與可擴展輸出函數的差別在於前者是選擇好哪一個雜湊容量後就決定好輸出的長度；後者是可以決定輸出的長度，而輸入的明文長度則一樣都是沒有限制的</a:t>
            </a:r>
            <a:endParaRPr lang="zh-TW" altLang="en-US"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C801AB8-4D06-4A07-36A1-17C70A761AF0}"/>
              </a:ext>
            </a:extLst>
          </p:cNvPr>
          <p:cNvSpPr>
            <a:spLocks noGrp="1"/>
          </p:cNvSpPr>
          <p:nvPr>
            <p:ph type="sldNum" sz="quarter" idx="10"/>
          </p:nvPr>
        </p:nvSpPr>
        <p:spPr/>
        <p:txBody>
          <a:bodyPr/>
          <a:lstStyle/>
          <a:p>
            <a:fld id="{AB2A0F9D-3357-4A94-85C8-3B842B870DC6}" type="slidenum">
              <a:rPr lang="zh-CN" altLang="en-US" smtClean="0"/>
              <a:t>55</a:t>
            </a:fld>
            <a:endParaRPr lang="zh-CN" altLang="en-US"/>
          </a:p>
        </p:txBody>
      </p:sp>
    </p:spTree>
    <p:extLst>
      <p:ext uri="{BB962C8B-B14F-4D97-AF65-F5344CB8AC3E}">
        <p14:creationId xmlns:p14="http://schemas.microsoft.com/office/powerpoint/2010/main" val="376526981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DC23BA-A2E7-CA00-25A2-5B95AC3BF98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4B0F939-ADA5-5861-F255-53897CD8F99B}"/>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CBAEB27-080C-65D3-C9FB-1FD48F27A35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海綿結構分成兩個階段組成，第一個是</a:t>
            </a:r>
            <a:r>
              <a:rPr lang="en-US" altLang="zh-CN" sz="12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absorbing phases </a:t>
            </a:r>
            <a:r>
              <a:rPr lang="zh-TW" altLang="en-US" dirty="0"/>
              <a:t>，另一個為</a:t>
            </a:r>
            <a:r>
              <a:rPr lang="en-US" altLang="zh-TW" dirty="0"/>
              <a:t>Squeezing phase</a:t>
            </a:r>
            <a:endParaRPr lang="en-US" altLang="zh-CN" sz="12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a:p>
            <a:r>
              <a:rPr lang="en-US" altLang="zh-CN" sz="12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absorbing phases : </a:t>
            </a:r>
            <a:r>
              <a:rPr lang="zh-TW" altLang="en-US" b="0" i="0" dirty="0">
                <a:solidFill>
                  <a:srgbClr val="262626"/>
                </a:solidFill>
                <a:effectLst/>
                <a:latin typeface="-apple-system"/>
              </a:rPr>
              <a:t>在每次迭代中，輸入區塊會用零進行填充，以擴展其長度到 </a:t>
            </a:r>
            <a:r>
              <a:rPr lang="en-US" altLang="zh-TW" b="0" i="0" dirty="0">
                <a:solidFill>
                  <a:srgbClr val="262626"/>
                </a:solidFill>
                <a:effectLst/>
                <a:latin typeface="-apple-system"/>
              </a:rPr>
              <a:t>b </a:t>
            </a:r>
            <a:r>
              <a:rPr lang="zh-TW" altLang="en-US" b="0" i="0" dirty="0">
                <a:solidFill>
                  <a:srgbClr val="262626"/>
                </a:solidFill>
                <a:effectLst/>
                <a:latin typeface="-apple-system"/>
              </a:rPr>
              <a:t>位。然後將其與狀態變數 </a:t>
            </a:r>
            <a:r>
              <a:rPr lang="en-US" altLang="zh-TW" b="0" i="0" dirty="0">
                <a:solidFill>
                  <a:srgbClr val="262626"/>
                </a:solidFill>
                <a:effectLst/>
                <a:latin typeface="-apple-system"/>
              </a:rPr>
              <a:t>s </a:t>
            </a:r>
            <a:r>
              <a:rPr lang="zh-TW" altLang="en-US" b="0" i="0" dirty="0">
                <a:solidFill>
                  <a:srgbClr val="262626"/>
                </a:solidFill>
                <a:effectLst/>
                <a:latin typeface="-apple-system"/>
              </a:rPr>
              <a:t>進行 </a:t>
            </a:r>
            <a:r>
              <a:rPr lang="en-US" altLang="zh-TW" b="0" i="0" dirty="0">
                <a:solidFill>
                  <a:srgbClr val="262626"/>
                </a:solidFill>
                <a:effectLst/>
                <a:latin typeface="-apple-system"/>
              </a:rPr>
              <a:t>XOR </a:t>
            </a:r>
            <a:r>
              <a:rPr lang="zh-TW" altLang="en-US" b="0" i="0" dirty="0">
                <a:solidFill>
                  <a:srgbClr val="262626"/>
                </a:solidFill>
                <a:effectLst/>
                <a:latin typeface="-apple-system"/>
              </a:rPr>
              <a:t>操作，這形成了 </a:t>
            </a:r>
            <a:r>
              <a:rPr lang="en-US" altLang="zh-TW" b="0" i="0" dirty="0">
                <a:solidFill>
                  <a:srgbClr val="262626"/>
                </a:solidFill>
                <a:effectLst/>
                <a:latin typeface="-apple-system"/>
              </a:rPr>
              <a:t>b </a:t>
            </a:r>
            <a:r>
              <a:rPr lang="zh-TW" altLang="en-US" b="0" i="0" dirty="0">
                <a:solidFill>
                  <a:srgbClr val="262626"/>
                </a:solidFill>
                <a:effectLst/>
                <a:latin typeface="-apple-system"/>
              </a:rPr>
              <a:t>位的輸入給迭代函數 </a:t>
            </a:r>
            <a:r>
              <a:rPr lang="en-US" altLang="zh-TW" b="0" i="0" dirty="0">
                <a:solidFill>
                  <a:srgbClr val="262626"/>
                </a:solidFill>
                <a:effectLst/>
                <a:latin typeface="-apple-system"/>
              </a:rPr>
              <a:t>f</a:t>
            </a:r>
            <a:r>
              <a:rPr lang="zh-TW" altLang="en-US" b="0" i="0" dirty="0">
                <a:solidFill>
                  <a:srgbClr val="262626"/>
                </a:solidFill>
                <a:effectLst/>
                <a:latin typeface="-apple-system"/>
              </a:rPr>
              <a:t>，</a:t>
            </a:r>
            <a:r>
              <a:rPr lang="en-US" altLang="zh-TW" b="0" i="0" dirty="0">
                <a:solidFill>
                  <a:srgbClr val="262626"/>
                </a:solidFill>
                <a:effectLst/>
                <a:latin typeface="-apple-system"/>
              </a:rPr>
              <a:t>f </a:t>
            </a:r>
            <a:r>
              <a:rPr lang="zh-TW" altLang="en-US" b="0" i="0" dirty="0">
                <a:solidFill>
                  <a:srgbClr val="262626"/>
                </a:solidFill>
                <a:effectLst/>
                <a:latin typeface="-apple-system"/>
              </a:rPr>
              <a:t>的輸出即為下一個 </a:t>
            </a:r>
            <a:r>
              <a:rPr lang="en-US" altLang="zh-TW" b="0" i="0" dirty="0">
                <a:solidFill>
                  <a:srgbClr val="262626"/>
                </a:solidFill>
                <a:effectLst/>
                <a:latin typeface="-apple-system"/>
              </a:rPr>
              <a:t>s </a:t>
            </a:r>
            <a:r>
              <a:rPr lang="zh-TW" altLang="en-US" b="0" i="0" dirty="0">
                <a:solidFill>
                  <a:srgbClr val="262626"/>
                </a:solidFill>
                <a:effectLst/>
                <a:latin typeface="-apple-system"/>
              </a:rPr>
              <a:t>的值。</a:t>
            </a:r>
            <a:br>
              <a:rPr lang="en-US" altLang="zh-TW" b="0" i="0" dirty="0">
                <a:solidFill>
                  <a:srgbClr val="262626"/>
                </a:solidFill>
                <a:effectLst/>
                <a:latin typeface="-apple-system"/>
              </a:rPr>
            </a:br>
            <a:br>
              <a:rPr lang="en-US" altLang="zh-TW" b="0" i="0" dirty="0">
                <a:solidFill>
                  <a:srgbClr val="262626"/>
                </a:solidFill>
                <a:effectLst/>
                <a:latin typeface="-apple-system"/>
              </a:rPr>
            </a:br>
            <a:r>
              <a:rPr lang="en-US" altLang="zh-TW" dirty="0"/>
              <a:t>Squeezing phase</a:t>
            </a:r>
            <a:r>
              <a:rPr lang="zh-TW" altLang="en-US" dirty="0"/>
              <a:t> </a:t>
            </a:r>
            <a:r>
              <a:rPr lang="en-US" altLang="zh-TW" dirty="0"/>
              <a:t>:</a:t>
            </a:r>
            <a:r>
              <a:rPr lang="zh-TW" altLang="en-US" dirty="0"/>
              <a:t> </a:t>
            </a:r>
            <a:r>
              <a:rPr lang="zh-TW" altLang="en-US" b="0" i="0" dirty="0">
                <a:solidFill>
                  <a:srgbClr val="262626"/>
                </a:solidFill>
                <a:effectLst/>
                <a:latin typeface="-apple-system"/>
              </a:rPr>
              <a:t>如果所需的 </a:t>
            </a:r>
            <a:r>
              <a:rPr lang="en-US" altLang="zh-TW" b="0" i="0" dirty="0">
                <a:solidFill>
                  <a:srgbClr val="262626"/>
                </a:solidFill>
                <a:effectLst/>
                <a:latin typeface="-apple-system"/>
              </a:rPr>
              <a:t>l </a:t>
            </a:r>
            <a:r>
              <a:rPr lang="zh-TW" altLang="en-US" b="0" i="0" dirty="0">
                <a:solidFill>
                  <a:srgbClr val="262626"/>
                </a:solidFill>
                <a:effectLst/>
                <a:latin typeface="-apple-system"/>
              </a:rPr>
              <a:t>位輸出滿足 </a:t>
            </a:r>
            <a:r>
              <a:rPr lang="en-US" altLang="zh-TW" b="0" i="0" dirty="0">
                <a:solidFill>
                  <a:srgbClr val="262626"/>
                </a:solidFill>
                <a:effectLst/>
                <a:latin typeface="-apple-system"/>
              </a:rPr>
              <a:t>l ≤ r</a:t>
            </a:r>
            <a:r>
              <a:rPr lang="zh-TW" altLang="en-US" b="0" i="0" dirty="0">
                <a:solidFill>
                  <a:srgbClr val="262626"/>
                </a:solidFill>
                <a:effectLst/>
                <a:latin typeface="-apple-system"/>
              </a:rPr>
              <a:t>，則在吸收階段結束時，將直接返回 </a:t>
            </a:r>
            <a:r>
              <a:rPr lang="en-US" altLang="zh-TW" b="0" i="0" dirty="0">
                <a:solidFill>
                  <a:srgbClr val="262626"/>
                </a:solidFill>
                <a:effectLst/>
                <a:latin typeface="-apple-system"/>
              </a:rPr>
              <a:t>s </a:t>
            </a:r>
            <a:r>
              <a:rPr lang="zh-TW" altLang="en-US" b="0" i="0" dirty="0">
                <a:solidFill>
                  <a:srgbClr val="262626"/>
                </a:solidFill>
                <a:effectLst/>
                <a:latin typeface="-apple-system"/>
              </a:rPr>
              <a:t>的前 </a:t>
            </a:r>
            <a:r>
              <a:rPr lang="en-US" altLang="zh-TW" b="0" i="0" dirty="0">
                <a:solidFill>
                  <a:srgbClr val="262626"/>
                </a:solidFill>
                <a:effectLst/>
                <a:latin typeface="-apple-system"/>
              </a:rPr>
              <a:t>l </a:t>
            </a:r>
            <a:r>
              <a:rPr lang="zh-TW" altLang="en-US" b="0" i="0" dirty="0">
                <a:solidFill>
                  <a:srgbClr val="262626"/>
                </a:solidFill>
                <a:effectLst/>
                <a:latin typeface="-apple-system"/>
              </a:rPr>
              <a:t>位。否則，</a:t>
            </a:r>
            <a:r>
              <a:rPr lang="en-US" altLang="zh-TW" b="0" i="0" dirty="0">
                <a:solidFill>
                  <a:srgbClr val="262626"/>
                </a:solidFill>
                <a:effectLst/>
                <a:latin typeface="-apple-system"/>
              </a:rPr>
              <a:t>s </a:t>
            </a:r>
            <a:r>
              <a:rPr lang="zh-TW" altLang="en-US" b="0" i="0" dirty="0">
                <a:solidFill>
                  <a:srgbClr val="262626"/>
                </a:solidFill>
                <a:effectLst/>
                <a:latin typeface="-apple-system"/>
              </a:rPr>
              <a:t>的前 </a:t>
            </a:r>
            <a:r>
              <a:rPr lang="en-US" altLang="zh-TW" b="0" i="0" dirty="0">
                <a:solidFill>
                  <a:srgbClr val="262626"/>
                </a:solidFill>
                <a:effectLst/>
                <a:latin typeface="-apple-system"/>
              </a:rPr>
              <a:t>r </a:t>
            </a:r>
            <a:r>
              <a:rPr lang="zh-TW" altLang="en-US" b="0" i="0" dirty="0">
                <a:solidFill>
                  <a:srgbClr val="262626"/>
                </a:solidFill>
                <a:effectLst/>
                <a:latin typeface="-apple-system"/>
              </a:rPr>
              <a:t>位將保留為區塊 </a:t>
            </a:r>
            <a:r>
              <a:rPr lang="en-US" altLang="zh-TW" b="0" i="0" dirty="0">
                <a:solidFill>
                  <a:srgbClr val="262626"/>
                </a:solidFill>
                <a:effectLst/>
                <a:latin typeface="-apple-system"/>
              </a:rPr>
              <a:t>Z0</a:t>
            </a:r>
            <a:r>
              <a:rPr lang="zh-TW" altLang="en-US" b="0" i="0" dirty="0">
                <a:solidFill>
                  <a:srgbClr val="262626"/>
                </a:solidFill>
                <a:effectLst/>
                <a:latin typeface="-apple-system"/>
              </a:rPr>
              <a:t>，然後通過執行函數 </a:t>
            </a:r>
            <a:r>
              <a:rPr lang="en-US" altLang="zh-TW" b="0" i="0" dirty="0">
                <a:solidFill>
                  <a:srgbClr val="262626"/>
                </a:solidFill>
                <a:effectLst/>
                <a:latin typeface="-apple-system"/>
              </a:rPr>
              <a:t>f </a:t>
            </a:r>
            <a:r>
              <a:rPr lang="zh-TW" altLang="en-US" b="0" i="0" dirty="0">
                <a:solidFill>
                  <a:srgbClr val="262626"/>
                </a:solidFill>
                <a:effectLst/>
                <a:latin typeface="-apple-system"/>
              </a:rPr>
              <a:t>更新 </a:t>
            </a:r>
            <a:r>
              <a:rPr lang="en-US" altLang="zh-TW" b="0" i="0" dirty="0">
                <a:solidFill>
                  <a:srgbClr val="262626"/>
                </a:solidFill>
                <a:effectLst/>
                <a:latin typeface="-apple-system"/>
              </a:rPr>
              <a:t>s</a:t>
            </a:r>
            <a:r>
              <a:rPr lang="zh-TW" altLang="en-US" b="0" i="0" dirty="0">
                <a:solidFill>
                  <a:srgbClr val="262626"/>
                </a:solidFill>
                <a:effectLst/>
                <a:latin typeface="-apple-system"/>
              </a:rPr>
              <a:t>，以獲得下一個 </a:t>
            </a:r>
            <a:r>
              <a:rPr lang="en-US" altLang="zh-TW" b="0" i="0" dirty="0">
                <a:solidFill>
                  <a:srgbClr val="262626"/>
                </a:solidFill>
                <a:effectLst/>
                <a:latin typeface="-apple-system"/>
              </a:rPr>
              <a:t>r </a:t>
            </a:r>
            <a:r>
              <a:rPr lang="zh-TW" altLang="en-US" b="0" i="0" dirty="0">
                <a:solidFill>
                  <a:srgbClr val="262626"/>
                </a:solidFill>
                <a:effectLst/>
                <a:latin typeface="-apple-system"/>
              </a:rPr>
              <a:t>位的 </a:t>
            </a:r>
            <a:r>
              <a:rPr lang="en-US" altLang="zh-TW" b="0" i="0" dirty="0">
                <a:solidFill>
                  <a:srgbClr val="262626"/>
                </a:solidFill>
                <a:effectLst/>
                <a:latin typeface="-apple-system"/>
              </a:rPr>
              <a:t>s </a:t>
            </a:r>
            <a:r>
              <a:rPr lang="zh-TW" altLang="en-US" b="0" i="0" dirty="0">
                <a:solidFill>
                  <a:srgbClr val="262626"/>
                </a:solidFill>
                <a:effectLst/>
                <a:latin typeface="-apple-system"/>
              </a:rPr>
              <a:t>作為 </a:t>
            </a:r>
            <a:r>
              <a:rPr lang="en-US" altLang="zh-TW" b="0" i="0" dirty="0">
                <a:solidFill>
                  <a:srgbClr val="262626"/>
                </a:solidFill>
                <a:effectLst/>
                <a:latin typeface="-apple-system"/>
              </a:rPr>
              <a:t>Z1</a:t>
            </a:r>
            <a:r>
              <a:rPr lang="zh-TW" altLang="en-US" b="0" i="0" dirty="0">
                <a:solidFill>
                  <a:srgbClr val="262626"/>
                </a:solidFill>
                <a:effectLst/>
                <a:latin typeface="-apple-system"/>
              </a:rPr>
              <a:t>，直到有 </a:t>
            </a:r>
            <a:r>
              <a:rPr lang="en-US" altLang="zh-TW" b="0" i="0" dirty="0">
                <a:solidFill>
                  <a:srgbClr val="262626"/>
                </a:solidFill>
                <a:effectLst/>
                <a:latin typeface="-apple-system"/>
              </a:rPr>
              <a:t>j </a:t>
            </a:r>
            <a:r>
              <a:rPr lang="zh-TW" altLang="en-US" b="0" i="0" dirty="0">
                <a:solidFill>
                  <a:srgbClr val="262626"/>
                </a:solidFill>
                <a:effectLst/>
                <a:latin typeface="-apple-system"/>
              </a:rPr>
              <a:t>個區塊，使得 </a:t>
            </a:r>
            <a:r>
              <a:rPr lang="en-US" altLang="zh-TW" b="0" i="0" dirty="0">
                <a:solidFill>
                  <a:srgbClr val="262626"/>
                </a:solidFill>
                <a:effectLst/>
                <a:latin typeface="-apple-system"/>
              </a:rPr>
              <a:t>(j − 1) × r &lt; l ≤ j × r</a:t>
            </a:r>
            <a:r>
              <a:rPr lang="zh-TW" altLang="en-US" b="0" i="0" dirty="0">
                <a:solidFill>
                  <a:srgbClr val="262626"/>
                </a:solidFill>
                <a:effectLst/>
                <a:latin typeface="-apple-system"/>
              </a:rPr>
              <a:t>。然後返回這些 </a:t>
            </a:r>
            <a:r>
              <a:rPr lang="en-US" altLang="zh-TW" b="0" i="0" dirty="0">
                <a:solidFill>
                  <a:srgbClr val="262626"/>
                </a:solidFill>
                <a:effectLst/>
                <a:latin typeface="-apple-system"/>
              </a:rPr>
              <a:t>Zi </a:t>
            </a:r>
            <a:r>
              <a:rPr lang="zh-TW" altLang="en-US" b="0" i="0" dirty="0">
                <a:solidFill>
                  <a:srgbClr val="262626"/>
                </a:solidFill>
                <a:effectLst/>
                <a:latin typeface="-apple-system"/>
              </a:rPr>
              <a:t>的串聯的前 </a:t>
            </a:r>
            <a:r>
              <a:rPr lang="en-US" altLang="zh-TW" b="0" i="0" dirty="0">
                <a:solidFill>
                  <a:srgbClr val="262626"/>
                </a:solidFill>
                <a:effectLst/>
                <a:latin typeface="-apple-system"/>
              </a:rPr>
              <a:t>l </a:t>
            </a:r>
            <a:r>
              <a:rPr lang="zh-TW" altLang="en-US" b="0" i="0" dirty="0">
                <a:solidFill>
                  <a:srgbClr val="262626"/>
                </a:solidFill>
                <a:effectLst/>
                <a:latin typeface="-apple-system"/>
              </a:rPr>
              <a:t>位。</a:t>
            </a:r>
            <a:br>
              <a:rPr lang="en-US" altLang="zh-TW" dirty="0"/>
            </a:br>
            <a:br>
              <a:rPr lang="en-US" altLang="zh-TW" dirty="0"/>
            </a:br>
            <a:endParaRPr lang="en-US" altLang="zh-TW" dirty="0"/>
          </a:p>
          <a:p>
            <a:r>
              <a:rPr lang="zh-TW" altLang="en-US" dirty="0"/>
              <a:t>會將訊息分成好幾塊，並依序處理，每個迭代後與新的明文進行</a:t>
            </a:r>
            <a:r>
              <a:rPr lang="en-US" altLang="zh-TW" dirty="0"/>
              <a:t>XOR</a:t>
            </a:r>
            <a:r>
              <a:rPr lang="zh-TW" altLang="en-US" dirty="0"/>
              <a:t>在迭代一次，最後會產生出雜湊值。</a:t>
            </a:r>
          </a:p>
          <a:p>
            <a:endParaRPr lang="en-US" altLang="zh-CN" dirty="0"/>
          </a:p>
          <a:p>
            <a:r>
              <a:rPr lang="en-US" altLang="zh-TW" dirty="0"/>
              <a:t>R</a:t>
            </a:r>
            <a:r>
              <a:rPr lang="zh-TW" altLang="en-US" dirty="0"/>
              <a:t> 為每個輸入區塊的大小，叫做彼特率</a:t>
            </a:r>
            <a:endParaRPr lang="en-US" altLang="zh-TW" dirty="0"/>
          </a:p>
          <a:p>
            <a:r>
              <a:rPr lang="en-US" altLang="zh-TW" dirty="0"/>
              <a:t>C</a:t>
            </a:r>
            <a:r>
              <a:rPr lang="zh-TW" altLang="en-US" dirty="0"/>
              <a:t>可以用來衡量安全性的容量</a:t>
            </a:r>
            <a:endParaRPr lang="en-US" altLang="zh-TW" dirty="0"/>
          </a:p>
          <a:p>
            <a:r>
              <a:rPr lang="en-US" altLang="zh-TW" dirty="0"/>
              <a:t>B</a:t>
            </a:r>
            <a:r>
              <a:rPr lang="zh-TW" altLang="en-US" dirty="0"/>
              <a:t>為</a:t>
            </a:r>
            <a:r>
              <a:rPr lang="en-US" altLang="zh-TW" dirty="0"/>
              <a:t>KECCAK-p </a:t>
            </a:r>
            <a:r>
              <a:rPr lang="zh-TW" altLang="en-US" dirty="0"/>
              <a:t>替換所需的寬度位數。</a:t>
            </a:r>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D2BBF5E5-BFE0-FD63-03DA-D897F0E14708}"/>
              </a:ext>
            </a:extLst>
          </p:cNvPr>
          <p:cNvSpPr>
            <a:spLocks noGrp="1"/>
          </p:cNvSpPr>
          <p:nvPr>
            <p:ph type="sldNum" sz="quarter" idx="10"/>
          </p:nvPr>
        </p:nvSpPr>
        <p:spPr/>
        <p:txBody>
          <a:bodyPr/>
          <a:lstStyle/>
          <a:p>
            <a:fld id="{AB2A0F9D-3357-4A94-85C8-3B842B870DC6}" type="slidenum">
              <a:rPr lang="zh-CN" altLang="en-US" smtClean="0"/>
              <a:t>56</a:t>
            </a:fld>
            <a:endParaRPr lang="zh-CN" altLang="en-US"/>
          </a:p>
        </p:txBody>
      </p:sp>
    </p:spTree>
    <p:extLst>
      <p:ext uri="{BB962C8B-B14F-4D97-AF65-F5344CB8AC3E}">
        <p14:creationId xmlns:p14="http://schemas.microsoft.com/office/powerpoint/2010/main" val="235717267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5EA7F1-74B4-363F-1E8F-967AA6A28B6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AA1C7A2-C3A0-5831-1316-823519B4C33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5FFF28F-5BEC-8CC4-42CC-834362C843D2}"/>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D65389C1-5983-D362-E440-87954959BA1A}"/>
              </a:ext>
            </a:extLst>
          </p:cNvPr>
          <p:cNvSpPr>
            <a:spLocks noGrp="1"/>
          </p:cNvSpPr>
          <p:nvPr>
            <p:ph type="sldNum" sz="quarter" idx="10"/>
          </p:nvPr>
        </p:nvSpPr>
        <p:spPr/>
        <p:txBody>
          <a:bodyPr/>
          <a:lstStyle/>
          <a:p>
            <a:fld id="{AB2A0F9D-3357-4A94-85C8-3B842B870DC6}" type="slidenum">
              <a:rPr lang="zh-CN" altLang="en-US" smtClean="0"/>
              <a:t>57</a:t>
            </a:fld>
            <a:endParaRPr lang="zh-CN" altLang="en-US"/>
          </a:p>
        </p:txBody>
      </p:sp>
    </p:spTree>
    <p:extLst>
      <p:ext uri="{BB962C8B-B14F-4D97-AF65-F5344CB8AC3E}">
        <p14:creationId xmlns:p14="http://schemas.microsoft.com/office/powerpoint/2010/main" val="419268614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3C7923-F404-2A65-7E6B-DFE3FBFB512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E74EA526-E7BB-38F9-329F-7052B3610B6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9554034-E822-3236-2494-A64BE53B98D5}"/>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E68AABC6-80DB-5607-A025-89481B713F77}"/>
              </a:ext>
            </a:extLst>
          </p:cNvPr>
          <p:cNvSpPr>
            <a:spLocks noGrp="1"/>
          </p:cNvSpPr>
          <p:nvPr>
            <p:ph type="sldNum" sz="quarter" idx="10"/>
          </p:nvPr>
        </p:nvSpPr>
        <p:spPr/>
        <p:txBody>
          <a:bodyPr/>
          <a:lstStyle/>
          <a:p>
            <a:fld id="{AB2A0F9D-3357-4A94-85C8-3B842B870DC6}" type="slidenum">
              <a:rPr lang="zh-CN" altLang="en-US" smtClean="0"/>
              <a:t>58</a:t>
            </a:fld>
            <a:endParaRPr lang="zh-CN" altLang="en-US"/>
          </a:p>
        </p:txBody>
      </p:sp>
    </p:spTree>
    <p:extLst>
      <p:ext uri="{BB962C8B-B14F-4D97-AF65-F5344CB8AC3E}">
        <p14:creationId xmlns:p14="http://schemas.microsoft.com/office/powerpoint/2010/main" val="81825707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73E01E-22AC-D82B-E0A7-7E1A4E06E1F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A3FF886-3149-1E16-81F9-BA5A8B9218A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3DF6AB3-2FA7-35FF-706A-7FE1FE4EBC24}"/>
              </a:ext>
            </a:extLst>
          </p:cNvPr>
          <p:cNvSpPr>
            <a:spLocks noGrp="1"/>
          </p:cNvSpPr>
          <p:nvPr>
            <p:ph type="body" idx="1"/>
          </p:nvPr>
        </p:nvSpPr>
        <p:spPr/>
        <p:txBody>
          <a:bodyPr/>
          <a:lstStyle/>
          <a:p>
            <a:r>
              <a:rPr lang="en-US" altLang="zh-TW" b="0" i="0" dirty="0">
                <a:solidFill>
                  <a:srgbClr val="262626"/>
                </a:solidFill>
                <a:effectLst/>
                <a:latin typeface="-apple-system"/>
              </a:rPr>
              <a:t>KECCAK-p[b, nr]</a:t>
            </a:r>
            <a:r>
              <a:rPr lang="zh-TW" altLang="en-US" b="0" i="0" dirty="0">
                <a:solidFill>
                  <a:srgbClr val="262626"/>
                </a:solidFill>
                <a:effectLst/>
                <a:latin typeface="-apple-system"/>
              </a:rPr>
              <a:t>的一輪由五個獨立的步驟組成：</a:t>
            </a:r>
            <a:r>
              <a:rPr lang="en-US" altLang="zh-TW" b="0" i="0" dirty="0">
                <a:solidFill>
                  <a:srgbClr val="262626"/>
                </a:solidFill>
                <a:effectLst/>
                <a:latin typeface="-apple-system"/>
              </a:rPr>
              <a:t>theta</a:t>
            </a:r>
            <a:r>
              <a:rPr lang="zh-TW" altLang="en-US" b="0" i="0" dirty="0">
                <a:solidFill>
                  <a:srgbClr val="262626"/>
                </a:solidFill>
                <a:effectLst/>
                <a:latin typeface="-apple-system"/>
              </a:rPr>
              <a:t>（</a:t>
            </a:r>
            <a:r>
              <a:rPr lang="en-US" altLang="zh-TW" b="0" i="0" dirty="0">
                <a:solidFill>
                  <a:srgbClr val="262626"/>
                </a:solidFill>
                <a:effectLst/>
                <a:latin typeface="-apple-system"/>
              </a:rPr>
              <a:t>θ</a:t>
            </a:r>
            <a:r>
              <a:rPr lang="zh-TW" altLang="en-US" b="0" i="0" dirty="0">
                <a:solidFill>
                  <a:srgbClr val="262626"/>
                </a:solidFill>
                <a:effectLst/>
                <a:latin typeface="-apple-system"/>
              </a:rPr>
              <a:t>）、</a:t>
            </a:r>
            <a:r>
              <a:rPr lang="en-US" altLang="zh-TW" b="0" i="0" dirty="0">
                <a:solidFill>
                  <a:srgbClr val="262626"/>
                </a:solidFill>
                <a:effectLst/>
                <a:latin typeface="-apple-system"/>
              </a:rPr>
              <a:t>rho</a:t>
            </a:r>
            <a:r>
              <a:rPr lang="zh-TW" altLang="en-US" b="0" i="0" dirty="0">
                <a:solidFill>
                  <a:srgbClr val="262626"/>
                </a:solidFill>
                <a:effectLst/>
                <a:latin typeface="-apple-system"/>
              </a:rPr>
              <a:t>（</a:t>
            </a:r>
            <a:r>
              <a:rPr lang="en-US" altLang="zh-TW" b="0" i="0" dirty="0">
                <a:solidFill>
                  <a:srgbClr val="262626"/>
                </a:solidFill>
                <a:effectLst/>
                <a:latin typeface="-apple-system"/>
              </a:rPr>
              <a:t>ρ</a:t>
            </a:r>
            <a:r>
              <a:rPr lang="zh-TW" altLang="en-US" b="0" i="0" dirty="0">
                <a:solidFill>
                  <a:srgbClr val="262626"/>
                </a:solidFill>
                <a:effectLst/>
                <a:latin typeface="-apple-system"/>
              </a:rPr>
              <a:t>）、</a:t>
            </a:r>
            <a:r>
              <a:rPr lang="en-US" altLang="zh-TW" b="0" i="0" dirty="0">
                <a:solidFill>
                  <a:srgbClr val="262626"/>
                </a:solidFill>
                <a:effectLst/>
                <a:latin typeface="-apple-system"/>
              </a:rPr>
              <a:t>pi</a:t>
            </a:r>
            <a:r>
              <a:rPr lang="zh-TW" altLang="en-US" b="0" i="0" dirty="0">
                <a:solidFill>
                  <a:srgbClr val="262626"/>
                </a:solidFill>
                <a:effectLst/>
                <a:latin typeface="-apple-system"/>
              </a:rPr>
              <a:t>（</a:t>
            </a:r>
            <a:r>
              <a:rPr lang="en-US" altLang="zh-TW" b="0" i="0" dirty="0">
                <a:solidFill>
                  <a:srgbClr val="262626"/>
                </a:solidFill>
                <a:effectLst/>
                <a:latin typeface="-apple-system"/>
              </a:rPr>
              <a:t>π</a:t>
            </a:r>
            <a:r>
              <a:rPr lang="zh-TW" altLang="en-US" b="0" i="0" dirty="0">
                <a:solidFill>
                  <a:srgbClr val="262626"/>
                </a:solidFill>
                <a:effectLst/>
                <a:latin typeface="-apple-system"/>
              </a:rPr>
              <a:t>）、</a:t>
            </a:r>
            <a:r>
              <a:rPr lang="en-US" altLang="zh-TW" b="0" i="0" dirty="0">
                <a:solidFill>
                  <a:srgbClr val="262626"/>
                </a:solidFill>
                <a:effectLst/>
                <a:latin typeface="-apple-system"/>
              </a:rPr>
              <a:t>chi</a:t>
            </a:r>
            <a:r>
              <a:rPr lang="zh-TW" altLang="en-US" b="0" i="0" dirty="0">
                <a:solidFill>
                  <a:srgbClr val="262626"/>
                </a:solidFill>
                <a:effectLst/>
                <a:latin typeface="-apple-system"/>
              </a:rPr>
              <a:t>（</a:t>
            </a:r>
            <a:r>
              <a:rPr lang="en-US" altLang="zh-TW" b="0" i="0" dirty="0">
                <a:solidFill>
                  <a:srgbClr val="262626"/>
                </a:solidFill>
                <a:effectLst/>
                <a:latin typeface="-apple-system"/>
              </a:rPr>
              <a:t>χ</a:t>
            </a:r>
            <a:r>
              <a:rPr lang="zh-TW" altLang="en-US" b="0" i="0" dirty="0">
                <a:solidFill>
                  <a:srgbClr val="262626"/>
                </a:solidFill>
                <a:effectLst/>
                <a:latin typeface="-apple-system"/>
              </a:rPr>
              <a:t>）和</a:t>
            </a:r>
            <a:r>
              <a:rPr lang="en-US" altLang="zh-TW" b="0" i="0" dirty="0">
                <a:solidFill>
                  <a:srgbClr val="262626"/>
                </a:solidFill>
                <a:effectLst/>
                <a:latin typeface="-apple-system"/>
              </a:rPr>
              <a:t>iota</a:t>
            </a:r>
            <a:r>
              <a:rPr lang="zh-TW" altLang="en-US" b="0" i="0" dirty="0">
                <a:solidFill>
                  <a:srgbClr val="262626"/>
                </a:solidFill>
                <a:effectLst/>
                <a:latin typeface="-apple-system"/>
              </a:rPr>
              <a:t>（</a:t>
            </a:r>
            <a:r>
              <a:rPr lang="en-US" altLang="zh-TW" b="0" i="0" dirty="0">
                <a:solidFill>
                  <a:srgbClr val="262626"/>
                </a:solidFill>
                <a:effectLst/>
                <a:latin typeface="-apple-system"/>
              </a:rPr>
              <a:t>ι</a:t>
            </a:r>
            <a:r>
              <a:rPr lang="zh-TW" altLang="en-US" b="0" i="0" dirty="0">
                <a:solidFill>
                  <a:srgbClr val="262626"/>
                </a:solidFill>
                <a:effectLst/>
                <a:latin typeface="-apple-system"/>
              </a:rPr>
              <a:t>）。算法的每次迭代過程（見圖</a:t>
            </a:r>
            <a:r>
              <a:rPr lang="en-US" altLang="zh-TW" b="0" i="0" dirty="0">
                <a:solidFill>
                  <a:srgbClr val="262626"/>
                </a:solidFill>
                <a:effectLst/>
                <a:latin typeface="-apple-system"/>
              </a:rPr>
              <a:t>2</a:t>
            </a:r>
            <a:r>
              <a:rPr lang="zh-TW" altLang="en-US" b="0" i="0" dirty="0">
                <a:solidFill>
                  <a:srgbClr val="262626"/>
                </a:solidFill>
                <a:effectLst/>
                <a:latin typeface="-apple-system"/>
              </a:rPr>
              <a:t>）接受一個</a:t>
            </a:r>
            <a:r>
              <a:rPr lang="en-US" altLang="zh-TW" b="0" i="0" dirty="0">
                <a:solidFill>
                  <a:srgbClr val="262626"/>
                </a:solidFill>
                <a:effectLst/>
                <a:latin typeface="-apple-system"/>
              </a:rPr>
              <a:t>1600</a:t>
            </a:r>
            <a:r>
              <a:rPr lang="zh-TW" altLang="en-US" b="0" i="0" dirty="0">
                <a:solidFill>
                  <a:srgbClr val="262626"/>
                </a:solidFill>
                <a:effectLst/>
                <a:latin typeface="-apple-system"/>
              </a:rPr>
              <a:t>位的狀態，該狀態由一個</a:t>
            </a:r>
            <a:r>
              <a:rPr lang="en-US" altLang="zh-TW" b="0" i="0" dirty="0">
                <a:solidFill>
                  <a:srgbClr val="262626"/>
                </a:solidFill>
                <a:effectLst/>
                <a:latin typeface="-apple-system"/>
              </a:rPr>
              <a:t>5x5</a:t>
            </a:r>
            <a:r>
              <a:rPr lang="zh-TW" altLang="en-US" b="0" i="0" dirty="0">
                <a:solidFill>
                  <a:srgbClr val="262626"/>
                </a:solidFill>
                <a:effectLst/>
                <a:latin typeface="-apple-system"/>
              </a:rPr>
              <a:t>的</a:t>
            </a:r>
            <a:r>
              <a:rPr lang="en-US" altLang="zh-TW" b="0" i="0" dirty="0">
                <a:solidFill>
                  <a:srgbClr val="262626"/>
                </a:solidFill>
                <a:effectLst/>
                <a:latin typeface="-apple-system"/>
              </a:rPr>
              <a:t>64</a:t>
            </a:r>
            <a:r>
              <a:rPr lang="zh-TW" altLang="en-US" b="0" i="0" dirty="0">
                <a:solidFill>
                  <a:srgbClr val="262626"/>
                </a:solidFill>
                <a:effectLst/>
                <a:latin typeface="-apple-system"/>
              </a:rPr>
              <a:t>位字矩陣組成，表示系統的當前狀態，並生成一個新的更新狀態矩陣作為輸出。除了映射函數</a:t>
            </a:r>
            <a:r>
              <a:rPr lang="en-US" altLang="zh-TW" b="0" i="0" dirty="0">
                <a:solidFill>
                  <a:srgbClr val="262626"/>
                </a:solidFill>
                <a:effectLst/>
                <a:latin typeface="-apple-system"/>
              </a:rPr>
              <a:t>iota</a:t>
            </a:r>
            <a:r>
              <a:rPr lang="zh-TW" altLang="en-US" b="0" i="0" dirty="0">
                <a:solidFill>
                  <a:srgbClr val="262626"/>
                </a:solidFill>
                <a:effectLst/>
                <a:latin typeface="-apple-system"/>
              </a:rPr>
              <a:t>有一個第二個輸入變量，即稱為輪次索引的整數外，其他步驟均只有一個輸入。</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71A2EBE2-5CD7-5B50-1CF0-F751C0346C4D}"/>
              </a:ext>
            </a:extLst>
          </p:cNvPr>
          <p:cNvSpPr>
            <a:spLocks noGrp="1"/>
          </p:cNvSpPr>
          <p:nvPr>
            <p:ph type="sldNum" sz="quarter" idx="10"/>
          </p:nvPr>
        </p:nvSpPr>
        <p:spPr/>
        <p:txBody>
          <a:bodyPr/>
          <a:lstStyle/>
          <a:p>
            <a:fld id="{AB2A0F9D-3357-4A94-85C8-3B842B870DC6}" type="slidenum">
              <a:rPr lang="zh-CN" altLang="en-US" smtClean="0"/>
              <a:t>59</a:t>
            </a:fld>
            <a:endParaRPr lang="zh-CN" altLang="en-US"/>
          </a:p>
        </p:txBody>
      </p:sp>
    </p:spTree>
    <p:extLst>
      <p:ext uri="{BB962C8B-B14F-4D97-AF65-F5344CB8AC3E}">
        <p14:creationId xmlns:p14="http://schemas.microsoft.com/office/powerpoint/2010/main" val="2194083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dirty="0"/>
              <a:t>ML-DSA </a:t>
            </a:r>
            <a:r>
              <a:rPr lang="zh-TW" altLang="en-US" dirty="0"/>
              <a:t>是一種類 </a:t>
            </a:r>
            <a:r>
              <a:rPr lang="en-US" altLang="zh-TW" dirty="0"/>
              <a:t>Schnorr </a:t>
            </a:r>
            <a:r>
              <a:rPr lang="zh-TW" altLang="en-US" dirty="0"/>
              <a:t>簽名，會使用</a:t>
            </a:r>
            <a:r>
              <a:rPr lang="en-US" altLang="zh-TW" dirty="0"/>
              <a:t>Fiat-Shamir With Aborts</a:t>
            </a:r>
            <a:r>
              <a:rPr lang="zh-TW" altLang="en-US" dirty="0"/>
              <a:t>方法來確保簽名的安全性，在</a:t>
            </a:r>
            <a:r>
              <a:rPr lang="en-US" altLang="zh-TW" dirty="0"/>
              <a:t>MLDSA</a:t>
            </a:r>
            <a:r>
              <a:rPr lang="zh-TW" altLang="en-US" dirty="0"/>
              <a:t>當中具體的流程如下。</a:t>
            </a:r>
            <a:br>
              <a:rPr lang="en-US" altLang="zh-TW" dirty="0"/>
            </a:br>
            <a:br>
              <a:rPr lang="en-US" altLang="zh-TW" dirty="0"/>
            </a:br>
            <a:r>
              <a:rPr lang="zh-TW" altLang="en-US" dirty="0"/>
              <a:t>承諾</a:t>
            </a:r>
            <a:r>
              <a:rPr lang="en-US" altLang="zh-TW" dirty="0"/>
              <a:t>:</a:t>
            </a:r>
            <a:r>
              <a:rPr lang="zh-TW" altLang="en-US" dirty="0"/>
              <a:t>簽名者生成隨機向量</a:t>
            </a:r>
            <a:r>
              <a:rPr lang="zh-TW" altLang="en-US" sz="1200" dirty="0"/>
              <a:t>𝑦∈𝑅𝑞</a:t>
            </a:r>
            <a:r>
              <a:rPr lang="en-US" altLang="zh-TW" sz="1200" dirty="0"/>
              <a:t>ℓ ,</a:t>
            </a:r>
            <a:r>
              <a:rPr lang="zh-TW" altLang="en-US" sz="1200" dirty="0"/>
              <a:t>他的係數相對較小，再</a:t>
            </a:r>
            <a:r>
              <a:rPr lang="en-US" altLang="zh-TW" sz="1200" dirty="0"/>
              <a:t>gama1-1</a:t>
            </a:r>
            <a:r>
              <a:rPr lang="zh-TW" altLang="en-US" sz="1200" dirty="0"/>
              <a:t>到負</a:t>
            </a:r>
            <a:r>
              <a:rPr lang="en-US" altLang="zh-TW" sz="1200" dirty="0"/>
              <a:t>gamma1</a:t>
            </a:r>
            <a:r>
              <a:rPr lang="zh-TW" altLang="en-US" sz="1200" dirty="0"/>
              <a:t>之間，計算承諾值</a:t>
            </a:r>
            <a:r>
              <a:rPr lang="en-US" altLang="zh-TW" sz="1200" dirty="0"/>
              <a:t>w=Ay</a:t>
            </a:r>
            <a:r>
              <a:rPr lang="zh-TW" altLang="en-US" sz="1200" dirty="0"/>
              <a:t>並對其進行四捨五入得到</a:t>
            </a:r>
            <a:r>
              <a:rPr lang="en-US" altLang="zh-TW" sz="1200" dirty="0"/>
              <a:t>w1</a:t>
            </a:r>
            <a:r>
              <a:rPr lang="zh-TW" altLang="en-US" sz="1200" dirty="0"/>
              <a:t>，向驗證者提供</a:t>
            </a:r>
            <a:r>
              <a:rPr lang="en-US" altLang="zh-TW" sz="1200" dirty="0"/>
              <a:t>w1</a:t>
            </a:r>
            <a:r>
              <a:rPr lang="zh-TW" altLang="en-US" sz="1200" dirty="0"/>
              <a:t>作為簽名承諾的一部分</a:t>
            </a:r>
            <a:endParaRPr lang="en-US" altLang="zh-TW" sz="1200" dirty="0"/>
          </a:p>
          <a:p>
            <a:endParaRPr lang="en-US" altLang="zh-TW" sz="1200" dirty="0"/>
          </a:p>
          <a:p>
            <a:r>
              <a:rPr lang="zh-TW" altLang="en-US" sz="1200" dirty="0"/>
              <a:t>句號</a:t>
            </a:r>
            <a:endParaRPr lang="en-US" altLang="zh-TW"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挑戰</a:t>
            </a:r>
            <a:r>
              <a:rPr lang="en-US" altLang="zh-TW" sz="1200" dirty="0"/>
              <a:t>:</a:t>
            </a:r>
            <a:r>
              <a:rPr lang="zh-TW" altLang="en-US" sz="1200" dirty="0"/>
              <a:t>根據承諾 𝑤</a:t>
            </a:r>
            <a:r>
              <a:rPr lang="en-US" altLang="zh-TW" sz="1200" dirty="0"/>
              <a:t>1 </a:t>
            </a:r>
            <a:r>
              <a:rPr lang="zh-TW" altLang="en-US" sz="1200" dirty="0"/>
              <a:t>以及待簽名的消息代表 𝜇</a:t>
            </a:r>
            <a:r>
              <a:rPr lang="en-US" altLang="zh-TW" sz="1200" dirty="0"/>
              <a:t> </a:t>
            </a:r>
            <a:r>
              <a:rPr lang="zh-TW" altLang="en-US" sz="1200" dirty="0"/>
              <a:t>生成</a:t>
            </a:r>
            <a:r>
              <a:rPr lang="en-US" altLang="zh-TW" dirty="0">
                <a:latin typeface="Times New Roman" panose="02020603050405020304" pitchFamily="18" charset="0"/>
                <a:cs typeface="Times New Roman" panose="02020603050405020304" pitchFamily="18" charset="0"/>
              </a:rPr>
              <a:t>Challenge</a:t>
            </a:r>
            <a:r>
              <a:rPr lang="zh-TW" altLang="en-US" sz="1200" dirty="0"/>
              <a:t>。這個</a:t>
            </a:r>
            <a:r>
              <a:rPr lang="en-US" altLang="zh-TW" dirty="0">
                <a:latin typeface="Times New Roman" panose="02020603050405020304" pitchFamily="18" charset="0"/>
                <a:cs typeface="Times New Roman" panose="02020603050405020304" pitchFamily="18" charset="0"/>
              </a:rPr>
              <a:t>Challenge</a:t>
            </a:r>
            <a:r>
              <a:rPr lang="zh-TW" altLang="en-US" sz="1200" dirty="0"/>
              <a:t> 𝑐是通過對 𝑤</a:t>
            </a:r>
            <a:r>
              <a:rPr lang="en-US" altLang="zh-TW" sz="1200" dirty="0"/>
              <a:t>1 </a:t>
            </a:r>
            <a:r>
              <a:rPr lang="zh-TW" altLang="en-US" sz="1200" dirty="0"/>
              <a:t>和</a:t>
            </a:r>
            <a:r>
              <a:rPr lang="en-US" altLang="zh-TW" dirty="0">
                <a:latin typeface="Times New Roman" panose="02020603050405020304" pitchFamily="18" charset="0"/>
                <a:cs typeface="Times New Roman" panose="02020603050405020304" pitchFamily="18" charset="0"/>
              </a:rPr>
              <a:t>Message</a:t>
            </a:r>
            <a:r>
              <a:rPr lang="zh-TW" altLang="en-US" sz="1200" dirty="0"/>
              <a:t> 𝜇</a:t>
            </a:r>
            <a:r>
              <a:rPr lang="en-US" altLang="zh-TW" sz="1200" dirty="0"/>
              <a:t> </a:t>
            </a:r>
            <a:r>
              <a:rPr lang="zh-TW" altLang="en-US" sz="1200" dirty="0"/>
              <a:t>進行雜湊得到的，確保了隨機性和不可預測性</a:t>
            </a:r>
            <a:endParaRPr lang="en-US" altLang="zh-TW" dirty="0"/>
          </a:p>
          <a:p>
            <a:endParaRPr lang="en-US" altLang="zh-TW" dirty="0"/>
          </a:p>
          <a:p>
            <a:r>
              <a:rPr lang="zh-TW" altLang="en-US" dirty="0"/>
              <a:t>響應</a:t>
            </a:r>
            <a:r>
              <a:rPr lang="en-US" altLang="zh-TW" dirty="0"/>
              <a:t>:</a:t>
            </a:r>
            <a:r>
              <a:rPr lang="zh-TW" altLang="en-US" dirty="0"/>
              <a:t>簽名者使用挑戰 𝑐 計算響應 𝑧</a:t>
            </a:r>
            <a:r>
              <a:rPr lang="en-US" altLang="zh-TW" dirty="0"/>
              <a:t>=</a:t>
            </a:r>
            <a:r>
              <a:rPr lang="zh-TW" altLang="en-US" dirty="0"/>
              <a:t>𝑦</a:t>
            </a:r>
            <a:r>
              <a:rPr lang="en-US" altLang="zh-TW" dirty="0"/>
              <a:t>+</a:t>
            </a:r>
            <a:r>
              <a:rPr lang="zh-TW" altLang="en-US" dirty="0"/>
              <a:t>𝑆</a:t>
            </a:r>
            <a:r>
              <a:rPr lang="en-US" altLang="zh-TW" dirty="0"/>
              <a:t>1⋅</a:t>
            </a:r>
            <a:r>
              <a:rPr lang="zh-TW" altLang="en-US" dirty="0"/>
              <a:t>𝑐，其中 𝑆</a:t>
            </a:r>
            <a:r>
              <a:rPr lang="en-US" altLang="zh-TW" dirty="0"/>
              <a:t>1</a:t>
            </a:r>
            <a:r>
              <a:rPr lang="zh-TW" altLang="en-US" dirty="0"/>
              <a:t>是私鑰的一部分。</a:t>
            </a:r>
          </a:p>
          <a:p>
            <a:r>
              <a:rPr lang="zh-TW" altLang="en-US" dirty="0"/>
              <a:t>使用拒絕抽樣來檢查 𝑧是否符合特定的係數範圍。如果不符合，就重新生成新的 𝑦 並重複此過程，直到得到符合條件的 𝑧。</a:t>
            </a:r>
          </a:p>
          <a:p>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提示值計算</a:t>
            </a:r>
            <a:r>
              <a:rPr lang="en-US" altLang="zh-TW" dirty="0"/>
              <a:t>:</a:t>
            </a:r>
            <a:r>
              <a:rPr lang="zh-TW" altLang="en-US" sz="1200" dirty="0"/>
              <a:t>為了使驗證者能夠從 𝑧和壓縮的公鑰值 𝑡</a:t>
            </a:r>
            <a:r>
              <a:rPr lang="en-US" altLang="zh-TW" sz="1200" dirty="0"/>
              <a:t>1</a:t>
            </a:r>
            <a:r>
              <a:rPr lang="zh-TW" altLang="en-US" sz="1200" dirty="0"/>
              <a:t>中重建承諾值 𝑤</a:t>
            </a:r>
            <a:r>
              <a:rPr lang="en-US" altLang="zh-TW" sz="1200" dirty="0"/>
              <a:t>1​ </a:t>
            </a:r>
            <a:r>
              <a:rPr lang="zh-TW" altLang="en-US" sz="1200" dirty="0"/>
              <a:t>，簽名者還必須計算一個提示值 </a:t>
            </a:r>
            <a:r>
              <a:rPr lang="en-US" altLang="zh-TW" sz="1200" dirty="0"/>
              <a:t>ℎ∈</a:t>
            </a:r>
            <a:r>
              <a:rPr lang="zh-TW" altLang="en-US" sz="1200" dirty="0"/>
              <a:t>𝑅𝑞𝑘</a:t>
            </a:r>
            <a:r>
              <a:rPr lang="en-US" altLang="zh-TW" sz="1200" dirty="0"/>
              <a:t>​  </a:t>
            </a:r>
            <a:r>
              <a:rPr lang="zh-TW" altLang="en-US" sz="1200" dirty="0"/>
              <a:t>並將其包含在簽名中。這是為了保證驗證者在驗證時有足夠的資訊進行重建。</a:t>
            </a:r>
            <a:endParaRPr lang="en-US" altLang="zh-TW" sz="1200" dirty="0"/>
          </a:p>
          <a:p>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組合簽名</a:t>
            </a:r>
            <a:r>
              <a:rPr lang="en-US" altLang="zh-TW" dirty="0"/>
              <a:t>:</a:t>
            </a:r>
            <a:r>
              <a:rPr lang="zh-TW" altLang="en-US" sz="1200" dirty="0"/>
              <a:t>最終簽名由三部分組成：四捨五入後的承諾 𝑤</a:t>
            </a:r>
            <a:r>
              <a:rPr lang="en-US" altLang="zh-TW" sz="1200" dirty="0"/>
              <a:t>1 </a:t>
            </a:r>
            <a:r>
              <a:rPr lang="zh-TW" altLang="en-US" sz="1200" dirty="0"/>
              <a:t>、響應 𝑧和提示值 </a:t>
            </a:r>
            <a:r>
              <a:rPr lang="en-US" altLang="zh-TW" sz="1200" dirty="0"/>
              <a:t>ℎ</a:t>
            </a:r>
            <a:r>
              <a:rPr lang="zh-TW" altLang="en-US" sz="1200" dirty="0"/>
              <a:t>。</a:t>
            </a:r>
            <a:endParaRPr lang="en-US" altLang="zh-TW" sz="1200" dirty="0"/>
          </a:p>
          <a:p>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拒絕抽樣二次驗證</a:t>
            </a:r>
            <a:r>
              <a:rPr lang="en-US" altLang="zh-TW" dirty="0"/>
              <a:t>:</a:t>
            </a:r>
            <a:r>
              <a:rPr lang="zh-TW" altLang="en-US" sz="1200" dirty="0"/>
              <a:t>為了確保簽名的正確性，第二階段的拒絕抽樣必須進行（在 </a:t>
            </a:r>
            <a:r>
              <a:rPr lang="en-US" altLang="zh-TW" sz="1200" dirty="0"/>
              <a:t>Algorithm 7 </a:t>
            </a:r>
            <a:r>
              <a:rPr lang="zh-TW" altLang="en-US" sz="1200" dirty="0"/>
              <a:t>的第 </a:t>
            </a:r>
            <a:r>
              <a:rPr lang="en-US" altLang="zh-TW" sz="1200" dirty="0"/>
              <a:t>28 </a:t>
            </a:r>
            <a:r>
              <a:rPr lang="zh-TW" altLang="en-US" sz="1200" dirty="0"/>
              <a:t>行所述），以進一步減少簽名值中任何偏差。</a:t>
            </a:r>
          </a:p>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6</a:t>
            </a:fld>
            <a:endParaRPr lang="zh-CN" altLang="en-US"/>
          </a:p>
        </p:txBody>
      </p:sp>
    </p:spTree>
    <p:extLst>
      <p:ext uri="{BB962C8B-B14F-4D97-AF65-F5344CB8AC3E}">
        <p14:creationId xmlns:p14="http://schemas.microsoft.com/office/powerpoint/2010/main" val="155533326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9FE04C-0B9F-9E33-B4D9-3EAB238EE0C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4244273-5F39-E277-B0A7-E0858B91BF7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F4EE362-B13C-6AE4-EA5F-5553DBB9CFB7}"/>
              </a:ext>
            </a:extLst>
          </p:cNvPr>
          <p:cNvSpPr>
            <a:spLocks noGrp="1"/>
          </p:cNvSpPr>
          <p:nvPr>
            <p:ph type="body" idx="1"/>
          </p:nvPr>
        </p:nvSpPr>
        <p:spPr/>
        <p:txBody>
          <a:bodyPr/>
          <a:lstStyle/>
          <a:p>
            <a:r>
              <a:rPr lang="en-US" altLang="zh-TW" dirty="0"/>
              <a:t>ROT refers to a 64-bit left rotation operation.</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78B61F12-1095-0C18-821E-8A047942F288}"/>
              </a:ext>
            </a:extLst>
          </p:cNvPr>
          <p:cNvSpPr>
            <a:spLocks noGrp="1"/>
          </p:cNvSpPr>
          <p:nvPr>
            <p:ph type="sldNum" sz="quarter" idx="10"/>
          </p:nvPr>
        </p:nvSpPr>
        <p:spPr/>
        <p:txBody>
          <a:bodyPr/>
          <a:lstStyle/>
          <a:p>
            <a:fld id="{AB2A0F9D-3357-4A94-85C8-3B842B870DC6}" type="slidenum">
              <a:rPr lang="zh-CN" altLang="en-US" smtClean="0"/>
              <a:t>60</a:t>
            </a:fld>
            <a:endParaRPr lang="zh-CN" altLang="en-US"/>
          </a:p>
        </p:txBody>
      </p:sp>
    </p:spTree>
    <p:extLst>
      <p:ext uri="{BB962C8B-B14F-4D97-AF65-F5344CB8AC3E}">
        <p14:creationId xmlns:p14="http://schemas.microsoft.com/office/powerpoint/2010/main" val="351022660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816F00-14AC-E559-CEFC-D2C52DE3876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74BE9F2-7938-41D6-F5C3-A9CF4C03CCA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D4E17E7-0FDB-7FCD-55F3-88A62FA8E6E1}"/>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C6AAF525-E926-14F0-0724-09F005F73ABB}"/>
              </a:ext>
            </a:extLst>
          </p:cNvPr>
          <p:cNvSpPr>
            <a:spLocks noGrp="1"/>
          </p:cNvSpPr>
          <p:nvPr>
            <p:ph type="sldNum" sz="quarter" idx="10"/>
          </p:nvPr>
        </p:nvSpPr>
        <p:spPr/>
        <p:txBody>
          <a:bodyPr/>
          <a:lstStyle/>
          <a:p>
            <a:fld id="{AB2A0F9D-3357-4A94-85C8-3B842B870DC6}" type="slidenum">
              <a:rPr lang="zh-CN" altLang="en-US" smtClean="0"/>
              <a:t>61</a:t>
            </a:fld>
            <a:endParaRPr lang="zh-CN" altLang="en-US"/>
          </a:p>
        </p:txBody>
      </p:sp>
    </p:spTree>
    <p:extLst>
      <p:ext uri="{BB962C8B-B14F-4D97-AF65-F5344CB8AC3E}">
        <p14:creationId xmlns:p14="http://schemas.microsoft.com/office/powerpoint/2010/main" val="305100027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E29223-0126-9A8E-AB06-C531D5188DE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6DB9661-36CF-DF72-005D-36B40B3B3EA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B80A152-B681-F2A1-D3D5-5F539581F4DB}"/>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3879686F-EA14-ABAB-087F-079D5A69D6D8}"/>
              </a:ext>
            </a:extLst>
          </p:cNvPr>
          <p:cNvSpPr>
            <a:spLocks noGrp="1"/>
          </p:cNvSpPr>
          <p:nvPr>
            <p:ph type="sldNum" sz="quarter" idx="10"/>
          </p:nvPr>
        </p:nvSpPr>
        <p:spPr/>
        <p:txBody>
          <a:bodyPr/>
          <a:lstStyle/>
          <a:p>
            <a:fld id="{AB2A0F9D-3357-4A94-85C8-3B842B870DC6}" type="slidenum">
              <a:rPr lang="zh-CN" altLang="en-US" smtClean="0"/>
              <a:t>62</a:t>
            </a:fld>
            <a:endParaRPr lang="zh-CN" altLang="en-US"/>
          </a:p>
        </p:txBody>
      </p:sp>
    </p:spTree>
    <p:extLst>
      <p:ext uri="{BB962C8B-B14F-4D97-AF65-F5344CB8AC3E}">
        <p14:creationId xmlns:p14="http://schemas.microsoft.com/office/powerpoint/2010/main" val="20424624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9D6393-1F36-B38D-1150-30CCD76839B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3BD798B-8966-F6A1-F154-312B8EA1762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948653C-C744-DAC2-46B9-3761F8A428B3}"/>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6DC0E654-2EF9-B680-BDC7-28FB53D3D154}"/>
              </a:ext>
            </a:extLst>
          </p:cNvPr>
          <p:cNvSpPr>
            <a:spLocks noGrp="1"/>
          </p:cNvSpPr>
          <p:nvPr>
            <p:ph type="sldNum" sz="quarter" idx="10"/>
          </p:nvPr>
        </p:nvSpPr>
        <p:spPr/>
        <p:txBody>
          <a:bodyPr/>
          <a:lstStyle/>
          <a:p>
            <a:fld id="{AB2A0F9D-3357-4A94-85C8-3B842B870DC6}" type="slidenum">
              <a:rPr lang="zh-CN" altLang="en-US" smtClean="0"/>
              <a:t>63</a:t>
            </a:fld>
            <a:endParaRPr lang="zh-CN" altLang="en-US"/>
          </a:p>
        </p:txBody>
      </p:sp>
    </p:spTree>
    <p:extLst>
      <p:ext uri="{BB962C8B-B14F-4D97-AF65-F5344CB8AC3E}">
        <p14:creationId xmlns:p14="http://schemas.microsoft.com/office/powerpoint/2010/main" val="56773518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05169C-5164-17ED-CB94-FD9B90A6E4E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A1F8262-C314-8A6F-56C2-DA6D816188A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604F76D-F8B2-C3F8-BFC4-F1A9531499AD}"/>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1255B5D9-6DCB-E05F-EF29-D971DEB49046}"/>
              </a:ext>
            </a:extLst>
          </p:cNvPr>
          <p:cNvSpPr>
            <a:spLocks noGrp="1"/>
          </p:cNvSpPr>
          <p:nvPr>
            <p:ph type="sldNum" sz="quarter" idx="10"/>
          </p:nvPr>
        </p:nvSpPr>
        <p:spPr/>
        <p:txBody>
          <a:bodyPr/>
          <a:lstStyle/>
          <a:p>
            <a:fld id="{AB2A0F9D-3357-4A94-85C8-3B842B870DC6}" type="slidenum">
              <a:rPr lang="zh-CN" altLang="en-US" smtClean="0"/>
              <a:t>64</a:t>
            </a:fld>
            <a:endParaRPr lang="zh-CN" altLang="en-US"/>
          </a:p>
        </p:txBody>
      </p:sp>
    </p:spTree>
    <p:extLst>
      <p:ext uri="{BB962C8B-B14F-4D97-AF65-F5344CB8AC3E}">
        <p14:creationId xmlns:p14="http://schemas.microsoft.com/office/powerpoint/2010/main" val="163103396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6D1555-29BE-3AAE-8310-D04AE0ABEAE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9A6A739-B779-E1CE-0200-AAEA787135AC}"/>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A1F16E0-3616-2854-53C8-0995097AEF95}"/>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D1E4D218-E61F-8EF3-6FDA-24C97E0A98FC}"/>
              </a:ext>
            </a:extLst>
          </p:cNvPr>
          <p:cNvSpPr>
            <a:spLocks noGrp="1"/>
          </p:cNvSpPr>
          <p:nvPr>
            <p:ph type="sldNum" sz="quarter" idx="10"/>
          </p:nvPr>
        </p:nvSpPr>
        <p:spPr/>
        <p:txBody>
          <a:bodyPr/>
          <a:lstStyle/>
          <a:p>
            <a:fld id="{AB2A0F9D-3357-4A94-85C8-3B842B870DC6}" type="slidenum">
              <a:rPr lang="zh-CN" altLang="en-US" smtClean="0"/>
              <a:t>65</a:t>
            </a:fld>
            <a:endParaRPr lang="zh-CN" altLang="en-US"/>
          </a:p>
        </p:txBody>
      </p:sp>
    </p:spTree>
    <p:extLst>
      <p:ext uri="{BB962C8B-B14F-4D97-AF65-F5344CB8AC3E}">
        <p14:creationId xmlns:p14="http://schemas.microsoft.com/office/powerpoint/2010/main" val="264426680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ECBCA4-8568-DAD2-E470-F03B061D3EB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A73C36C3-6BF1-8D40-55D1-15FA74696AB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F2CBBFE-4051-7617-6D4B-D84D135A3C83}"/>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B72A0E21-13D9-8485-77CC-A99DD00A1DB0}"/>
              </a:ext>
            </a:extLst>
          </p:cNvPr>
          <p:cNvSpPr>
            <a:spLocks noGrp="1"/>
          </p:cNvSpPr>
          <p:nvPr>
            <p:ph type="sldNum" sz="quarter" idx="10"/>
          </p:nvPr>
        </p:nvSpPr>
        <p:spPr/>
        <p:txBody>
          <a:bodyPr/>
          <a:lstStyle/>
          <a:p>
            <a:fld id="{AB2A0F9D-3357-4A94-85C8-3B842B870DC6}" type="slidenum">
              <a:rPr lang="zh-CN" altLang="en-US" smtClean="0"/>
              <a:t>66</a:t>
            </a:fld>
            <a:endParaRPr lang="zh-CN" altLang="en-US"/>
          </a:p>
        </p:txBody>
      </p:sp>
    </p:spTree>
    <p:extLst>
      <p:ext uri="{BB962C8B-B14F-4D97-AF65-F5344CB8AC3E}">
        <p14:creationId xmlns:p14="http://schemas.microsoft.com/office/powerpoint/2010/main" val="330632630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EDC757-A760-9B21-D3FC-4BEBE9BF3AC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BF75680-FC3F-8C4B-C04D-BBAE13CD246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3046E65-72A1-46B2-59C4-617A9247DBF8}"/>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21883108-61A6-BF02-9781-0EB70C439F1C}"/>
              </a:ext>
            </a:extLst>
          </p:cNvPr>
          <p:cNvSpPr>
            <a:spLocks noGrp="1"/>
          </p:cNvSpPr>
          <p:nvPr>
            <p:ph type="sldNum" sz="quarter" idx="10"/>
          </p:nvPr>
        </p:nvSpPr>
        <p:spPr/>
        <p:txBody>
          <a:bodyPr/>
          <a:lstStyle/>
          <a:p>
            <a:fld id="{AB2A0F9D-3357-4A94-85C8-3B842B870DC6}" type="slidenum">
              <a:rPr lang="zh-CN" altLang="en-US" smtClean="0"/>
              <a:t>67</a:t>
            </a:fld>
            <a:endParaRPr lang="zh-CN" altLang="en-US"/>
          </a:p>
        </p:txBody>
      </p:sp>
    </p:spTree>
    <p:extLst>
      <p:ext uri="{BB962C8B-B14F-4D97-AF65-F5344CB8AC3E}">
        <p14:creationId xmlns:p14="http://schemas.microsoft.com/office/powerpoint/2010/main" val="322692618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300505-161D-1750-E3C6-AAF498DF7BC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4BB2245-EC40-21E5-6F53-92837E213868}"/>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FD9BC06-C8F2-2107-DD6D-DFC21CF32B0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我是做</a:t>
            </a:r>
            <a:r>
              <a:rPr lang="en-US" altLang="zh-TW" dirty="0"/>
              <a:t>ML-DSA Signing</a:t>
            </a:r>
            <a:r>
              <a:rPr lang="zh-TW" altLang="en-US" dirty="0"/>
              <a:t>非</a:t>
            </a:r>
            <a:r>
              <a:rPr lang="en-US" altLang="zh-TW" dirty="0" err="1"/>
              <a:t>HashML-DSA.Sign</a:t>
            </a:r>
            <a:br>
              <a:rPr lang="en-US" altLang="zh-TW" dirty="0"/>
            </a:br>
            <a:br>
              <a:rPr lang="en-US" altLang="zh-TW" dirty="0"/>
            </a:br>
            <a:r>
              <a:rPr lang="en-US" altLang="zh-TW" dirty="0"/>
              <a:t>M’ </a:t>
            </a:r>
            <a:r>
              <a:rPr lang="zh-TW" altLang="en-US" dirty="0"/>
              <a:t>為 </a:t>
            </a:r>
            <a:r>
              <a:rPr lang="en-US" altLang="zh-TW" dirty="0" err="1"/>
              <a:t>BytesToBits</a:t>
            </a:r>
            <a:r>
              <a:rPr lang="en-US" altLang="zh-TW" dirty="0"/>
              <a:t>(</a:t>
            </a:r>
            <a:r>
              <a:rPr lang="en-US" altLang="zh-TW" dirty="0" err="1"/>
              <a:t>IntegerToBytes</a:t>
            </a:r>
            <a:r>
              <a:rPr lang="en-US" altLang="zh-TW" dirty="0"/>
              <a:t>(0, 1) ∥ </a:t>
            </a:r>
            <a:r>
              <a:rPr lang="en-US" altLang="zh-TW" dirty="0" err="1"/>
              <a:t>IntegerToBytes</a:t>
            </a:r>
            <a:r>
              <a:rPr lang="en-US" altLang="zh-TW" dirty="0"/>
              <a:t>(|</a:t>
            </a:r>
            <a:r>
              <a:rPr lang="zh-TW" altLang="en-US" dirty="0"/>
              <a:t>𝑐𝑡𝑥</a:t>
            </a:r>
            <a:r>
              <a:rPr lang="en-US" altLang="zh-TW" dirty="0"/>
              <a:t>|, 1) ∥ </a:t>
            </a:r>
            <a:r>
              <a:rPr lang="zh-TW" altLang="en-US" dirty="0"/>
              <a:t>𝑐𝑡𝑥</a:t>
            </a:r>
            <a:r>
              <a:rPr lang="en-US" altLang="zh-TW" dirty="0"/>
              <a:t>) ∥ M</a:t>
            </a:r>
            <a:r>
              <a:rPr lang="zh-TW" altLang="en-US" dirty="0"/>
              <a:t>共需要</a:t>
            </a:r>
            <a:r>
              <a:rPr lang="en-US" altLang="zh-TW" dirty="0"/>
              <a:t>1+1+n+m byte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err="1"/>
              <a:t>ctx</a:t>
            </a:r>
            <a:r>
              <a:rPr lang="zh-TW" altLang="en-US" dirty="0"/>
              <a:t>最大為</a:t>
            </a:r>
            <a:r>
              <a:rPr lang="en-US" altLang="zh-TW" dirty="0"/>
              <a:t>255byte</a:t>
            </a:r>
            <a:r>
              <a:rPr lang="zh-TW" altLang="en-US" dirty="0"/>
              <a:t>，</a:t>
            </a:r>
            <a:r>
              <a:rPr lang="en-US" altLang="zh-TW" dirty="0"/>
              <a:t>n</a:t>
            </a:r>
            <a:r>
              <a:rPr lang="zh-TW" altLang="en-US" dirty="0"/>
              <a:t>為</a:t>
            </a:r>
            <a:r>
              <a:rPr lang="en-US" altLang="zh-TW" dirty="0" err="1"/>
              <a:t>ctx</a:t>
            </a:r>
            <a:r>
              <a:rPr lang="zh-TW" altLang="en-US" dirty="0"/>
              <a:t>資料所需的</a:t>
            </a:r>
            <a:r>
              <a:rPr lang="en-US" altLang="zh-TW" dirty="0"/>
              <a:t>byte</a:t>
            </a:r>
            <a:r>
              <a:rPr lang="zh-TW" altLang="en-US" dirty="0"/>
              <a:t>數</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t>
            </a:r>
            <a:r>
              <a:rPr lang="en-US" altLang="zh-CN" dirty="0" err="1"/>
              <a:t>ctx</a:t>
            </a:r>
            <a:r>
              <a:rPr lang="en-US" altLang="zh-CN" dirty="0"/>
              <a:t>|</a:t>
            </a:r>
            <a:r>
              <a:rPr lang="zh-TW" altLang="en-US" dirty="0"/>
              <a:t>用一</a:t>
            </a:r>
            <a:r>
              <a:rPr lang="en-US" altLang="zh-TW" dirty="0"/>
              <a:t>byte</a:t>
            </a:r>
            <a:r>
              <a:rPr lang="zh-TW" altLang="en-US" dirty="0"/>
              <a:t>紀錄</a:t>
            </a:r>
            <a:r>
              <a:rPr lang="en-US" altLang="zh-TW" dirty="0" err="1"/>
              <a:t>ctx</a:t>
            </a:r>
            <a:r>
              <a:rPr lang="zh-TW" altLang="en-US" dirty="0"/>
              <a:t>的長度</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m</a:t>
            </a:r>
            <a:r>
              <a:rPr lang="zh-TW" altLang="en-US" dirty="0"/>
              <a:t>為</a:t>
            </a:r>
            <a:r>
              <a:rPr lang="en-US" altLang="zh-TW" dirty="0"/>
              <a:t>M</a:t>
            </a:r>
            <a:r>
              <a:rPr lang="zh-TW" altLang="en-US" dirty="0"/>
              <a:t>所需的</a:t>
            </a:r>
            <a:r>
              <a:rPr lang="en-US" altLang="zh-TW" dirty="0"/>
              <a:t>byte</a:t>
            </a:r>
            <a:r>
              <a:rPr lang="zh-TW" altLang="en-US" dirty="0"/>
              <a:t>數</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A0B18DE8-26B1-4204-AF8B-39BED60F4AC6}"/>
              </a:ext>
            </a:extLst>
          </p:cNvPr>
          <p:cNvSpPr>
            <a:spLocks noGrp="1"/>
          </p:cNvSpPr>
          <p:nvPr>
            <p:ph type="sldNum" sz="quarter" idx="10"/>
          </p:nvPr>
        </p:nvSpPr>
        <p:spPr/>
        <p:txBody>
          <a:bodyPr/>
          <a:lstStyle/>
          <a:p>
            <a:fld id="{AB2A0F9D-3357-4A94-85C8-3B842B870DC6}" type="slidenum">
              <a:rPr lang="zh-CN" altLang="en-US" smtClean="0"/>
              <a:t>68</a:t>
            </a:fld>
            <a:endParaRPr lang="zh-CN" altLang="en-US"/>
          </a:p>
        </p:txBody>
      </p:sp>
    </p:spTree>
    <p:extLst>
      <p:ext uri="{BB962C8B-B14F-4D97-AF65-F5344CB8AC3E}">
        <p14:creationId xmlns:p14="http://schemas.microsoft.com/office/powerpoint/2010/main" val="377310776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89053C-A78A-6B1C-3107-F8BCBCE0A6E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1104FC0-EA18-F97C-50A9-A6FF6B17C955}"/>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A93EB17-66F9-8092-FC50-7A2141537988}"/>
              </a:ext>
            </a:extLst>
          </p:cNvPr>
          <p:cNvSpPr>
            <a:spLocks noGrp="1"/>
          </p:cNvSpPr>
          <p:nvPr>
            <p:ph type="body" idx="1"/>
          </p:nvPr>
        </p:nvSpPr>
        <p:spPr/>
        <p:txBody>
          <a:bodyPr/>
          <a:lstStyle/>
          <a:p>
            <a:r>
              <a:rPr lang="en-US" altLang="zh-TW" dirty="0"/>
              <a:t>ML-</a:t>
            </a:r>
            <a:r>
              <a:rPr lang="en-US" altLang="zh-TW" dirty="0" err="1"/>
              <a:t>DSA.Sign_internal</a:t>
            </a:r>
            <a:r>
              <a:rPr lang="en-US" altLang="zh-TW" dirty="0"/>
              <a:t>(</a:t>
            </a:r>
            <a:r>
              <a:rPr lang="zh-TW" altLang="en-US" dirty="0"/>
              <a:t>𝑠𝑘</a:t>
            </a:r>
            <a:r>
              <a:rPr lang="en-US" altLang="zh-TW" dirty="0"/>
              <a:t>, </a:t>
            </a:r>
            <a:r>
              <a:rPr lang="zh-TW" altLang="en-US" dirty="0"/>
              <a:t>𝑀</a:t>
            </a:r>
            <a:r>
              <a:rPr lang="en-US" altLang="zh-TW" dirty="0"/>
              <a:t>′ , </a:t>
            </a:r>
            <a:r>
              <a:rPr lang="zh-TW" altLang="en-US" dirty="0"/>
              <a:t>𝑟𝑛𝑑</a:t>
            </a:r>
            <a:r>
              <a:rPr lang="en-US" altLang="zh-TW" dirty="0"/>
              <a:t>) </a:t>
            </a:r>
            <a:r>
              <a:rPr lang="zh-TW" altLang="en-US" dirty="0"/>
              <a:t>最少能執行</a:t>
            </a:r>
            <a:r>
              <a:rPr lang="en-US" altLang="zh-TW" dirty="0"/>
              <a:t>814</a:t>
            </a:r>
            <a:r>
              <a:rPr lang="zh-TW" altLang="en-US" dirty="0"/>
              <a:t>次的</a:t>
            </a:r>
            <a:r>
              <a:rPr lang="en-US" altLang="zh-TW" dirty="0"/>
              <a:t>loop</a:t>
            </a:r>
            <a:r>
              <a:rPr lang="zh-TW" altLang="en-US" dirty="0"/>
              <a:t>，因此輸入</a:t>
            </a:r>
            <a:r>
              <a:rPr lang="en-US" altLang="zh-TW" dirty="0" err="1"/>
              <a:t>ExpandMask</a:t>
            </a:r>
            <a:r>
              <a:rPr lang="en-US" altLang="zh-TW" dirty="0"/>
              <a:t>(</a:t>
            </a:r>
            <a:r>
              <a:rPr lang="zh-TW" altLang="en-US" dirty="0"/>
              <a:t>𝜌</a:t>
            </a:r>
            <a:r>
              <a:rPr lang="en-US" altLang="zh-TW" dirty="0"/>
              <a:t>″, </a:t>
            </a:r>
            <a:r>
              <a:rPr lang="zh-TW" altLang="en-US" dirty="0"/>
              <a:t>𝜅</a:t>
            </a:r>
            <a:r>
              <a:rPr lang="en-US" altLang="zh-TW" dirty="0"/>
              <a:t>)</a:t>
            </a:r>
            <a:r>
              <a:rPr lang="zh-TW" altLang="en-US" dirty="0"/>
              <a:t>的𝜅最大值為</a:t>
            </a:r>
            <a:r>
              <a:rPr lang="en-US" altLang="zh-TW" dirty="0"/>
              <a:t>(814-1)*ℓ= (814-1)*4=3252</a:t>
            </a:r>
            <a:r>
              <a:rPr lang="zh-TW" altLang="en-US" dirty="0"/>
              <a:t>，因此𝜅需要</a:t>
            </a:r>
            <a:r>
              <a:rPr lang="en-US" altLang="zh-TW" dirty="0"/>
              <a:t>12bit</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FBE3CBE6-9BB2-4DD6-310E-B83A1ADC8C65}"/>
              </a:ext>
            </a:extLst>
          </p:cNvPr>
          <p:cNvSpPr>
            <a:spLocks noGrp="1"/>
          </p:cNvSpPr>
          <p:nvPr>
            <p:ph type="sldNum" sz="quarter" idx="10"/>
          </p:nvPr>
        </p:nvSpPr>
        <p:spPr/>
        <p:txBody>
          <a:bodyPr/>
          <a:lstStyle/>
          <a:p>
            <a:fld id="{AB2A0F9D-3357-4A94-85C8-3B842B870DC6}" type="slidenum">
              <a:rPr lang="zh-CN" altLang="en-US" smtClean="0"/>
              <a:t>69</a:t>
            </a:fld>
            <a:endParaRPr lang="zh-CN" altLang="en-US"/>
          </a:p>
        </p:txBody>
      </p:sp>
    </p:spTree>
    <p:extLst>
      <p:ext uri="{BB962C8B-B14F-4D97-AF65-F5344CB8AC3E}">
        <p14:creationId xmlns:p14="http://schemas.microsoft.com/office/powerpoint/2010/main" val="14564628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剛剛有提到</a:t>
            </a:r>
            <a:r>
              <a:rPr lang="en-US" altLang="zh-TW" dirty="0"/>
              <a:t>MLWE</a:t>
            </a:r>
            <a:r>
              <a:rPr lang="zh-TW" altLang="en-US" dirty="0"/>
              <a:t>是這個演算法的安全性核心，我們這邊用一個數值例來講解</a:t>
            </a:r>
            <a:r>
              <a:rPr lang="en-US" altLang="zh-TW" dirty="0"/>
              <a:t>MLWE</a:t>
            </a:r>
            <a:r>
              <a:rPr lang="zh-TW" altLang="en-US" dirty="0"/>
              <a:t>，首先我們先設一個質數</a:t>
            </a:r>
            <a:r>
              <a:rPr lang="en-US" altLang="zh-TW" dirty="0"/>
              <a:t>q</a:t>
            </a:r>
            <a:r>
              <a:rPr lang="zh-TW" altLang="en-US" dirty="0"/>
              <a:t>為</a:t>
            </a:r>
            <a:r>
              <a:rPr lang="en-US" altLang="zh-TW" dirty="0"/>
              <a:t>7</a:t>
            </a:r>
            <a:r>
              <a:rPr lang="zh-TW" altLang="en-US" dirty="0"/>
              <a:t>，接下來隨機產生一個</a:t>
            </a:r>
            <a:r>
              <a:rPr lang="en-US" altLang="zh-TW" dirty="0"/>
              <a:t>2*2</a:t>
            </a:r>
            <a:r>
              <a:rPr lang="zh-TW" altLang="en-US" dirty="0"/>
              <a:t>的矩陣</a:t>
            </a:r>
            <a:r>
              <a:rPr lang="en-US" altLang="zh-TW" dirty="0"/>
              <a:t>A</a:t>
            </a:r>
            <a:r>
              <a:rPr lang="zh-TW" altLang="en-US" dirty="0"/>
              <a:t>，再產生兩個</a:t>
            </a:r>
            <a:r>
              <a:rPr lang="en-US" altLang="zh-TW" dirty="0"/>
              <a:t>2*1</a:t>
            </a:r>
            <a:r>
              <a:rPr lang="zh-TW" altLang="en-US" dirty="0"/>
              <a:t>的向量分別是</a:t>
            </a:r>
            <a:r>
              <a:rPr lang="en-US" altLang="zh-TW" dirty="0"/>
              <a:t>s1</a:t>
            </a:r>
            <a:r>
              <a:rPr lang="zh-TW" altLang="en-US" dirty="0"/>
              <a:t>跟</a:t>
            </a:r>
            <a:r>
              <a:rPr lang="en-US" altLang="zh-TW" dirty="0"/>
              <a:t>s2</a:t>
            </a:r>
            <a:r>
              <a:rPr lang="zh-TW" altLang="en-US" dirty="0"/>
              <a:t>。經過隨經產生的結果再經過右邊的運算，我們先將</a:t>
            </a:r>
            <a:r>
              <a:rPr lang="en-US" altLang="zh-TW" dirty="0"/>
              <a:t>A</a:t>
            </a:r>
            <a:r>
              <a:rPr lang="zh-TW" altLang="en-US" dirty="0"/>
              <a:t>與</a:t>
            </a:r>
            <a:r>
              <a:rPr lang="en-US" altLang="zh-TW" dirty="0"/>
              <a:t>s1</a:t>
            </a:r>
            <a:r>
              <a:rPr lang="zh-TW" altLang="en-US" dirty="0"/>
              <a:t>做相乘，再加上</a:t>
            </a:r>
            <a:r>
              <a:rPr lang="en-US" altLang="zh-TW" dirty="0"/>
              <a:t>s2</a:t>
            </a:r>
            <a:r>
              <a:rPr lang="zh-TW" altLang="en-US" dirty="0"/>
              <a:t>，然後再去做餘</a:t>
            </a:r>
            <a:r>
              <a:rPr lang="en-US" altLang="zh-TW" dirty="0"/>
              <a:t>q</a:t>
            </a:r>
            <a:r>
              <a:rPr lang="zh-TW" altLang="en-US" dirty="0"/>
              <a:t>的動作，最後我們就會得到</a:t>
            </a:r>
            <a:r>
              <a:rPr lang="en-US" altLang="zh-TW" dirty="0"/>
              <a:t>t</a:t>
            </a:r>
            <a:r>
              <a:rPr lang="zh-TW" altLang="en-US" dirty="0"/>
              <a:t>。我們的公鑰最主要的訊息就是</a:t>
            </a:r>
            <a:r>
              <a:rPr lang="en-US" altLang="zh-TW" dirty="0"/>
              <a:t>A</a:t>
            </a:r>
            <a:r>
              <a:rPr lang="zh-TW" altLang="en-US" dirty="0"/>
              <a:t>與</a:t>
            </a:r>
            <a:r>
              <a:rPr lang="en-US" altLang="zh-TW" dirty="0"/>
              <a:t>t</a:t>
            </a:r>
            <a:r>
              <a:rPr lang="zh-TW" altLang="en-US" dirty="0"/>
              <a:t>，再上面的運算我們可以發現，如果我們要透過</a:t>
            </a:r>
            <a:r>
              <a:rPr lang="en-US" altLang="zh-TW" dirty="0"/>
              <a:t>A</a:t>
            </a:r>
            <a:r>
              <a:rPr lang="zh-TW" altLang="en-US" dirty="0"/>
              <a:t>與</a:t>
            </a:r>
            <a:r>
              <a:rPr lang="en-US" altLang="zh-TW" dirty="0"/>
              <a:t>t</a:t>
            </a:r>
            <a:r>
              <a:rPr lang="zh-TW" altLang="en-US" dirty="0"/>
              <a:t>去反推出</a:t>
            </a:r>
            <a:r>
              <a:rPr lang="en-US" altLang="zh-TW" dirty="0"/>
              <a:t>s1</a:t>
            </a:r>
            <a:r>
              <a:rPr lang="zh-TW" altLang="en-US" dirty="0"/>
              <a:t>是非常困難的，因為有加上隨機向量</a:t>
            </a:r>
            <a:r>
              <a:rPr lang="en-US" altLang="zh-TW" dirty="0"/>
              <a:t>s2</a:t>
            </a:r>
            <a:r>
              <a:rPr lang="zh-TW" altLang="en-US" dirty="0"/>
              <a:t>。我們再將這個問題放置到</a:t>
            </a:r>
            <a:r>
              <a:rPr lang="en-US" altLang="zh-TW" dirty="0"/>
              <a:t>Z q </a:t>
            </a:r>
            <a:r>
              <a:rPr lang="zh-TW" altLang="en-US" dirty="0"/>
              <a:t>模 </a:t>
            </a:r>
            <a:r>
              <a:rPr lang="en-US" altLang="zh-TW" dirty="0" err="1"/>
              <a:t>x^n</a:t>
            </a:r>
            <a:r>
              <a:rPr lang="en-US" altLang="zh-TW" dirty="0"/>
              <a:t> + 1</a:t>
            </a:r>
            <a:r>
              <a:rPr lang="zh-TW" altLang="en-US" dirty="0"/>
              <a:t>的多項式環上，具體來說就是</a:t>
            </a:r>
            <a:r>
              <a:rPr lang="en-US" altLang="zh-TW" dirty="0"/>
              <a:t>A</a:t>
            </a:r>
            <a:r>
              <a:rPr lang="zh-TW" altLang="en-US" dirty="0"/>
              <a:t>的每個元素會有</a:t>
            </a:r>
            <a:r>
              <a:rPr lang="en-US" altLang="zh-TW" dirty="0"/>
              <a:t>256</a:t>
            </a:r>
            <a:r>
              <a:rPr lang="zh-TW" altLang="en-US" dirty="0"/>
              <a:t>項，分別代表常數到</a:t>
            </a:r>
            <a:r>
              <a:rPr lang="en-US" altLang="zh-TW" dirty="0"/>
              <a:t>x^255</a:t>
            </a:r>
            <a:r>
              <a:rPr lang="zh-TW" altLang="en-US" dirty="0"/>
              <a:t>次的係數，這樣子別人想要推出</a:t>
            </a:r>
            <a:r>
              <a:rPr lang="en-US" altLang="zh-TW" dirty="0"/>
              <a:t>s1</a:t>
            </a:r>
            <a:r>
              <a:rPr lang="zh-TW" altLang="en-US" dirty="0"/>
              <a:t>就會變得更加困難。</a:t>
            </a:r>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7</a:t>
            </a:fld>
            <a:endParaRPr lang="zh-CN" altLang="en-US"/>
          </a:p>
        </p:txBody>
      </p:sp>
    </p:spTree>
    <p:extLst>
      <p:ext uri="{BB962C8B-B14F-4D97-AF65-F5344CB8AC3E}">
        <p14:creationId xmlns:p14="http://schemas.microsoft.com/office/powerpoint/2010/main" val="10842665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702351-51B5-EBB0-0050-150311E7BC5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70EBD32-B41D-A6A4-F731-D30BDC18614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229D6DCC-261F-2E95-90E3-24389101647C}"/>
              </a:ext>
            </a:extLst>
          </p:cNvPr>
          <p:cNvSpPr>
            <a:spLocks noGrp="1"/>
          </p:cNvSpPr>
          <p:nvPr>
            <p:ph type="body" idx="1"/>
          </p:nvPr>
        </p:nvSpPr>
        <p:spPr/>
        <p:txBody>
          <a:bodyPr/>
          <a:lstStyle/>
          <a:p>
            <a:r>
              <a:rPr lang="en-US" altLang="zh-TW" dirty="0"/>
              <a:t>ML-</a:t>
            </a:r>
            <a:r>
              <a:rPr lang="en-US" altLang="zh-TW" dirty="0" err="1"/>
              <a:t>DSA.Sign_internal</a:t>
            </a:r>
            <a:r>
              <a:rPr lang="en-US" altLang="zh-TW" dirty="0"/>
              <a:t>(</a:t>
            </a:r>
            <a:r>
              <a:rPr lang="zh-TW" altLang="en-US" dirty="0"/>
              <a:t>𝑠𝑘</a:t>
            </a:r>
            <a:r>
              <a:rPr lang="en-US" altLang="zh-TW" dirty="0"/>
              <a:t>, </a:t>
            </a:r>
            <a:r>
              <a:rPr lang="zh-TW" altLang="en-US" dirty="0"/>
              <a:t>𝑀</a:t>
            </a:r>
            <a:r>
              <a:rPr lang="en-US" altLang="zh-TW" dirty="0"/>
              <a:t>′ , </a:t>
            </a:r>
            <a:r>
              <a:rPr lang="zh-TW" altLang="en-US" dirty="0"/>
              <a:t>𝑟𝑛𝑑</a:t>
            </a:r>
            <a:r>
              <a:rPr lang="en-US" altLang="zh-TW" dirty="0"/>
              <a:t>) </a:t>
            </a:r>
            <a:r>
              <a:rPr lang="zh-TW" altLang="en-US" dirty="0"/>
              <a:t>最少能執行</a:t>
            </a:r>
            <a:r>
              <a:rPr lang="en-US" altLang="zh-TW" dirty="0"/>
              <a:t>814</a:t>
            </a:r>
            <a:r>
              <a:rPr lang="zh-TW" altLang="en-US" dirty="0"/>
              <a:t>次的</a:t>
            </a:r>
            <a:r>
              <a:rPr lang="en-US" altLang="zh-TW" dirty="0"/>
              <a:t>loop</a:t>
            </a:r>
            <a:r>
              <a:rPr lang="zh-TW" altLang="en-US" dirty="0"/>
              <a:t>，因此輸入</a:t>
            </a:r>
            <a:r>
              <a:rPr lang="en-US" altLang="zh-TW" dirty="0" err="1"/>
              <a:t>ExpandMask</a:t>
            </a:r>
            <a:r>
              <a:rPr lang="en-US" altLang="zh-TW" dirty="0"/>
              <a:t>(</a:t>
            </a:r>
            <a:r>
              <a:rPr lang="zh-TW" altLang="en-US" dirty="0"/>
              <a:t>𝜌</a:t>
            </a:r>
            <a:r>
              <a:rPr lang="en-US" altLang="zh-TW" dirty="0"/>
              <a:t>″, </a:t>
            </a:r>
            <a:r>
              <a:rPr lang="zh-TW" altLang="en-US" dirty="0"/>
              <a:t>𝜅</a:t>
            </a:r>
            <a:r>
              <a:rPr lang="en-US" altLang="zh-TW" dirty="0"/>
              <a:t>)</a:t>
            </a:r>
            <a:r>
              <a:rPr lang="zh-TW" altLang="en-US" dirty="0"/>
              <a:t>的𝜅最大值為</a:t>
            </a:r>
            <a:r>
              <a:rPr lang="en-US" altLang="zh-TW" dirty="0"/>
              <a:t>(814-1)*ℓ= (814-1)*4=3252</a:t>
            </a:r>
            <a:r>
              <a:rPr lang="zh-TW" altLang="en-US" dirty="0"/>
              <a:t>，因此𝜅需要</a:t>
            </a:r>
            <a:r>
              <a:rPr lang="en-US" altLang="zh-TW" dirty="0"/>
              <a:t>12bit</a:t>
            </a:r>
            <a:endParaRPr lang="en-US" altLang="zh-CN"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我是做</a:t>
            </a:r>
            <a:r>
              <a:rPr lang="en-US" altLang="zh-TW" dirty="0"/>
              <a:t>ML-DSA Signing</a:t>
            </a:r>
            <a:r>
              <a:rPr lang="zh-TW" altLang="en-US" dirty="0"/>
              <a:t>非</a:t>
            </a:r>
            <a:r>
              <a:rPr lang="en-US" altLang="zh-TW" dirty="0" err="1"/>
              <a:t>HashML-DSA.Sign</a:t>
            </a:r>
            <a:br>
              <a:rPr lang="en-US" altLang="zh-TW" dirty="0"/>
            </a:br>
            <a:br>
              <a:rPr lang="en-US" altLang="zh-TW" dirty="0"/>
            </a:br>
            <a:r>
              <a:rPr lang="en-US" altLang="zh-TW" dirty="0"/>
              <a:t>M’ </a:t>
            </a:r>
            <a:r>
              <a:rPr lang="zh-TW" altLang="en-US" dirty="0"/>
              <a:t>為 </a:t>
            </a:r>
            <a:r>
              <a:rPr lang="en-US" altLang="zh-TW" dirty="0" err="1"/>
              <a:t>BytesToBits</a:t>
            </a:r>
            <a:r>
              <a:rPr lang="en-US" altLang="zh-TW" dirty="0"/>
              <a:t>(</a:t>
            </a:r>
            <a:r>
              <a:rPr lang="en-US" altLang="zh-TW" dirty="0" err="1"/>
              <a:t>IntegerToBytes</a:t>
            </a:r>
            <a:r>
              <a:rPr lang="en-US" altLang="zh-TW" dirty="0"/>
              <a:t>(0, 1) ∥ </a:t>
            </a:r>
            <a:r>
              <a:rPr lang="en-US" altLang="zh-TW" dirty="0" err="1"/>
              <a:t>IntegerToBytes</a:t>
            </a:r>
            <a:r>
              <a:rPr lang="en-US" altLang="zh-TW" dirty="0"/>
              <a:t>(|</a:t>
            </a:r>
            <a:r>
              <a:rPr lang="zh-TW" altLang="en-US" dirty="0"/>
              <a:t>𝑐𝑡𝑥</a:t>
            </a:r>
            <a:r>
              <a:rPr lang="en-US" altLang="zh-TW" dirty="0"/>
              <a:t>|, 1) ∥ </a:t>
            </a:r>
            <a:r>
              <a:rPr lang="zh-TW" altLang="en-US" dirty="0"/>
              <a:t>𝑐𝑡𝑥</a:t>
            </a:r>
            <a:r>
              <a:rPr lang="en-US" altLang="zh-TW" dirty="0"/>
              <a:t>) ∥ M</a:t>
            </a:r>
            <a:r>
              <a:rPr lang="zh-TW" altLang="en-US" dirty="0"/>
              <a:t>共需要</a:t>
            </a:r>
            <a:r>
              <a:rPr lang="en-US" altLang="zh-TW" dirty="0"/>
              <a:t>1+1+n+m byte</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err="1"/>
              <a:t>ctx</a:t>
            </a:r>
            <a:r>
              <a:rPr lang="zh-TW" altLang="en-US" dirty="0"/>
              <a:t>最大為</a:t>
            </a:r>
            <a:r>
              <a:rPr lang="en-US" altLang="zh-TW" dirty="0"/>
              <a:t>255byte</a:t>
            </a:r>
            <a:r>
              <a:rPr lang="zh-TW" altLang="en-US" dirty="0"/>
              <a:t>，</a:t>
            </a:r>
            <a:r>
              <a:rPr lang="en-US" altLang="zh-TW" dirty="0"/>
              <a:t>n</a:t>
            </a:r>
            <a:r>
              <a:rPr lang="zh-TW" altLang="en-US" dirty="0"/>
              <a:t>為</a:t>
            </a:r>
            <a:r>
              <a:rPr lang="en-US" altLang="zh-TW" dirty="0" err="1"/>
              <a:t>ctx</a:t>
            </a:r>
            <a:r>
              <a:rPr lang="zh-TW" altLang="en-US" dirty="0"/>
              <a:t>資料所需的</a:t>
            </a:r>
            <a:r>
              <a:rPr lang="en-US" altLang="zh-TW" dirty="0"/>
              <a:t>byte</a:t>
            </a:r>
            <a:r>
              <a:rPr lang="zh-TW" altLang="en-US" dirty="0"/>
              <a:t>數</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t>
            </a:r>
            <a:r>
              <a:rPr lang="en-US" altLang="zh-CN" dirty="0" err="1"/>
              <a:t>ctx</a:t>
            </a:r>
            <a:r>
              <a:rPr lang="en-US" altLang="zh-CN" dirty="0"/>
              <a:t>|</a:t>
            </a:r>
            <a:r>
              <a:rPr lang="zh-TW" altLang="en-US" dirty="0"/>
              <a:t>用一</a:t>
            </a:r>
            <a:r>
              <a:rPr lang="en-US" altLang="zh-TW" dirty="0"/>
              <a:t>byte</a:t>
            </a:r>
            <a:r>
              <a:rPr lang="zh-TW" altLang="en-US" dirty="0"/>
              <a:t>紀錄</a:t>
            </a:r>
            <a:r>
              <a:rPr lang="en-US" altLang="zh-TW" dirty="0" err="1"/>
              <a:t>ctx</a:t>
            </a:r>
            <a:r>
              <a:rPr lang="zh-TW" altLang="en-US" dirty="0"/>
              <a:t>的長度</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m</a:t>
            </a:r>
            <a:r>
              <a:rPr lang="zh-TW" altLang="en-US" dirty="0"/>
              <a:t>為</a:t>
            </a:r>
            <a:r>
              <a:rPr lang="en-US" altLang="zh-TW" dirty="0"/>
              <a:t>M</a:t>
            </a:r>
            <a:r>
              <a:rPr lang="zh-TW" altLang="en-US" dirty="0"/>
              <a:t>所需的</a:t>
            </a:r>
            <a:r>
              <a:rPr lang="en-US" altLang="zh-TW" dirty="0"/>
              <a:t>byte</a:t>
            </a:r>
            <a:r>
              <a:rPr lang="zh-TW" altLang="en-US" dirty="0"/>
              <a:t>數</a:t>
            </a:r>
            <a:endParaRPr lang="en-US" altLang="zh-CN" dirty="0"/>
          </a:p>
          <a:p>
            <a:endParaRPr lang="en-US" altLang="zh-CN"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r>
              <a:rPr lang="zh-TW" altLang="en-US"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𝜌 </a:t>
            </a:r>
            <a:r>
              <a:rPr lang="en-US" altLang="zh-TW"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t1) = tr</a:t>
            </a:r>
            <a:endParaRPr lang="zh-TW" altLang="en-US"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43F3A0AD-8141-6C9C-459A-B872C295813A}"/>
              </a:ext>
            </a:extLst>
          </p:cNvPr>
          <p:cNvSpPr>
            <a:spLocks noGrp="1"/>
          </p:cNvSpPr>
          <p:nvPr>
            <p:ph type="sldNum" sz="quarter" idx="10"/>
          </p:nvPr>
        </p:nvSpPr>
        <p:spPr/>
        <p:txBody>
          <a:bodyPr/>
          <a:lstStyle/>
          <a:p>
            <a:fld id="{AB2A0F9D-3357-4A94-85C8-3B842B870DC6}" type="slidenum">
              <a:rPr lang="zh-CN" altLang="en-US" smtClean="0"/>
              <a:t>70</a:t>
            </a:fld>
            <a:endParaRPr lang="zh-CN" altLang="en-US"/>
          </a:p>
        </p:txBody>
      </p:sp>
    </p:spTree>
    <p:extLst>
      <p:ext uri="{BB962C8B-B14F-4D97-AF65-F5344CB8AC3E}">
        <p14:creationId xmlns:p14="http://schemas.microsoft.com/office/powerpoint/2010/main" val="195467763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591174-38C1-FA27-BEE3-ACCFBA93E2E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AE9EBC62-FD9A-FE44-5BA0-20A0BEBFEC6A}"/>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52F78A3-DF1F-D5C6-570B-6112BA1AAD08}"/>
              </a:ext>
            </a:extLst>
          </p:cNvPr>
          <p:cNvSpPr>
            <a:spLocks noGrp="1"/>
          </p:cNvSpPr>
          <p:nvPr>
            <p:ph type="body" idx="1"/>
          </p:nvPr>
        </p:nvSpPr>
        <p:spPr/>
        <p:txBody>
          <a:bodyPr/>
          <a:lstStyle/>
          <a:p>
            <a:r>
              <a:rPr lang="en-US" altLang="zh-TW" dirty="0"/>
              <a:t>ML-</a:t>
            </a:r>
            <a:r>
              <a:rPr lang="en-US" altLang="zh-TW" dirty="0" err="1"/>
              <a:t>DSA.Sign_internal</a:t>
            </a:r>
            <a:r>
              <a:rPr lang="en-US" altLang="zh-TW" dirty="0"/>
              <a:t>(</a:t>
            </a:r>
            <a:r>
              <a:rPr lang="zh-TW" altLang="en-US" dirty="0"/>
              <a:t>𝑠𝑘</a:t>
            </a:r>
            <a:r>
              <a:rPr lang="en-US" altLang="zh-TW" dirty="0"/>
              <a:t>, </a:t>
            </a:r>
            <a:r>
              <a:rPr lang="zh-TW" altLang="en-US" dirty="0"/>
              <a:t>𝑀</a:t>
            </a:r>
            <a:r>
              <a:rPr lang="en-US" altLang="zh-TW" dirty="0"/>
              <a:t>′ , </a:t>
            </a:r>
            <a:r>
              <a:rPr lang="zh-TW" altLang="en-US" dirty="0"/>
              <a:t>𝑟𝑛𝑑</a:t>
            </a:r>
            <a:r>
              <a:rPr lang="en-US" altLang="zh-TW" dirty="0"/>
              <a:t>) </a:t>
            </a:r>
            <a:r>
              <a:rPr lang="zh-TW" altLang="en-US" dirty="0"/>
              <a:t>最少能執行</a:t>
            </a:r>
            <a:r>
              <a:rPr lang="en-US" altLang="zh-TW" dirty="0"/>
              <a:t>814</a:t>
            </a:r>
            <a:r>
              <a:rPr lang="zh-TW" altLang="en-US" dirty="0"/>
              <a:t>次的</a:t>
            </a:r>
            <a:r>
              <a:rPr lang="en-US" altLang="zh-TW" dirty="0"/>
              <a:t>loop</a:t>
            </a:r>
            <a:r>
              <a:rPr lang="zh-TW" altLang="en-US" dirty="0"/>
              <a:t>，因此輸入</a:t>
            </a:r>
            <a:r>
              <a:rPr lang="en-US" altLang="zh-TW" dirty="0" err="1"/>
              <a:t>ExpandMask</a:t>
            </a:r>
            <a:r>
              <a:rPr lang="en-US" altLang="zh-TW" dirty="0"/>
              <a:t>(</a:t>
            </a:r>
            <a:r>
              <a:rPr lang="zh-TW" altLang="en-US" dirty="0"/>
              <a:t>𝜌</a:t>
            </a:r>
            <a:r>
              <a:rPr lang="en-US" altLang="zh-TW" dirty="0"/>
              <a:t>″, </a:t>
            </a:r>
            <a:r>
              <a:rPr lang="zh-TW" altLang="en-US" dirty="0"/>
              <a:t>𝜅</a:t>
            </a:r>
            <a:r>
              <a:rPr lang="en-US" altLang="zh-TW" dirty="0"/>
              <a:t>)</a:t>
            </a:r>
            <a:r>
              <a:rPr lang="zh-TW" altLang="en-US" dirty="0"/>
              <a:t>的𝜅最大值為</a:t>
            </a:r>
            <a:r>
              <a:rPr lang="en-US" altLang="zh-TW" dirty="0"/>
              <a:t>(814-1)*ℓ= (814-1)*4=3252</a:t>
            </a:r>
            <a:r>
              <a:rPr lang="zh-TW" altLang="en-US" dirty="0"/>
              <a:t>，因此𝜅需要</a:t>
            </a:r>
            <a:r>
              <a:rPr lang="en-US" altLang="zh-TW" dirty="0"/>
              <a:t>12bit</a:t>
            </a:r>
            <a:endParaRPr lang="en-US" altLang="zh-CN"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我是做</a:t>
            </a:r>
            <a:r>
              <a:rPr lang="en-US" altLang="zh-TW" dirty="0"/>
              <a:t>ML-DSA Signing</a:t>
            </a:r>
            <a:r>
              <a:rPr lang="zh-TW" altLang="en-US" dirty="0"/>
              <a:t>非</a:t>
            </a:r>
            <a:r>
              <a:rPr lang="en-US" altLang="zh-TW" dirty="0" err="1"/>
              <a:t>HashML-DSA.Sign</a:t>
            </a:r>
            <a:br>
              <a:rPr lang="en-US" altLang="zh-TW" dirty="0"/>
            </a:br>
            <a:br>
              <a:rPr lang="en-US" altLang="zh-TW" dirty="0"/>
            </a:br>
            <a:r>
              <a:rPr lang="en-US" altLang="zh-TW" dirty="0"/>
              <a:t>M’ </a:t>
            </a:r>
            <a:r>
              <a:rPr lang="zh-TW" altLang="en-US" dirty="0"/>
              <a:t>為 </a:t>
            </a:r>
            <a:r>
              <a:rPr lang="en-US" altLang="zh-TW" dirty="0" err="1"/>
              <a:t>BytesToBits</a:t>
            </a:r>
            <a:r>
              <a:rPr lang="en-US" altLang="zh-TW" dirty="0"/>
              <a:t>(</a:t>
            </a:r>
            <a:r>
              <a:rPr lang="en-US" altLang="zh-TW" dirty="0" err="1"/>
              <a:t>IntegerToBytes</a:t>
            </a:r>
            <a:r>
              <a:rPr lang="en-US" altLang="zh-TW" dirty="0"/>
              <a:t>(0, 1) ∥ </a:t>
            </a:r>
            <a:r>
              <a:rPr lang="en-US" altLang="zh-TW" dirty="0" err="1"/>
              <a:t>IntegerToBytes</a:t>
            </a:r>
            <a:r>
              <a:rPr lang="en-US" altLang="zh-TW" dirty="0"/>
              <a:t>(|</a:t>
            </a:r>
            <a:r>
              <a:rPr lang="zh-TW" altLang="en-US" dirty="0"/>
              <a:t>𝑐𝑡𝑥</a:t>
            </a:r>
            <a:r>
              <a:rPr lang="en-US" altLang="zh-TW" dirty="0"/>
              <a:t>|, 1) ∥ </a:t>
            </a:r>
            <a:r>
              <a:rPr lang="zh-TW" altLang="en-US" dirty="0"/>
              <a:t>𝑐𝑡𝑥</a:t>
            </a:r>
            <a:r>
              <a:rPr lang="en-US" altLang="zh-TW" dirty="0"/>
              <a:t>) ∥ M</a:t>
            </a:r>
            <a:r>
              <a:rPr lang="zh-TW" altLang="en-US" dirty="0"/>
              <a:t>共需要</a:t>
            </a:r>
            <a:r>
              <a:rPr lang="en-US" altLang="zh-TW" dirty="0"/>
              <a:t>1+1+n+m byte</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err="1"/>
              <a:t>ctx</a:t>
            </a:r>
            <a:r>
              <a:rPr lang="zh-TW" altLang="en-US" dirty="0"/>
              <a:t>最大為</a:t>
            </a:r>
            <a:r>
              <a:rPr lang="en-US" altLang="zh-TW" dirty="0"/>
              <a:t>255byte</a:t>
            </a:r>
            <a:r>
              <a:rPr lang="zh-TW" altLang="en-US" dirty="0"/>
              <a:t>，</a:t>
            </a:r>
            <a:r>
              <a:rPr lang="en-US" altLang="zh-TW" dirty="0"/>
              <a:t>n</a:t>
            </a:r>
            <a:r>
              <a:rPr lang="zh-TW" altLang="en-US" dirty="0"/>
              <a:t>為</a:t>
            </a:r>
            <a:r>
              <a:rPr lang="en-US" altLang="zh-TW" dirty="0" err="1"/>
              <a:t>ctx</a:t>
            </a:r>
            <a:r>
              <a:rPr lang="zh-TW" altLang="en-US" dirty="0"/>
              <a:t>資料所需的</a:t>
            </a:r>
            <a:r>
              <a:rPr lang="en-US" altLang="zh-TW" dirty="0"/>
              <a:t>byte</a:t>
            </a:r>
            <a:r>
              <a:rPr lang="zh-TW" altLang="en-US" dirty="0"/>
              <a:t>數</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t>
            </a:r>
            <a:r>
              <a:rPr lang="en-US" altLang="zh-CN" dirty="0" err="1"/>
              <a:t>ctx</a:t>
            </a:r>
            <a:r>
              <a:rPr lang="en-US" altLang="zh-CN" dirty="0"/>
              <a:t>|</a:t>
            </a:r>
            <a:r>
              <a:rPr lang="zh-TW" altLang="en-US" dirty="0"/>
              <a:t>用一</a:t>
            </a:r>
            <a:r>
              <a:rPr lang="en-US" altLang="zh-TW" dirty="0"/>
              <a:t>byte</a:t>
            </a:r>
            <a:r>
              <a:rPr lang="zh-TW" altLang="en-US" dirty="0"/>
              <a:t>紀錄</a:t>
            </a:r>
            <a:r>
              <a:rPr lang="en-US" altLang="zh-TW" dirty="0" err="1"/>
              <a:t>ctx</a:t>
            </a:r>
            <a:r>
              <a:rPr lang="zh-TW" altLang="en-US" dirty="0"/>
              <a:t>的長度</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m</a:t>
            </a:r>
            <a:r>
              <a:rPr lang="zh-TW" altLang="en-US" dirty="0"/>
              <a:t>為</a:t>
            </a:r>
            <a:r>
              <a:rPr lang="en-US" altLang="zh-TW" dirty="0"/>
              <a:t>M</a:t>
            </a:r>
            <a:r>
              <a:rPr lang="zh-TW" altLang="en-US" dirty="0"/>
              <a:t>所需的</a:t>
            </a:r>
            <a:r>
              <a:rPr lang="en-US" altLang="zh-TW" dirty="0"/>
              <a:t>byte</a:t>
            </a:r>
            <a:r>
              <a:rPr lang="zh-TW" altLang="en-US" dirty="0"/>
              <a:t>數</a:t>
            </a:r>
            <a:endParaRPr lang="en-US" altLang="zh-CN" dirty="0"/>
          </a:p>
          <a:p>
            <a:endParaRPr lang="en-US" altLang="zh-CN"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r>
              <a:rPr lang="zh-TW" altLang="en-US"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𝜌 </a:t>
            </a:r>
            <a:r>
              <a:rPr lang="en-US" altLang="zh-TW"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t1) = tr</a:t>
            </a:r>
            <a:endParaRPr lang="zh-TW" altLang="en-US"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4E3DF8ED-DE53-291A-EA34-F6563662B556}"/>
              </a:ext>
            </a:extLst>
          </p:cNvPr>
          <p:cNvSpPr>
            <a:spLocks noGrp="1"/>
          </p:cNvSpPr>
          <p:nvPr>
            <p:ph type="sldNum" sz="quarter" idx="10"/>
          </p:nvPr>
        </p:nvSpPr>
        <p:spPr/>
        <p:txBody>
          <a:bodyPr/>
          <a:lstStyle/>
          <a:p>
            <a:fld id="{AB2A0F9D-3357-4A94-85C8-3B842B870DC6}" type="slidenum">
              <a:rPr lang="zh-CN" altLang="en-US" smtClean="0"/>
              <a:t>71</a:t>
            </a:fld>
            <a:endParaRPr lang="zh-CN" altLang="en-US"/>
          </a:p>
        </p:txBody>
      </p:sp>
    </p:spTree>
    <p:extLst>
      <p:ext uri="{BB962C8B-B14F-4D97-AF65-F5344CB8AC3E}">
        <p14:creationId xmlns:p14="http://schemas.microsoft.com/office/powerpoint/2010/main" val="308586342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CE39E3-8A0F-6AED-509C-CD3CB62B4DF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219EC765-A504-573A-8738-C4707FC09155}"/>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ABCEB4B-3C7D-ACD6-EA98-88F061E1E01F}"/>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359133D9-73F3-E49B-0995-0796C91ABBF7}"/>
              </a:ext>
            </a:extLst>
          </p:cNvPr>
          <p:cNvSpPr>
            <a:spLocks noGrp="1"/>
          </p:cNvSpPr>
          <p:nvPr>
            <p:ph type="sldNum" sz="quarter" idx="10"/>
          </p:nvPr>
        </p:nvSpPr>
        <p:spPr/>
        <p:txBody>
          <a:bodyPr/>
          <a:lstStyle/>
          <a:p>
            <a:fld id="{AB2A0F9D-3357-4A94-85C8-3B842B870DC6}" type="slidenum">
              <a:rPr lang="zh-CN" altLang="en-US" smtClean="0"/>
              <a:t>72</a:t>
            </a:fld>
            <a:endParaRPr lang="zh-CN" altLang="en-US"/>
          </a:p>
        </p:txBody>
      </p:sp>
    </p:spTree>
    <p:extLst>
      <p:ext uri="{BB962C8B-B14F-4D97-AF65-F5344CB8AC3E}">
        <p14:creationId xmlns:p14="http://schemas.microsoft.com/office/powerpoint/2010/main" val="367689304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7FF8EE-05C6-4594-AEDE-AF4A3CA403D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8980216-FE17-64C4-53C0-0B9D7C23BCF5}"/>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8754E5D-FA6F-CA93-652A-5DB57C0E256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0" i="0" dirty="0" err="1">
                <a:solidFill>
                  <a:srgbClr val="262626"/>
                </a:solidFill>
                <a:effectLst/>
                <a:latin typeface="-apple-system"/>
              </a:rPr>
              <a:t>F_Permutation</a:t>
            </a:r>
            <a:r>
              <a:rPr lang="zh-TW" altLang="en-US" b="0" i="0" dirty="0">
                <a:solidFill>
                  <a:srgbClr val="262626"/>
                </a:solidFill>
                <a:effectLst/>
                <a:latin typeface="-apple-system"/>
              </a:rPr>
              <a:t>中的</a:t>
            </a:r>
            <a:r>
              <a:rPr lang="en-US" altLang="zh-TW" b="0" i="0" dirty="0" err="1">
                <a:solidFill>
                  <a:srgbClr val="262626"/>
                </a:solidFill>
                <a:effectLst/>
                <a:latin typeface="-apple-system"/>
              </a:rPr>
              <a:t>i</a:t>
            </a:r>
            <a:r>
              <a:rPr lang="zh-TW" altLang="en-US" b="0" i="0" dirty="0">
                <a:solidFill>
                  <a:srgbClr val="262626"/>
                </a:solidFill>
                <a:effectLst/>
                <a:latin typeface="-apple-system"/>
              </a:rPr>
              <a:t>表示目前為第幾</a:t>
            </a:r>
            <a:r>
              <a:rPr lang="en-US" altLang="zh-TW" b="0" i="0" dirty="0">
                <a:solidFill>
                  <a:srgbClr val="262626"/>
                </a:solidFill>
                <a:effectLst/>
                <a:latin typeface="-apple-system"/>
              </a:rPr>
              <a:t>round</a:t>
            </a:r>
            <a:endParaRPr lang="zh-TW" altLang="en-US" b="0" i="0" dirty="0">
              <a:solidFill>
                <a:srgbClr val="262626"/>
              </a:solidFill>
              <a:effectLst/>
              <a:latin typeface="-apple-system"/>
            </a:endParaRPr>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B1B59415-FFF1-2002-FB2D-7A0AE170AC0E}"/>
              </a:ext>
            </a:extLst>
          </p:cNvPr>
          <p:cNvSpPr>
            <a:spLocks noGrp="1"/>
          </p:cNvSpPr>
          <p:nvPr>
            <p:ph type="sldNum" sz="quarter" idx="10"/>
          </p:nvPr>
        </p:nvSpPr>
        <p:spPr/>
        <p:txBody>
          <a:bodyPr/>
          <a:lstStyle/>
          <a:p>
            <a:fld id="{AB2A0F9D-3357-4A94-85C8-3B842B870DC6}" type="slidenum">
              <a:rPr lang="zh-CN" altLang="en-US" smtClean="0"/>
              <a:t>73</a:t>
            </a:fld>
            <a:endParaRPr lang="zh-CN" altLang="en-US"/>
          </a:p>
        </p:txBody>
      </p:sp>
    </p:spTree>
    <p:extLst>
      <p:ext uri="{BB962C8B-B14F-4D97-AF65-F5344CB8AC3E}">
        <p14:creationId xmlns:p14="http://schemas.microsoft.com/office/powerpoint/2010/main" val="61773009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F01B89-B3A9-9F68-CC17-A40C2F7D5E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6A5D3C9-C61C-816B-976D-5417311CC1C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E09F5A6-D451-FA23-2CDF-F99CBC26184B}"/>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TW" altLang="en-US" b="0" i="0" dirty="0">
              <a:solidFill>
                <a:srgbClr val="262626"/>
              </a:solidFill>
              <a:effectLst/>
              <a:latin typeface="-apple-system"/>
            </a:endParaRPr>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CD0426A-08A5-B243-ACBA-669CE5645C04}"/>
              </a:ext>
            </a:extLst>
          </p:cNvPr>
          <p:cNvSpPr>
            <a:spLocks noGrp="1"/>
          </p:cNvSpPr>
          <p:nvPr>
            <p:ph type="sldNum" sz="quarter" idx="10"/>
          </p:nvPr>
        </p:nvSpPr>
        <p:spPr/>
        <p:txBody>
          <a:bodyPr/>
          <a:lstStyle/>
          <a:p>
            <a:fld id="{AB2A0F9D-3357-4A94-85C8-3B842B870DC6}" type="slidenum">
              <a:rPr lang="zh-CN" altLang="en-US" smtClean="0"/>
              <a:t>74</a:t>
            </a:fld>
            <a:endParaRPr lang="zh-CN" altLang="en-US"/>
          </a:p>
        </p:txBody>
      </p:sp>
    </p:spTree>
    <p:extLst>
      <p:ext uri="{BB962C8B-B14F-4D97-AF65-F5344CB8AC3E}">
        <p14:creationId xmlns:p14="http://schemas.microsoft.com/office/powerpoint/2010/main" val="226611739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74D0F5-1893-9487-184D-04CF4E1E713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B1B65C9-4F32-D912-CBF2-89FD717266E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749D566-0631-BD89-4DE7-E8FFF3407010}"/>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D6AF277D-0EFF-81BD-9637-E48F72912E41}"/>
              </a:ext>
            </a:extLst>
          </p:cNvPr>
          <p:cNvSpPr>
            <a:spLocks noGrp="1"/>
          </p:cNvSpPr>
          <p:nvPr>
            <p:ph type="sldNum" sz="quarter" idx="10"/>
          </p:nvPr>
        </p:nvSpPr>
        <p:spPr/>
        <p:txBody>
          <a:bodyPr/>
          <a:lstStyle/>
          <a:p>
            <a:fld id="{F4F633F3-5D0E-4770-8750-05DED033C41B}" type="slidenum">
              <a:rPr lang="zh-CN" altLang="en-US" smtClean="0"/>
              <a:t>75</a:t>
            </a:fld>
            <a:endParaRPr lang="zh-CN" altLang="en-US"/>
          </a:p>
        </p:txBody>
      </p:sp>
    </p:spTree>
    <p:extLst>
      <p:ext uri="{BB962C8B-B14F-4D97-AF65-F5344CB8AC3E}">
        <p14:creationId xmlns:p14="http://schemas.microsoft.com/office/powerpoint/2010/main" val="393891407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r>
              <a:rPr lang="en-US" altLang="zh-TW" dirty="0"/>
              <a:t>Decomposer</a:t>
            </a:r>
            <a:r>
              <a:rPr lang="zh-TW" altLang="en-US" dirty="0"/>
              <a:t>是純組合邏輯</a:t>
            </a:r>
            <a:endParaRPr lang="en-US" altLang="zh-TW"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76</a:t>
            </a:fld>
            <a:endParaRPr lang="zh-CN" altLang="en-US"/>
          </a:p>
        </p:txBody>
      </p:sp>
    </p:spTree>
    <p:extLst>
      <p:ext uri="{BB962C8B-B14F-4D97-AF65-F5344CB8AC3E}">
        <p14:creationId xmlns:p14="http://schemas.microsoft.com/office/powerpoint/2010/main" val="173719024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54B265-C5D7-72B2-2F3B-CD71C2DEDF5D}"/>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AB8462CD-DE22-E5C7-C1DF-8674F83D1EF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3789B45-B8D6-2D56-5842-5ECCA2425673}"/>
              </a:ext>
            </a:extLst>
          </p:cNvPr>
          <p:cNvSpPr>
            <a:spLocks noGrp="1"/>
          </p:cNvSpPr>
          <p:nvPr>
            <p:ph type="body" idx="1"/>
          </p:nvPr>
        </p:nvSpPr>
        <p:spPr/>
        <p:txBody>
          <a:bodyPr/>
          <a:lstStyle/>
          <a:p>
            <a:r>
              <a:rPr lang="en-US" altLang="zh-TW" dirty="0"/>
              <a:t>Decomposer</a:t>
            </a:r>
            <a:r>
              <a:rPr lang="zh-TW" altLang="en-US" dirty="0"/>
              <a:t>是純組合邏輯</a:t>
            </a:r>
            <a:endParaRPr lang="en-US" altLang="zh-TW"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C8004FC2-73D3-EFAE-E2BB-F2918A4AD461}"/>
              </a:ext>
            </a:extLst>
          </p:cNvPr>
          <p:cNvSpPr>
            <a:spLocks noGrp="1"/>
          </p:cNvSpPr>
          <p:nvPr>
            <p:ph type="sldNum" sz="quarter" idx="10"/>
          </p:nvPr>
        </p:nvSpPr>
        <p:spPr/>
        <p:txBody>
          <a:bodyPr/>
          <a:lstStyle/>
          <a:p>
            <a:fld id="{AB2A0F9D-3357-4A94-85C8-3B842B870DC6}" type="slidenum">
              <a:rPr lang="zh-CN" altLang="en-US" smtClean="0"/>
              <a:t>77</a:t>
            </a:fld>
            <a:endParaRPr lang="zh-CN" altLang="en-US"/>
          </a:p>
        </p:txBody>
      </p:sp>
    </p:spTree>
    <p:extLst>
      <p:ext uri="{BB962C8B-B14F-4D97-AF65-F5344CB8AC3E}">
        <p14:creationId xmlns:p14="http://schemas.microsoft.com/office/powerpoint/2010/main" val="94183066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E600B0-178C-44A0-446C-873B5CE5F4A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75FD666-0661-B3A3-CA9E-2E423552658B}"/>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7B3BF46-7220-88AF-581D-25B9FB78CB47}"/>
              </a:ext>
            </a:extLst>
          </p:cNvPr>
          <p:cNvSpPr>
            <a:spLocks noGrp="1"/>
          </p:cNvSpPr>
          <p:nvPr>
            <p:ph type="body" idx="1"/>
          </p:nvPr>
        </p:nvSpPr>
        <p:spPr/>
        <p:txBody>
          <a:bodyPr/>
          <a:lstStyle/>
          <a:p>
            <a:r>
              <a:rPr lang="en-US" altLang="zh-TW" dirty="0"/>
              <a:t>Decomposer</a:t>
            </a:r>
            <a:r>
              <a:rPr lang="zh-TW" altLang="en-US" dirty="0"/>
              <a:t>是純組合邏輯</a:t>
            </a:r>
            <a:endParaRPr lang="en-US" altLang="zh-TW"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64A2ED31-A018-7DC9-17EF-AFEF7C6CF0C3}"/>
              </a:ext>
            </a:extLst>
          </p:cNvPr>
          <p:cNvSpPr>
            <a:spLocks noGrp="1"/>
          </p:cNvSpPr>
          <p:nvPr>
            <p:ph type="sldNum" sz="quarter" idx="10"/>
          </p:nvPr>
        </p:nvSpPr>
        <p:spPr/>
        <p:txBody>
          <a:bodyPr/>
          <a:lstStyle/>
          <a:p>
            <a:fld id="{AB2A0F9D-3357-4A94-85C8-3B842B870DC6}" type="slidenum">
              <a:rPr lang="zh-CN" altLang="en-US" smtClean="0"/>
              <a:t>78</a:t>
            </a:fld>
            <a:endParaRPr lang="zh-CN" altLang="en-US"/>
          </a:p>
        </p:txBody>
      </p:sp>
    </p:spTree>
    <p:extLst>
      <p:ext uri="{BB962C8B-B14F-4D97-AF65-F5344CB8AC3E}">
        <p14:creationId xmlns:p14="http://schemas.microsoft.com/office/powerpoint/2010/main" val="106383102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699300-7013-ACF1-EA7A-8BBE6F2E49C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DEFAD4A-9443-EEE0-0C51-33C5EE580F5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3E8E087D-9EEB-80EF-3844-FCCE1F38AAF6}"/>
              </a:ext>
            </a:extLst>
          </p:cNvPr>
          <p:cNvSpPr>
            <a:spLocks noGrp="1"/>
          </p:cNvSpPr>
          <p:nvPr>
            <p:ph type="body" idx="1"/>
          </p:nvPr>
        </p:nvSpPr>
        <p:spPr/>
        <p:txBody>
          <a:bodyPr/>
          <a:lstStyle/>
          <a:p>
            <a:r>
              <a:rPr lang="en-US" altLang="zh-TW" dirty="0"/>
              <a:t>Decomposer</a:t>
            </a:r>
            <a:r>
              <a:rPr lang="zh-TW" altLang="en-US" dirty="0"/>
              <a:t>是純組合邏輯</a:t>
            </a:r>
            <a:endParaRPr lang="en-US" altLang="zh-TW"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B9F6CC43-6723-C598-83C3-FCC04CA56F1B}"/>
              </a:ext>
            </a:extLst>
          </p:cNvPr>
          <p:cNvSpPr>
            <a:spLocks noGrp="1"/>
          </p:cNvSpPr>
          <p:nvPr>
            <p:ph type="sldNum" sz="quarter" idx="10"/>
          </p:nvPr>
        </p:nvSpPr>
        <p:spPr/>
        <p:txBody>
          <a:bodyPr/>
          <a:lstStyle/>
          <a:p>
            <a:fld id="{AB2A0F9D-3357-4A94-85C8-3B842B870DC6}" type="slidenum">
              <a:rPr lang="zh-CN" altLang="en-US" smtClean="0"/>
              <a:t>79</a:t>
            </a:fld>
            <a:endParaRPr lang="zh-CN" altLang="en-US"/>
          </a:p>
        </p:txBody>
      </p:sp>
    </p:spTree>
    <p:extLst>
      <p:ext uri="{BB962C8B-B14F-4D97-AF65-F5344CB8AC3E}">
        <p14:creationId xmlns:p14="http://schemas.microsoft.com/office/powerpoint/2010/main" val="1257654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那另外一個問題是</a:t>
            </a:r>
            <a:r>
              <a:rPr lang="en-US" altLang="zh-TW" dirty="0"/>
              <a:t>MSIS</a:t>
            </a:r>
            <a:r>
              <a:rPr lang="zh-TW" altLang="en-US" dirty="0"/>
              <a:t>問題，主要是用來防止簽名偽造</a:t>
            </a:r>
            <a:r>
              <a:rPr lang="zh-TW" altLang="en-US" b="0" dirty="0"/>
              <a:t>，那我們這邊一樣用一個數值例來講解，</a:t>
            </a:r>
            <a:r>
              <a:rPr lang="zh-TW" altLang="en-US" dirty="0"/>
              <a:t>首先我們先設一個質數</a:t>
            </a:r>
            <a:r>
              <a:rPr lang="en-US" altLang="zh-TW" dirty="0"/>
              <a:t>q</a:t>
            </a:r>
            <a:r>
              <a:rPr lang="zh-TW" altLang="en-US" dirty="0"/>
              <a:t>為</a:t>
            </a:r>
            <a:r>
              <a:rPr lang="en-US" altLang="zh-TW" dirty="0"/>
              <a:t>7</a:t>
            </a:r>
            <a:r>
              <a:rPr lang="zh-TW" altLang="en-US" dirty="0"/>
              <a:t>，接下來隨機產生一個</a:t>
            </a:r>
            <a:r>
              <a:rPr lang="en-US" altLang="zh-TW" dirty="0"/>
              <a:t>3*2</a:t>
            </a:r>
            <a:r>
              <a:rPr lang="zh-TW" altLang="en-US" dirty="0"/>
              <a:t>的矩陣</a:t>
            </a:r>
            <a:r>
              <a:rPr lang="en-US" altLang="zh-TW" dirty="0"/>
              <a:t>A</a:t>
            </a:r>
            <a:r>
              <a:rPr lang="zh-TW" altLang="en-US" dirty="0"/>
              <a:t> 。那這個問題的主要目標是要找出向量</a:t>
            </a:r>
            <a:r>
              <a:rPr lang="en-US" altLang="zh-TW" dirty="0"/>
              <a:t>z</a:t>
            </a:r>
            <a:r>
              <a:rPr lang="zh-TW" altLang="en-US" dirty="0"/>
              <a:t>跟</a:t>
            </a:r>
            <a:r>
              <a:rPr lang="en-US" altLang="zh-TW" dirty="0"/>
              <a:t>u</a:t>
            </a:r>
            <a:r>
              <a:rPr lang="zh-TW" altLang="en-US" dirty="0"/>
              <a:t>能夠使得</a:t>
            </a:r>
            <a:r>
              <a:rPr lang="en-US" altLang="zh-TW" dirty="0" err="1"/>
              <a:t>Az+u</a:t>
            </a:r>
            <a:r>
              <a:rPr lang="en-US" altLang="zh-TW" dirty="0"/>
              <a:t> mod q = 0</a:t>
            </a:r>
            <a:r>
              <a:rPr lang="zh-TW" altLang="en-US" dirty="0"/>
              <a:t>。那就亂猜</a:t>
            </a:r>
            <a:r>
              <a:rPr lang="en-US" altLang="zh-TW" dirty="0"/>
              <a:t>z</a:t>
            </a:r>
            <a:r>
              <a:rPr lang="zh-TW" altLang="en-US" dirty="0"/>
              <a:t>和</a:t>
            </a:r>
            <a:r>
              <a:rPr lang="en-US" altLang="zh-TW" dirty="0"/>
              <a:t>u</a:t>
            </a:r>
            <a:r>
              <a:rPr lang="zh-TW" altLang="en-US" dirty="0"/>
              <a:t>的值與</a:t>
            </a:r>
            <a:r>
              <a:rPr lang="en-US" altLang="zh-TW" dirty="0"/>
              <a:t>A</a:t>
            </a:r>
            <a:r>
              <a:rPr lang="zh-TW" altLang="en-US" dirty="0"/>
              <a:t>進行計算，我們可以發現最後的結過並不是等於</a:t>
            </a:r>
            <a:r>
              <a:rPr lang="en-US" altLang="zh-TW" dirty="0"/>
              <a:t>0</a:t>
            </a:r>
            <a:r>
              <a:rPr lang="zh-TW" altLang="en-US" dirty="0"/>
              <a:t>的。所以要透過隨機亂猜去找到</a:t>
            </a:r>
            <a:r>
              <a:rPr lang="en-US" altLang="zh-TW" dirty="0"/>
              <a:t>z</a:t>
            </a:r>
            <a:r>
              <a:rPr lang="zh-TW" altLang="en-US" dirty="0"/>
              <a:t>和</a:t>
            </a:r>
            <a:r>
              <a:rPr lang="en-US" altLang="zh-TW" dirty="0"/>
              <a:t>u</a:t>
            </a:r>
            <a:r>
              <a:rPr lang="zh-TW" altLang="en-US" dirty="0"/>
              <a:t>是困難的，我們又將這個問題放置到</a:t>
            </a:r>
            <a:r>
              <a:rPr lang="en-US" altLang="zh-TW" dirty="0"/>
              <a:t>Z q </a:t>
            </a:r>
            <a:r>
              <a:rPr lang="zh-TW" altLang="en-US" dirty="0"/>
              <a:t>模 </a:t>
            </a:r>
            <a:r>
              <a:rPr lang="en-US" altLang="zh-TW" dirty="0" err="1"/>
              <a:t>x^n</a:t>
            </a:r>
            <a:r>
              <a:rPr lang="en-US" altLang="zh-TW" dirty="0"/>
              <a:t> + 1</a:t>
            </a:r>
            <a:r>
              <a:rPr lang="zh-TW" altLang="en-US" dirty="0"/>
              <a:t>的多項式環上，問題會變得更加難以解決，因此我們利用這個特點確保了攻擊者無法輕易找到符合條件的 </a:t>
            </a:r>
            <a:r>
              <a:rPr lang="en-US" altLang="zh-TW" dirty="0"/>
              <a:t>z </a:t>
            </a:r>
            <a:r>
              <a:rPr lang="zh-TW" altLang="en-US" dirty="0"/>
              <a:t>和 </a:t>
            </a:r>
            <a:r>
              <a:rPr lang="en-US" altLang="zh-TW" dirty="0"/>
              <a:t>u</a:t>
            </a:r>
            <a:r>
              <a:rPr lang="zh-TW" altLang="en-US" dirty="0"/>
              <a:t>，從而不能偽造出有效的簽名。</a:t>
            </a:r>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8</a:t>
            </a:fld>
            <a:endParaRPr lang="zh-CN" altLang="en-US"/>
          </a:p>
        </p:txBody>
      </p:sp>
    </p:spTree>
    <p:extLst>
      <p:ext uri="{BB962C8B-B14F-4D97-AF65-F5344CB8AC3E}">
        <p14:creationId xmlns:p14="http://schemas.microsoft.com/office/powerpoint/2010/main" val="392119694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40E0A9-A0B4-5F2A-C626-A73B45CDB63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25B0E6E-BA30-CA65-843B-623BF6351FA8}"/>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A748949-8CCA-8B44-8B70-FF3BD00732E4}"/>
              </a:ext>
            </a:extLst>
          </p:cNvPr>
          <p:cNvSpPr>
            <a:spLocks noGrp="1"/>
          </p:cNvSpPr>
          <p:nvPr>
            <p:ph type="body" idx="1"/>
          </p:nvPr>
        </p:nvSpPr>
        <p:spPr/>
        <p:txBody>
          <a:bodyPr/>
          <a:lstStyle/>
          <a:p>
            <a:r>
              <a:rPr lang="en-US" altLang="zh-TW" dirty="0"/>
              <a:t>Decomposer</a:t>
            </a:r>
            <a:r>
              <a:rPr lang="zh-TW" altLang="en-US" dirty="0"/>
              <a:t>是純組合邏輯</a:t>
            </a:r>
            <a:endParaRPr lang="en-US" altLang="zh-TW"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02F18233-B8FA-AC6E-30B7-A68777AE2666}"/>
              </a:ext>
            </a:extLst>
          </p:cNvPr>
          <p:cNvSpPr>
            <a:spLocks noGrp="1"/>
          </p:cNvSpPr>
          <p:nvPr>
            <p:ph type="sldNum" sz="quarter" idx="10"/>
          </p:nvPr>
        </p:nvSpPr>
        <p:spPr/>
        <p:txBody>
          <a:bodyPr/>
          <a:lstStyle/>
          <a:p>
            <a:fld id="{AB2A0F9D-3357-4A94-85C8-3B842B870DC6}" type="slidenum">
              <a:rPr lang="zh-CN" altLang="en-US" smtClean="0"/>
              <a:t>80</a:t>
            </a:fld>
            <a:endParaRPr lang="zh-CN" altLang="en-US"/>
          </a:p>
        </p:txBody>
      </p:sp>
    </p:spTree>
    <p:extLst>
      <p:ext uri="{BB962C8B-B14F-4D97-AF65-F5344CB8AC3E}">
        <p14:creationId xmlns:p14="http://schemas.microsoft.com/office/powerpoint/2010/main" val="211567427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F75526-5416-6A9B-ED5F-FD900E6B7F1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6B0A456-4AF1-F7E2-029B-8DDFD937525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ABCA44-0433-A473-E6D9-59DB01588ED4}"/>
              </a:ext>
            </a:extLst>
          </p:cNvPr>
          <p:cNvSpPr>
            <a:spLocks noGrp="1"/>
          </p:cNvSpPr>
          <p:nvPr>
            <p:ph type="body" idx="1"/>
          </p:nvPr>
        </p:nvSpPr>
        <p:spPr/>
        <p:txBody>
          <a:bodyPr/>
          <a:lstStyle/>
          <a:p>
            <a:r>
              <a:rPr lang="en-US" altLang="zh-TW" dirty="0"/>
              <a:t>Decomposer</a:t>
            </a:r>
            <a:r>
              <a:rPr lang="zh-TW" altLang="en-US" dirty="0"/>
              <a:t>是純組合邏輯</a:t>
            </a:r>
            <a:endParaRPr lang="en-US" altLang="zh-TW"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B466D3BA-60B6-CC14-9D54-CB29A9575752}"/>
              </a:ext>
            </a:extLst>
          </p:cNvPr>
          <p:cNvSpPr>
            <a:spLocks noGrp="1"/>
          </p:cNvSpPr>
          <p:nvPr>
            <p:ph type="sldNum" sz="quarter" idx="10"/>
          </p:nvPr>
        </p:nvSpPr>
        <p:spPr/>
        <p:txBody>
          <a:bodyPr/>
          <a:lstStyle/>
          <a:p>
            <a:fld id="{AB2A0F9D-3357-4A94-85C8-3B842B870DC6}" type="slidenum">
              <a:rPr lang="zh-CN" altLang="en-US" smtClean="0"/>
              <a:t>81</a:t>
            </a:fld>
            <a:endParaRPr lang="zh-CN" altLang="en-US"/>
          </a:p>
        </p:txBody>
      </p:sp>
    </p:spTree>
    <p:extLst>
      <p:ext uri="{BB962C8B-B14F-4D97-AF65-F5344CB8AC3E}">
        <p14:creationId xmlns:p14="http://schemas.microsoft.com/office/powerpoint/2010/main" val="14943479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FCAF3A-45FA-2CED-FB1A-26EF86F1A17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E3153079-30B0-5316-4629-9ACCA225B55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EAC91DA-9A5B-1F2E-60D9-BE26EB51D4D2}"/>
              </a:ext>
            </a:extLst>
          </p:cNvPr>
          <p:cNvSpPr>
            <a:spLocks noGrp="1"/>
          </p:cNvSpPr>
          <p:nvPr>
            <p:ph type="body" idx="1"/>
          </p:nvPr>
        </p:nvSpPr>
        <p:spPr/>
        <p:txBody>
          <a:bodyPr/>
          <a:lstStyle/>
          <a:p>
            <a:r>
              <a:rPr lang="en-US" altLang="zh-TW" dirty="0"/>
              <a:t>Decomposer</a:t>
            </a:r>
            <a:r>
              <a:rPr lang="zh-TW" altLang="en-US" dirty="0"/>
              <a:t>是純組合邏輯</a:t>
            </a:r>
            <a:endParaRPr lang="en-US" altLang="zh-TW"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39D6E28C-4F0B-A94F-8E9C-8107CB2AAEAB}"/>
              </a:ext>
            </a:extLst>
          </p:cNvPr>
          <p:cNvSpPr>
            <a:spLocks noGrp="1"/>
          </p:cNvSpPr>
          <p:nvPr>
            <p:ph type="sldNum" sz="quarter" idx="10"/>
          </p:nvPr>
        </p:nvSpPr>
        <p:spPr/>
        <p:txBody>
          <a:bodyPr/>
          <a:lstStyle/>
          <a:p>
            <a:fld id="{AB2A0F9D-3357-4A94-85C8-3B842B870DC6}" type="slidenum">
              <a:rPr lang="zh-CN" altLang="en-US" smtClean="0"/>
              <a:t>82</a:t>
            </a:fld>
            <a:endParaRPr lang="zh-CN" altLang="en-US"/>
          </a:p>
        </p:txBody>
      </p:sp>
    </p:spTree>
    <p:extLst>
      <p:ext uri="{BB962C8B-B14F-4D97-AF65-F5344CB8AC3E}">
        <p14:creationId xmlns:p14="http://schemas.microsoft.com/office/powerpoint/2010/main" val="2165961535"/>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E6D1D2-6402-90B4-CC18-E677A531C06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44280FC-EA46-88E2-4286-8E5951A58ED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335C8C46-6074-2945-3186-922B92584EF5}"/>
              </a:ext>
            </a:extLst>
          </p:cNvPr>
          <p:cNvSpPr>
            <a:spLocks noGrp="1"/>
          </p:cNvSpPr>
          <p:nvPr>
            <p:ph type="body" idx="1"/>
          </p:nvPr>
        </p:nvSpPr>
        <p:spPr/>
        <p:txBody>
          <a:bodyPr/>
          <a:lstStyle/>
          <a:p>
            <a:r>
              <a:rPr lang="en-US" altLang="zh-TW" dirty="0"/>
              <a:t>Decomposer</a:t>
            </a:r>
            <a:r>
              <a:rPr lang="zh-TW" altLang="en-US" dirty="0"/>
              <a:t>是純組合邏輯</a:t>
            </a:r>
            <a:endParaRPr lang="en-US" altLang="zh-TW"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603D9504-E0BA-4661-B38A-860D76DD63BE}"/>
              </a:ext>
            </a:extLst>
          </p:cNvPr>
          <p:cNvSpPr>
            <a:spLocks noGrp="1"/>
          </p:cNvSpPr>
          <p:nvPr>
            <p:ph type="sldNum" sz="quarter" idx="10"/>
          </p:nvPr>
        </p:nvSpPr>
        <p:spPr/>
        <p:txBody>
          <a:bodyPr/>
          <a:lstStyle/>
          <a:p>
            <a:fld id="{AB2A0F9D-3357-4A94-85C8-3B842B870DC6}" type="slidenum">
              <a:rPr lang="zh-CN" altLang="en-US" smtClean="0"/>
              <a:t>83</a:t>
            </a:fld>
            <a:endParaRPr lang="zh-CN" altLang="en-US"/>
          </a:p>
        </p:txBody>
      </p:sp>
    </p:spTree>
    <p:extLst>
      <p:ext uri="{BB962C8B-B14F-4D97-AF65-F5344CB8AC3E}">
        <p14:creationId xmlns:p14="http://schemas.microsoft.com/office/powerpoint/2010/main" val="89621978"/>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D0DB9A-972A-3F43-B4A4-1FCC9817907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8F94CA9-B9BF-836C-8AF5-E08AF6C10A68}"/>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CB544AD-104F-1667-AF88-8C21FDDDB601}"/>
              </a:ext>
            </a:extLst>
          </p:cNvPr>
          <p:cNvSpPr>
            <a:spLocks noGrp="1"/>
          </p:cNvSpPr>
          <p:nvPr>
            <p:ph type="body" idx="1"/>
          </p:nvPr>
        </p:nvSpPr>
        <p:spPr/>
        <p:txBody>
          <a:bodyPr/>
          <a:lstStyle/>
          <a:p>
            <a:r>
              <a:rPr lang="en-US" altLang="zh-TW" dirty="0"/>
              <a:t>Decomposer</a:t>
            </a:r>
            <a:r>
              <a:rPr lang="zh-TW" altLang="en-US" dirty="0"/>
              <a:t>是純組合邏輯</a:t>
            </a:r>
            <a:endParaRPr lang="en-US" altLang="zh-TW"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2EC8644A-9F80-256F-BB29-45A445896B18}"/>
              </a:ext>
            </a:extLst>
          </p:cNvPr>
          <p:cNvSpPr>
            <a:spLocks noGrp="1"/>
          </p:cNvSpPr>
          <p:nvPr>
            <p:ph type="sldNum" sz="quarter" idx="10"/>
          </p:nvPr>
        </p:nvSpPr>
        <p:spPr/>
        <p:txBody>
          <a:bodyPr/>
          <a:lstStyle/>
          <a:p>
            <a:fld id="{AB2A0F9D-3357-4A94-85C8-3B842B870DC6}" type="slidenum">
              <a:rPr lang="zh-CN" altLang="en-US" smtClean="0"/>
              <a:t>84</a:t>
            </a:fld>
            <a:endParaRPr lang="zh-CN" altLang="en-US"/>
          </a:p>
        </p:txBody>
      </p:sp>
    </p:spTree>
    <p:extLst>
      <p:ext uri="{BB962C8B-B14F-4D97-AF65-F5344CB8AC3E}">
        <p14:creationId xmlns:p14="http://schemas.microsoft.com/office/powerpoint/2010/main" val="1587276292"/>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r>
              <a:rPr lang="zh-TW" altLang="en-US" dirty="0"/>
              <a:t>需要判斷第三級輸出的</a:t>
            </a:r>
            <a:r>
              <a:rPr lang="en-US" altLang="zh-TW" dirty="0"/>
              <a:t>data</a:t>
            </a:r>
            <a:r>
              <a:rPr lang="zh-TW" altLang="en-US" dirty="0"/>
              <a:t>，為負的</a:t>
            </a:r>
            <a:r>
              <a:rPr lang="en-US" altLang="zh-TW" dirty="0"/>
              <a:t>( 2q(8380417 * 2 - 1)</a:t>
            </a:r>
            <a:r>
              <a:rPr lang="zh-TW" altLang="en-US" dirty="0"/>
              <a:t>以上</a:t>
            </a:r>
            <a:r>
              <a:rPr lang="en-US" altLang="zh-TW" dirty="0"/>
              <a:t>)</a:t>
            </a:r>
            <a:r>
              <a:rPr lang="zh-TW" altLang="en-US" dirty="0"/>
              <a:t>則要 </a:t>
            </a:r>
            <a:r>
              <a:rPr lang="en-US" altLang="zh-TW" dirty="0"/>
              <a:t>+ 8380417</a:t>
            </a:r>
            <a:r>
              <a:rPr lang="zh-TW" altLang="en-US" dirty="0"/>
              <a:t>，為正的</a:t>
            </a:r>
            <a:r>
              <a:rPr lang="en-US" altLang="zh-TW" dirty="0"/>
              <a:t>(0, 2q)</a:t>
            </a:r>
            <a:r>
              <a:rPr lang="zh-TW" altLang="en-US" dirty="0"/>
              <a:t>則要 </a:t>
            </a:r>
            <a:r>
              <a:rPr lang="en-US" altLang="zh-TW" dirty="0"/>
              <a:t>+ 8396798(2^25 - 8380417, 8380417</a:t>
            </a:r>
            <a:r>
              <a:rPr lang="zh-TW" altLang="en-US" dirty="0"/>
              <a:t>的補數</a:t>
            </a:r>
            <a:r>
              <a:rPr lang="en-US" altLang="zh-TW" dirty="0"/>
              <a:t>)</a:t>
            </a:r>
            <a:endParaRPr lang="en-US" altLang="zh-CN" dirty="0"/>
          </a:p>
          <a:p>
            <a:br>
              <a:rPr lang="en-US" altLang="zh-CN" dirty="0"/>
            </a:br>
            <a:r>
              <a:rPr lang="zh-TW" altLang="en-US" dirty="0"/>
              <a:t>最後第四級輸出則去判斷</a:t>
            </a:r>
            <a:r>
              <a:rPr lang="en-US" altLang="zh-TW" dirty="0"/>
              <a:t>data</a:t>
            </a:r>
            <a:r>
              <a:rPr lang="zh-TW" altLang="en-US" dirty="0"/>
              <a:t>是否為負，為負代表</a:t>
            </a:r>
            <a:r>
              <a:rPr lang="en-US" altLang="zh-TW" dirty="0"/>
              <a:t>adder_3</a:t>
            </a:r>
            <a:r>
              <a:rPr lang="zh-TW" altLang="en-US" dirty="0"/>
              <a:t>資料無需處理就在</a:t>
            </a:r>
            <a:r>
              <a:rPr lang="en-US" altLang="zh-TW" dirty="0"/>
              <a:t>(0,q)</a:t>
            </a:r>
            <a:r>
              <a:rPr lang="zh-TW" altLang="en-US" dirty="0"/>
              <a:t>，因此輸出</a:t>
            </a:r>
            <a:r>
              <a:rPr lang="en-US" altLang="zh-TW" dirty="0"/>
              <a:t>adder_3[22:0]</a:t>
            </a:r>
            <a:r>
              <a:rPr lang="zh-TW" altLang="en-US" dirty="0"/>
              <a:t>，而正的表示處理過後在</a:t>
            </a:r>
            <a:r>
              <a:rPr lang="en-US" altLang="zh-TW" dirty="0"/>
              <a:t>(0,q)</a:t>
            </a:r>
            <a:r>
              <a:rPr lang="zh-TW" altLang="en-US" dirty="0"/>
              <a:t>，則輸出</a:t>
            </a:r>
            <a:r>
              <a:rPr lang="en-US" altLang="zh-TW" dirty="0"/>
              <a:t>adder_4[22:0]</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85</a:t>
            </a:fld>
            <a:endParaRPr lang="zh-CN" altLang="en-US"/>
          </a:p>
        </p:txBody>
      </p:sp>
    </p:spTree>
    <p:extLst>
      <p:ext uri="{BB962C8B-B14F-4D97-AF65-F5344CB8AC3E}">
        <p14:creationId xmlns:p14="http://schemas.microsoft.com/office/powerpoint/2010/main" val="1245491953"/>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r>
              <a:rPr lang="en-US" altLang="zh-TW" dirty="0">
                <a:sym typeface="Wingdings" panose="05000000000000000000" pitchFamily="2" charset="2"/>
              </a:rPr>
              <a:t>Mode </a:t>
            </a:r>
            <a:br>
              <a:rPr lang="en-US" altLang="zh-TW" dirty="0">
                <a:sym typeface="Wingdings" panose="05000000000000000000" pitchFamily="2" charset="2"/>
              </a:rPr>
            </a:br>
            <a:r>
              <a:rPr lang="en-US" altLang="zh-TW" dirty="0">
                <a:sym typeface="Wingdings" panose="05000000000000000000" pitchFamily="2" charset="2"/>
              </a:rPr>
              <a:t>0 : NTT</a:t>
            </a:r>
            <a:endParaRPr lang="en-US" altLang="zh-CN" dirty="0"/>
          </a:p>
          <a:p>
            <a:r>
              <a:rPr lang="en-US" altLang="zh-CN" dirty="0"/>
              <a:t>1</a:t>
            </a:r>
            <a:r>
              <a:rPr lang="en-US" altLang="zh-CN" dirty="0">
                <a:sym typeface="Wingdings" panose="05000000000000000000" pitchFamily="2" charset="2"/>
              </a:rPr>
              <a:t> : </a:t>
            </a:r>
            <a:r>
              <a:rPr lang="en-US" altLang="zh-TW" dirty="0">
                <a:sym typeface="Wingdings" panose="05000000000000000000" pitchFamily="2" charset="2"/>
              </a:rPr>
              <a:t>INTT</a:t>
            </a:r>
          </a:p>
          <a:p>
            <a:endParaRPr lang="en-US" altLang="zh-CN" dirty="0">
              <a:sym typeface="Wingdings" panose="05000000000000000000" pitchFamily="2" charset="2"/>
            </a:endParaRPr>
          </a:p>
          <a:p>
            <a:r>
              <a:rPr lang="zh-TW" altLang="en-US" dirty="0"/>
              <a:t>兩者加法器、減法器、乘法器皆各使用了一個，只有輸入輸出連接不同，以及</a:t>
            </a:r>
            <a:r>
              <a:rPr lang="en-US" altLang="zh-TW" dirty="0"/>
              <a:t>INTT</a:t>
            </a:r>
            <a:r>
              <a:rPr lang="zh-TW" altLang="en-US" dirty="0"/>
              <a:t>的旋轉因子為</a:t>
            </a:r>
            <a:r>
              <a:rPr lang="en-US" altLang="zh-TW" dirty="0"/>
              <a:t>NTT</a:t>
            </a:r>
            <a:r>
              <a:rPr lang="zh-TW" altLang="en-US" dirty="0"/>
              <a:t>的反元素</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86</a:t>
            </a:fld>
            <a:endParaRPr lang="zh-CN" altLang="en-US"/>
          </a:p>
        </p:txBody>
      </p:sp>
    </p:spTree>
    <p:extLst>
      <p:ext uri="{BB962C8B-B14F-4D97-AF65-F5344CB8AC3E}">
        <p14:creationId xmlns:p14="http://schemas.microsoft.com/office/powerpoint/2010/main" val="137544819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A9D374-08D6-0084-8B45-E0FA7F20F8A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EE4A4B88-08C5-00E7-558B-7097630DAD9F}"/>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527028F-F42C-46E1-BCF0-D88115B20604}"/>
              </a:ext>
            </a:extLst>
          </p:cNvPr>
          <p:cNvSpPr>
            <a:spLocks noGrp="1"/>
          </p:cNvSpPr>
          <p:nvPr>
            <p:ph type="body" idx="1"/>
          </p:nvPr>
        </p:nvSpPr>
        <p:spPr/>
        <p:txBody>
          <a:bodyPr/>
          <a:lstStyle/>
          <a:p>
            <a:r>
              <a:rPr lang="en-US" altLang="zh-TW" dirty="0">
                <a:sym typeface="Wingdings" panose="05000000000000000000" pitchFamily="2" charset="2"/>
              </a:rPr>
              <a:t>Mode </a:t>
            </a:r>
            <a:br>
              <a:rPr lang="en-US" altLang="zh-TW" dirty="0">
                <a:sym typeface="Wingdings" panose="05000000000000000000" pitchFamily="2" charset="2"/>
              </a:rPr>
            </a:br>
            <a:r>
              <a:rPr lang="en-US" altLang="zh-TW" dirty="0">
                <a:sym typeface="Wingdings" panose="05000000000000000000" pitchFamily="2" charset="2"/>
              </a:rPr>
              <a:t>0 : NTT</a:t>
            </a:r>
            <a:endParaRPr lang="en-US" altLang="zh-CN" dirty="0"/>
          </a:p>
          <a:p>
            <a:r>
              <a:rPr lang="en-US" altLang="zh-CN" dirty="0"/>
              <a:t>1</a:t>
            </a:r>
            <a:r>
              <a:rPr lang="en-US" altLang="zh-CN" dirty="0">
                <a:sym typeface="Wingdings" panose="05000000000000000000" pitchFamily="2" charset="2"/>
              </a:rPr>
              <a:t> : </a:t>
            </a:r>
            <a:r>
              <a:rPr lang="en-US" altLang="zh-TW" dirty="0">
                <a:sym typeface="Wingdings" panose="05000000000000000000" pitchFamily="2" charset="2"/>
              </a:rPr>
              <a:t>INTT</a:t>
            </a:r>
          </a:p>
          <a:p>
            <a:endParaRPr lang="en-US" altLang="zh-CN" dirty="0">
              <a:sym typeface="Wingdings" panose="05000000000000000000" pitchFamily="2" charset="2"/>
            </a:endParaRPr>
          </a:p>
          <a:p>
            <a:r>
              <a:rPr lang="zh-TW" altLang="en-US" dirty="0"/>
              <a:t>兩者加法器、減法器、乘法器皆各使用了一個，只有輸入輸出連接不同，以及</a:t>
            </a:r>
            <a:r>
              <a:rPr lang="en-US" altLang="zh-TW" dirty="0"/>
              <a:t>INTT</a:t>
            </a:r>
            <a:r>
              <a:rPr lang="zh-TW" altLang="en-US" dirty="0"/>
              <a:t>的旋轉因子為</a:t>
            </a:r>
            <a:r>
              <a:rPr lang="en-US" altLang="zh-TW" dirty="0"/>
              <a:t>NTT</a:t>
            </a:r>
            <a:r>
              <a:rPr lang="zh-TW" altLang="en-US" dirty="0"/>
              <a:t>的反元素</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4636D070-D9D8-C635-F1E6-39B6B67AF692}"/>
              </a:ext>
            </a:extLst>
          </p:cNvPr>
          <p:cNvSpPr>
            <a:spLocks noGrp="1"/>
          </p:cNvSpPr>
          <p:nvPr>
            <p:ph type="sldNum" sz="quarter" idx="10"/>
          </p:nvPr>
        </p:nvSpPr>
        <p:spPr/>
        <p:txBody>
          <a:bodyPr/>
          <a:lstStyle/>
          <a:p>
            <a:fld id="{AB2A0F9D-3357-4A94-85C8-3B842B870DC6}" type="slidenum">
              <a:rPr lang="zh-CN" altLang="en-US" smtClean="0"/>
              <a:t>87</a:t>
            </a:fld>
            <a:endParaRPr lang="zh-CN" altLang="en-US"/>
          </a:p>
        </p:txBody>
      </p:sp>
    </p:spTree>
    <p:extLst>
      <p:ext uri="{BB962C8B-B14F-4D97-AF65-F5344CB8AC3E}">
        <p14:creationId xmlns:p14="http://schemas.microsoft.com/office/powerpoint/2010/main" val="3120714914"/>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r>
              <a:rPr lang="zh-TW" altLang="en-US" dirty="0"/>
              <a:t>需要判斷第三級輸出的</a:t>
            </a:r>
            <a:r>
              <a:rPr lang="en-US" altLang="zh-TW" dirty="0"/>
              <a:t>data</a:t>
            </a:r>
            <a:r>
              <a:rPr lang="zh-TW" altLang="en-US" dirty="0"/>
              <a:t>，為負的</a:t>
            </a:r>
            <a:r>
              <a:rPr lang="en-US" altLang="zh-TW" dirty="0"/>
              <a:t>( 2q(8380417 * 2 - 1)</a:t>
            </a:r>
            <a:r>
              <a:rPr lang="zh-TW" altLang="en-US" dirty="0"/>
              <a:t>以上</a:t>
            </a:r>
            <a:r>
              <a:rPr lang="en-US" altLang="zh-TW" dirty="0"/>
              <a:t>)</a:t>
            </a:r>
            <a:r>
              <a:rPr lang="zh-TW" altLang="en-US" dirty="0"/>
              <a:t>則要 </a:t>
            </a:r>
            <a:r>
              <a:rPr lang="en-US" altLang="zh-TW" dirty="0"/>
              <a:t>+ 8380417</a:t>
            </a:r>
            <a:r>
              <a:rPr lang="zh-TW" altLang="en-US" dirty="0"/>
              <a:t>，為正的</a:t>
            </a:r>
            <a:r>
              <a:rPr lang="en-US" altLang="zh-TW" dirty="0"/>
              <a:t>(0, 2q)</a:t>
            </a:r>
            <a:r>
              <a:rPr lang="zh-TW" altLang="en-US" dirty="0"/>
              <a:t>則要 </a:t>
            </a:r>
            <a:r>
              <a:rPr lang="en-US" altLang="zh-TW" dirty="0"/>
              <a:t>+ 8396798(2^25 - 8380417, 8380417</a:t>
            </a:r>
            <a:r>
              <a:rPr lang="zh-TW" altLang="en-US" dirty="0"/>
              <a:t>的補數</a:t>
            </a:r>
            <a:r>
              <a:rPr lang="en-US" altLang="zh-TW" dirty="0"/>
              <a:t>)</a:t>
            </a:r>
            <a:endParaRPr lang="en-US" altLang="zh-CN" dirty="0"/>
          </a:p>
          <a:p>
            <a:br>
              <a:rPr lang="en-US" altLang="zh-CN" dirty="0"/>
            </a:br>
            <a:r>
              <a:rPr lang="zh-TW" altLang="en-US" dirty="0"/>
              <a:t>最後第四級輸出則去判斷</a:t>
            </a:r>
            <a:r>
              <a:rPr lang="en-US" altLang="zh-TW" dirty="0"/>
              <a:t>data</a:t>
            </a:r>
            <a:r>
              <a:rPr lang="zh-TW" altLang="en-US" dirty="0"/>
              <a:t>是否為負，為負代表</a:t>
            </a:r>
            <a:r>
              <a:rPr lang="en-US" altLang="zh-TW" dirty="0"/>
              <a:t>adder_3</a:t>
            </a:r>
            <a:r>
              <a:rPr lang="zh-TW" altLang="en-US" dirty="0"/>
              <a:t>資料無需處理就在</a:t>
            </a:r>
            <a:r>
              <a:rPr lang="en-US" altLang="zh-TW" dirty="0"/>
              <a:t>(0,q)</a:t>
            </a:r>
            <a:r>
              <a:rPr lang="zh-TW" altLang="en-US" dirty="0"/>
              <a:t>，因此輸出</a:t>
            </a:r>
            <a:r>
              <a:rPr lang="en-US" altLang="zh-TW" dirty="0"/>
              <a:t>adder_3[22:0]</a:t>
            </a:r>
            <a:r>
              <a:rPr lang="zh-TW" altLang="en-US" dirty="0"/>
              <a:t>，而正的表示處理過後在</a:t>
            </a:r>
            <a:r>
              <a:rPr lang="en-US" altLang="zh-TW" dirty="0"/>
              <a:t>(0,q)</a:t>
            </a:r>
            <a:r>
              <a:rPr lang="zh-TW" altLang="en-US" dirty="0"/>
              <a:t>，則輸出</a:t>
            </a:r>
            <a:r>
              <a:rPr lang="en-US" altLang="zh-TW" dirty="0"/>
              <a:t>adder_4[22:0]</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88</a:t>
            </a:fld>
            <a:endParaRPr lang="zh-CN" altLang="en-US"/>
          </a:p>
        </p:txBody>
      </p:sp>
    </p:spTree>
    <p:extLst>
      <p:ext uri="{BB962C8B-B14F-4D97-AF65-F5344CB8AC3E}">
        <p14:creationId xmlns:p14="http://schemas.microsoft.com/office/powerpoint/2010/main" val="823536011"/>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r>
              <a:rPr lang="en-US" altLang="zh-TW" dirty="0">
                <a:sym typeface="Wingdings" panose="05000000000000000000" pitchFamily="2" charset="2"/>
              </a:rPr>
              <a:t>Mode </a:t>
            </a:r>
            <a:br>
              <a:rPr lang="en-US" altLang="zh-TW" dirty="0">
                <a:sym typeface="Wingdings" panose="05000000000000000000" pitchFamily="2" charset="2"/>
              </a:rPr>
            </a:br>
            <a:r>
              <a:rPr lang="en-US" altLang="zh-TW" dirty="0">
                <a:sym typeface="Wingdings" panose="05000000000000000000" pitchFamily="2" charset="2"/>
              </a:rPr>
              <a:t>0 : NTT</a:t>
            </a:r>
            <a:endParaRPr lang="en-US" altLang="zh-CN" dirty="0"/>
          </a:p>
          <a:p>
            <a:r>
              <a:rPr lang="en-US" altLang="zh-CN" dirty="0"/>
              <a:t>1</a:t>
            </a:r>
            <a:r>
              <a:rPr lang="en-US" altLang="zh-CN" dirty="0">
                <a:sym typeface="Wingdings" panose="05000000000000000000" pitchFamily="2" charset="2"/>
              </a:rPr>
              <a:t> : </a:t>
            </a:r>
            <a:r>
              <a:rPr lang="en-US" altLang="zh-TW" dirty="0">
                <a:sym typeface="Wingdings" panose="05000000000000000000" pitchFamily="2" charset="2"/>
              </a:rPr>
              <a:t>INTT</a:t>
            </a:r>
          </a:p>
          <a:p>
            <a:endParaRPr lang="en-US" altLang="zh-CN" dirty="0">
              <a:sym typeface="Wingdings" panose="05000000000000000000" pitchFamily="2" charset="2"/>
            </a:endParaRPr>
          </a:p>
          <a:p>
            <a:r>
              <a:rPr lang="zh-TW" altLang="en-US" dirty="0"/>
              <a:t>兩者加法器、減法器、乘法器皆各使用了一個，只有輸入輸出連接不同，以及</a:t>
            </a:r>
            <a:r>
              <a:rPr lang="en-US" altLang="zh-TW" dirty="0"/>
              <a:t>INTT</a:t>
            </a:r>
            <a:r>
              <a:rPr lang="zh-TW" altLang="en-US" dirty="0"/>
              <a:t>的旋轉因子為</a:t>
            </a:r>
            <a:r>
              <a:rPr lang="en-US" altLang="zh-TW" dirty="0"/>
              <a:t>NTT</a:t>
            </a:r>
            <a:r>
              <a:rPr lang="zh-TW" altLang="en-US" dirty="0"/>
              <a:t>的反元素</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89</a:t>
            </a:fld>
            <a:endParaRPr lang="zh-CN" altLang="en-US"/>
          </a:p>
        </p:txBody>
      </p:sp>
    </p:spTree>
    <p:extLst>
      <p:ext uri="{BB962C8B-B14F-4D97-AF65-F5344CB8AC3E}">
        <p14:creationId xmlns:p14="http://schemas.microsoft.com/office/powerpoint/2010/main" val="28349792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61FCB1-C471-62FC-59B5-C7D9FFC501B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530DE79-D992-DF56-5532-BDFDF0BF821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DDD9D9B-229C-9BA1-E1DF-F9D37DFFB15E}"/>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442EC4E8-C883-84D2-4DB3-61E791F32ADB}"/>
              </a:ext>
            </a:extLst>
          </p:cNvPr>
          <p:cNvSpPr>
            <a:spLocks noGrp="1"/>
          </p:cNvSpPr>
          <p:nvPr>
            <p:ph type="sldNum" sz="quarter" idx="10"/>
          </p:nvPr>
        </p:nvSpPr>
        <p:spPr/>
        <p:txBody>
          <a:bodyPr/>
          <a:lstStyle/>
          <a:p>
            <a:fld id="{F4F633F3-5D0E-4770-8750-05DED033C41B}" type="slidenum">
              <a:rPr lang="zh-CN" altLang="en-US" smtClean="0"/>
              <a:t>9</a:t>
            </a:fld>
            <a:endParaRPr lang="zh-CN" altLang="en-US"/>
          </a:p>
        </p:txBody>
      </p:sp>
    </p:spTree>
    <p:extLst>
      <p:ext uri="{BB962C8B-B14F-4D97-AF65-F5344CB8AC3E}">
        <p14:creationId xmlns:p14="http://schemas.microsoft.com/office/powerpoint/2010/main" val="2979614500"/>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A4F409-10E8-BAEE-F716-4FE63CA6902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C4D17EC-870F-72C2-84C0-AB6EA85B4D7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55840A2-3014-142E-DD5A-41220C2B89CC}"/>
              </a:ext>
            </a:extLst>
          </p:cNvPr>
          <p:cNvSpPr>
            <a:spLocks noGrp="1"/>
          </p:cNvSpPr>
          <p:nvPr>
            <p:ph type="body" idx="1"/>
          </p:nvPr>
        </p:nvSpPr>
        <p:spPr/>
        <p:txBody>
          <a:bodyPr/>
          <a:lstStyle/>
          <a:p>
            <a:pPr>
              <a:buNone/>
            </a:pPr>
            <a:r>
              <a:rPr lang="en-US" altLang="zh-TW" b="0" i="0" dirty="0">
                <a:solidFill>
                  <a:srgbClr val="262626"/>
                </a:solidFill>
                <a:effectLst/>
                <a:latin typeface="-apple-system"/>
              </a:rPr>
              <a:t> ****************************************Report : timing        -path full        -delay max        -</a:t>
            </a:r>
            <a:r>
              <a:rPr lang="en-US" altLang="zh-TW" b="0" i="0" dirty="0" err="1">
                <a:solidFill>
                  <a:srgbClr val="262626"/>
                </a:solidFill>
                <a:effectLst/>
                <a:latin typeface="-apple-system"/>
              </a:rPr>
              <a:t>max_paths</a:t>
            </a:r>
            <a:r>
              <a:rPr lang="en-US" altLang="zh-TW" b="0" i="0" dirty="0">
                <a:solidFill>
                  <a:srgbClr val="262626"/>
                </a:solidFill>
                <a:effectLst/>
                <a:latin typeface="-apple-system"/>
              </a:rPr>
              <a:t> 1Design : </a:t>
            </a:r>
            <a:r>
              <a:rPr lang="en-US" altLang="zh-TW" b="0" i="0" dirty="0" err="1">
                <a:solidFill>
                  <a:srgbClr val="262626"/>
                </a:solidFill>
                <a:effectLst/>
                <a:latin typeface="-apple-system"/>
              </a:rPr>
              <a:t>NTTVersion</a:t>
            </a:r>
            <a:r>
              <a:rPr lang="en-US" altLang="zh-TW" b="0" i="0" dirty="0">
                <a:solidFill>
                  <a:srgbClr val="262626"/>
                </a:solidFill>
                <a:effectLst/>
                <a:latin typeface="-apple-system"/>
              </a:rPr>
              <a:t>: S-2021.06-SP1Date   : Tue May  6 23:50:42 2025****************************************Operating Conditions: slow   Library: </a:t>
            </a:r>
            <a:r>
              <a:rPr lang="en-US" altLang="zh-TW" b="0" i="0" dirty="0" err="1">
                <a:solidFill>
                  <a:srgbClr val="262626"/>
                </a:solidFill>
                <a:effectLst/>
                <a:latin typeface="-apple-system"/>
              </a:rPr>
              <a:t>slowWire</a:t>
            </a:r>
            <a:r>
              <a:rPr lang="en-US" altLang="zh-TW" b="0" i="0" dirty="0">
                <a:solidFill>
                  <a:srgbClr val="262626"/>
                </a:solidFill>
                <a:effectLst/>
                <a:latin typeface="-apple-system"/>
              </a:rPr>
              <a:t> Load Model Mode: top  </a:t>
            </a:r>
            <a:r>
              <a:rPr lang="en-US" altLang="zh-TW" b="0" i="0" dirty="0" err="1">
                <a:solidFill>
                  <a:srgbClr val="262626"/>
                </a:solidFill>
                <a:effectLst/>
                <a:latin typeface="-apple-system"/>
              </a:rPr>
              <a:t>Startpoint</a:t>
            </a:r>
            <a:r>
              <a:rPr lang="en-US" altLang="zh-TW" b="0" i="0" dirty="0">
                <a:solidFill>
                  <a:srgbClr val="262626"/>
                </a:solidFill>
                <a:effectLst/>
                <a:latin typeface="-apple-system"/>
              </a:rPr>
              <a:t>: mode (input port clocked by </a:t>
            </a:r>
            <a:r>
              <a:rPr lang="en-US" altLang="zh-TW" b="0" i="0" dirty="0" err="1">
                <a:solidFill>
                  <a:srgbClr val="262626"/>
                </a:solidFill>
                <a:effectLst/>
                <a:latin typeface="-apple-system"/>
              </a:rPr>
              <a:t>clk</a:t>
            </a:r>
            <a:r>
              <a:rPr lang="en-US" altLang="zh-TW" b="0" i="0" dirty="0">
                <a:solidFill>
                  <a:srgbClr val="262626"/>
                </a:solidFill>
                <a:effectLst/>
                <a:latin typeface="-apple-system"/>
              </a:rPr>
              <a:t>)  Endpoint: </a:t>
            </a:r>
            <a:r>
              <a:rPr lang="en-US" altLang="zh-TW" b="0" i="0" dirty="0" err="1">
                <a:solidFill>
                  <a:srgbClr val="262626"/>
                </a:solidFill>
                <a:effectLst/>
                <a:latin typeface="-apple-system"/>
              </a:rPr>
              <a:t>NTT_out_d</a:t>
            </a:r>
            <a:r>
              <a:rPr lang="en-US" altLang="zh-TW" b="0" i="0" dirty="0">
                <a:solidFill>
                  <a:srgbClr val="262626"/>
                </a:solidFill>
                <a:effectLst/>
                <a:latin typeface="-apple-system"/>
              </a:rPr>
              <a:t>[22]            (output port clocked by </a:t>
            </a:r>
            <a:r>
              <a:rPr lang="en-US" altLang="zh-TW" b="0" i="0" dirty="0" err="1">
                <a:solidFill>
                  <a:srgbClr val="262626"/>
                </a:solidFill>
                <a:effectLst/>
                <a:latin typeface="-apple-system"/>
              </a:rPr>
              <a:t>clk</a:t>
            </a:r>
            <a:r>
              <a:rPr lang="en-US" altLang="zh-TW" b="0" i="0" dirty="0">
                <a:solidFill>
                  <a:srgbClr val="262626"/>
                </a:solidFill>
                <a:effectLst/>
                <a:latin typeface="-apple-system"/>
              </a:rPr>
              <a:t>)  Path Group: </a:t>
            </a:r>
            <a:r>
              <a:rPr lang="en-US" altLang="zh-TW" b="0" i="0" dirty="0" err="1">
                <a:solidFill>
                  <a:srgbClr val="262626"/>
                </a:solidFill>
                <a:effectLst/>
                <a:latin typeface="-apple-system"/>
              </a:rPr>
              <a:t>clk</a:t>
            </a:r>
            <a:r>
              <a:rPr lang="en-US" altLang="zh-TW" b="0" i="0" dirty="0">
                <a:solidFill>
                  <a:srgbClr val="262626"/>
                </a:solidFill>
                <a:effectLst/>
                <a:latin typeface="-apple-system"/>
              </a:rPr>
              <a:t>  Path Type: max  Des/</a:t>
            </a:r>
            <a:r>
              <a:rPr lang="en-US" altLang="zh-TW" b="0" i="0" dirty="0" err="1">
                <a:solidFill>
                  <a:srgbClr val="262626"/>
                </a:solidFill>
                <a:effectLst/>
                <a:latin typeface="-apple-system"/>
              </a:rPr>
              <a:t>Clust</a:t>
            </a:r>
            <a:r>
              <a:rPr lang="en-US" altLang="zh-TW" b="0" i="0" dirty="0">
                <a:solidFill>
                  <a:srgbClr val="262626"/>
                </a:solidFill>
                <a:effectLst/>
                <a:latin typeface="-apple-system"/>
              </a:rPr>
              <a:t>/Port     Wire Load Model       Library  ------------------------------------------------  NTT                tsmc18_wl10           slow  Point                                                   </a:t>
            </a:r>
            <a:r>
              <a:rPr lang="en-US" altLang="zh-TW" b="0" i="0" dirty="0" err="1">
                <a:solidFill>
                  <a:srgbClr val="262626"/>
                </a:solidFill>
                <a:effectLst/>
                <a:latin typeface="-apple-system"/>
              </a:rPr>
              <a:t>Incr</a:t>
            </a:r>
            <a:r>
              <a:rPr lang="en-US" altLang="zh-TW" b="0" i="0" dirty="0">
                <a:solidFill>
                  <a:srgbClr val="262626"/>
                </a:solidFill>
                <a:effectLst/>
                <a:latin typeface="-apple-system"/>
              </a:rPr>
              <a:t>       Path  --------------------------------------------------------------------------  clock </a:t>
            </a:r>
            <a:r>
              <a:rPr lang="en-US" altLang="zh-TW" b="0" i="0" dirty="0" err="1">
                <a:solidFill>
                  <a:srgbClr val="262626"/>
                </a:solidFill>
                <a:effectLst/>
                <a:latin typeface="-apple-system"/>
              </a:rPr>
              <a:t>clk</a:t>
            </a:r>
            <a:r>
              <a:rPr lang="en-US" altLang="zh-TW" b="0" i="0" dirty="0">
                <a:solidFill>
                  <a:srgbClr val="262626"/>
                </a:solidFill>
                <a:effectLst/>
                <a:latin typeface="-apple-system"/>
              </a:rPr>
              <a:t> (rise edge)                                   0.00       0.00  clock network delay (ideal)                             0.50       0.50  input external delay                                    0.50       1.00 r  mode (in)                                               0.00       1.00 r  U3092/Y (CLKBUFX20)                                     0.28       1.28 r  BU_6/mode (BU_1)                                        0.00       1.28 r  BU_6/U63/Y (INVX4)                                      0.08       1.36 f  BU_6/U61/Y (CLKINVX4)                                   0.12       1.47 r  BU_6/U83/Y (NAND2BX4)                                   0.09       1.56 f  BU_6/U82/Y (OAI2BB1X4)                                  0.19       1.76 r  BU_6/ma/b[0] (mod_add_1)                                0.00       1.76 r  BU_6/ma/add_14/B[0] (mod_add_1_DW01_add_1_DW01_add_6)                                                          0.00       1.76 r  BU_6/ma/add_14/U55/Y (NAND3X2)                          0.16       1.92 f  BU_6/ma/add_14/U107/Y (NAND3X4)                         0.22       2.14 r  BU_6/ma/add_14/U108/Y (OAI2BB1X4)                       0.27       2.41 r  BU_6/ma/add_14/U124/Y (OAI2BB2X4)                       0.23       2.64 r  BU_6/ma/add_14/U67/Y (AOI22X4)                          0.14       2.78 f  BU_6/ma/add_14/U109/Y (OAI21X4)                         0.29       3.07 r  BU_6/ma/add_14/U78/Y (INVX4)                            0.08       3.14 f  BU_6/ma/add_14/U110/Y (OAI21X4)                         0.20       3.34 r  BU_6/ma/add_14/U131/Y (OAI2BB1X4)                       0.27       3.61 r  BU_6/ma/add_14/U122/Y (AOI22X4)                         0.15       3.76 f  BU_6/ma/add_14/U111/Y (OAI21X4)                         0.24       4.00 r  BU_6/ma/add_14/U112/Y (OAI2BB1X4)                       0.27       4.27 r  BU_6/ma/add_14/U132/Y (OAI2BB2X4)                       0.24       4.50 r  BU_6/ma/add_14/U119/Y (AOI22X4)                         0.12       4.63 f  BU_6/ma/add_14/U83/Y (AOI2BB1X4)                        0.34       4.97 f  BU_6/ma/add_14/U113/Y (OAI21X4)                         0.24       5.21 r  BU_6/ma/add_14/U58/Y (AOI21X4)                          0.16       5.37 f  BU_6/ma/add_14/U114/Y (OAI21X4)                         0.24       5.60 r  BU_6/ma/add_14/U89/Y (INVX4)                            0.08       5.68 f  BU_6/ma/add_14/U115/Y (OAI21X4)                         0.25       5.93 r  BU_6/ma/add_14/U90/Y (INVX4)                            0.08       6.01 f  BU_6/ma/add_14/U116/Y (OAI21X4)                         0.21       6.21 r  BU_6/ma/add_14/U65/Y (OAI2BB1X4)                        0.26       6.47 r  BU_6/ma/add_14/U126/Y (OAI2BB2X4)                       0.27       6.74 r  BU_6/ma/add_14/U118/Y (OAI2BB2X4)                       0.27       7.01 r  BU_6/ma/add_14/U97/Y (XOR2X4)                           0.37       7.39 r  BU_6/ma/add_14/SUM[22] (mod_add_1_DW01_add_1_DW01_add_6)                                                          0.00       7.39 r  BU_6/ma/add_16/A[22] (mod_add_1_DW01_add_0_DW01_add_5)                                                          0.00       7.39 r  BU_6/ma/add_16/U21/Y (NAND3X4)                          0.12       7.51 f  BU_6/ma/add_16/U22/Y (XOR2X4)                           0.30       7.81 r  BU_6/ma/add_16/SUM[23] (mod_add_1_DW01_add_0_DW01_add_5)                                                          0.00       7.81 r  BU_6/ma/U46/Y (INVX8)                                   0.08       7.88 f  BU_6/ma/U43/Y (CLKINVX8)                                0.08       7.97 r  BU_6/ma/U45/Y (OAI2BB2X4)                               0.21       8.17 r  BU_6/ma/out[1] (mod_add_1)                              0.00       8.17 r  BU_6/</a:t>
            </a:r>
            <a:r>
              <a:rPr lang="en-US" altLang="zh-TW" b="0" i="0" dirty="0" err="1">
                <a:solidFill>
                  <a:srgbClr val="262626"/>
                </a:solidFill>
                <a:effectLst/>
                <a:latin typeface="-apple-system"/>
              </a:rPr>
              <a:t>out_a</a:t>
            </a:r>
            <a:r>
              <a:rPr lang="en-US" altLang="zh-TW" b="0" i="0" dirty="0">
                <a:solidFill>
                  <a:srgbClr val="262626"/>
                </a:solidFill>
                <a:effectLst/>
                <a:latin typeface="-apple-system"/>
              </a:rPr>
              <a:t>[1] (BU_1)                                    0.00       8.17 r  U2668/Y (INVX4)                                         0.08       8.26 f  U3141/Y (OAI2BB2X4)                                     0.18       8.44 r  RU_7/</a:t>
            </a:r>
            <a:r>
              <a:rPr lang="en-US" altLang="zh-TW" b="0" i="0" dirty="0" err="1">
                <a:solidFill>
                  <a:srgbClr val="262626"/>
                </a:solidFill>
                <a:effectLst/>
                <a:latin typeface="-apple-system"/>
              </a:rPr>
              <a:t>in_u</a:t>
            </a:r>
            <a:r>
              <a:rPr lang="en-US" altLang="zh-TW" b="0" i="0" dirty="0">
                <a:solidFill>
                  <a:srgbClr val="262626"/>
                </a:solidFill>
                <a:effectLst/>
                <a:latin typeface="-apple-system"/>
              </a:rPr>
              <a:t>[1] (RU_BIT_LEN23_depth1)                      0.00       8.44 r  RU_7/U51/Y (OAI2BB2X4)                                  0.25       8.69 r  RU_7/</a:t>
            </a:r>
            <a:r>
              <a:rPr lang="en-US" altLang="zh-TW" b="0" i="0" dirty="0" err="1">
                <a:solidFill>
                  <a:srgbClr val="262626"/>
                </a:solidFill>
                <a:effectLst/>
                <a:latin typeface="-apple-system"/>
              </a:rPr>
              <a:t>out_d</a:t>
            </a:r>
            <a:r>
              <a:rPr lang="en-US" altLang="zh-TW" b="0" i="0" dirty="0">
                <a:solidFill>
                  <a:srgbClr val="262626"/>
                </a:solidFill>
                <a:effectLst/>
                <a:latin typeface="-apple-system"/>
              </a:rPr>
              <a:t>[1] (RU_BIT_LEN23_depth1)                     0.00       8.69 r  U3139/Y (OAI2BB2X4)                                     0.24       8.93 r  BU_7/b[1] (BU_0)                                        0.00       8.93 r  BU_7/U135/Y (NAND2X4)                                   0.10       9.03 f  BU_7/U134/Y (NAND2X4)                                   0.25       9.28 r  BU_7/</a:t>
            </a:r>
            <a:r>
              <a:rPr lang="en-US" altLang="zh-TW" b="0" i="0" dirty="0" err="1">
                <a:solidFill>
                  <a:srgbClr val="262626"/>
                </a:solidFill>
                <a:effectLst/>
                <a:latin typeface="-apple-system"/>
              </a:rPr>
              <a:t>ms</a:t>
            </a:r>
            <a:r>
              <a:rPr lang="en-US" altLang="zh-TW" b="0" i="0" dirty="0">
                <a:solidFill>
                  <a:srgbClr val="262626"/>
                </a:solidFill>
                <a:effectLst/>
                <a:latin typeface="-apple-system"/>
              </a:rPr>
              <a:t>/b[1] (mod_sub_0)                                0.00       9.28 r  BU_7/</a:t>
            </a:r>
            <a:r>
              <a:rPr lang="en-US" altLang="zh-TW" b="0" i="0" dirty="0" err="1">
                <a:solidFill>
                  <a:srgbClr val="262626"/>
                </a:solidFill>
                <a:effectLst/>
                <a:latin typeface="-apple-system"/>
              </a:rPr>
              <a:t>ms</a:t>
            </a:r>
            <a:r>
              <a:rPr lang="en-US" altLang="zh-TW" b="0" i="0" dirty="0">
                <a:solidFill>
                  <a:srgbClr val="262626"/>
                </a:solidFill>
                <a:effectLst/>
                <a:latin typeface="-apple-system"/>
              </a:rPr>
              <a:t>/sub_0_root_sub_0_root_sub_12_2/B[1] (mod_sub_0_DW01_sub_1_DW01_sub_38)                                                          0.00       9.28 r  BU_7/</a:t>
            </a:r>
            <a:r>
              <a:rPr lang="en-US" altLang="zh-TW" b="0" i="0" dirty="0" err="1">
                <a:solidFill>
                  <a:srgbClr val="262626"/>
                </a:solidFill>
                <a:effectLst/>
                <a:latin typeface="-apple-system"/>
              </a:rPr>
              <a:t>ms</a:t>
            </a:r>
            <a:r>
              <a:rPr lang="en-US" altLang="zh-TW" b="0" i="0" dirty="0">
                <a:solidFill>
                  <a:srgbClr val="262626"/>
                </a:solidFill>
                <a:effectLst/>
                <a:latin typeface="-apple-system"/>
              </a:rPr>
              <a:t>/sub_0_root_sub_0_root_sub_12_2/U9/Y (INVX4)     0.08       9.36 f  BU_7/</a:t>
            </a:r>
            <a:r>
              <a:rPr lang="en-US" altLang="zh-TW" b="0" i="0" dirty="0" err="1">
                <a:solidFill>
                  <a:srgbClr val="262626"/>
                </a:solidFill>
                <a:effectLst/>
                <a:latin typeface="-apple-system"/>
              </a:rPr>
              <a:t>ms</a:t>
            </a:r>
            <a:r>
              <a:rPr lang="en-US" altLang="zh-TW" b="0" i="0" dirty="0">
                <a:solidFill>
                  <a:srgbClr val="262626"/>
                </a:solidFill>
                <a:effectLst/>
                <a:latin typeface="-apple-system"/>
              </a:rPr>
              <a:t>/sub_0_root_sub_0_root_sub_12_2/U2_1/CO (ADDFHX4)                                                          0.37       9.73 f  BU_7/</a:t>
            </a:r>
            <a:r>
              <a:rPr lang="en-US" altLang="zh-TW" b="0" i="0" dirty="0" err="1">
                <a:solidFill>
                  <a:srgbClr val="262626"/>
                </a:solidFill>
                <a:effectLst/>
                <a:latin typeface="-apple-system"/>
              </a:rPr>
              <a:t>ms</a:t>
            </a:r>
            <a:r>
              <a:rPr lang="en-US" altLang="zh-TW" b="0" i="0" dirty="0">
                <a:solidFill>
                  <a:srgbClr val="262626"/>
                </a:solidFill>
                <a:effectLst/>
                <a:latin typeface="-apple-system"/>
              </a:rPr>
              <a:t>/sub_0_root_sub_0_root_sub_12_2/U2_2/CO (ADDFHX2)                                                          0.28      10.02 f  BU_7/</a:t>
            </a:r>
            <a:r>
              <a:rPr lang="en-US" altLang="zh-TW" b="0" i="0" dirty="0" err="1">
                <a:solidFill>
                  <a:srgbClr val="262626"/>
                </a:solidFill>
                <a:effectLst/>
                <a:latin typeface="-apple-system"/>
              </a:rPr>
              <a:t>ms</a:t>
            </a:r>
            <a:r>
              <a:rPr lang="en-US" altLang="zh-TW" b="0" i="0" dirty="0">
                <a:solidFill>
                  <a:srgbClr val="262626"/>
                </a:solidFill>
                <a:effectLst/>
                <a:latin typeface="-apple-system"/>
              </a:rPr>
              <a:t>/sub_0_root_sub_0_root_sub_12_2/U2_3/CO (ADDFHX4)                                                          0.29      10.31 f  BU_7/</a:t>
            </a:r>
            <a:r>
              <a:rPr lang="en-US" altLang="zh-TW" b="0" i="0" dirty="0" err="1">
                <a:solidFill>
                  <a:srgbClr val="262626"/>
                </a:solidFill>
                <a:effectLst/>
                <a:latin typeface="-apple-system"/>
              </a:rPr>
              <a:t>ms</a:t>
            </a:r>
            <a:r>
              <a:rPr lang="en-US" altLang="zh-TW" b="0" i="0" dirty="0">
                <a:solidFill>
                  <a:srgbClr val="262626"/>
                </a:solidFill>
                <a:effectLst/>
                <a:latin typeface="-apple-system"/>
              </a:rPr>
              <a:t>/sub_0_root_sub_0_root_sub_12_2/U2_4/CO (ADDFHX4)                                                          0.28      10.59 f  BU_7/</a:t>
            </a:r>
            <a:r>
              <a:rPr lang="en-US" altLang="zh-TW" b="0" i="0" dirty="0" err="1">
                <a:solidFill>
                  <a:srgbClr val="262626"/>
                </a:solidFill>
                <a:effectLst/>
                <a:latin typeface="-apple-system"/>
              </a:rPr>
              <a:t>ms</a:t>
            </a:r>
            <a:r>
              <a:rPr lang="en-US" altLang="zh-TW" b="0" i="0" dirty="0">
                <a:solidFill>
                  <a:srgbClr val="262626"/>
                </a:solidFill>
                <a:effectLst/>
                <a:latin typeface="-apple-system"/>
              </a:rPr>
              <a:t>/sub_0_root_sub_0_root_sub_12_2/U2_5/CO (ADDFHX4)                                                          0.28      10.88 f  BU_7/</a:t>
            </a:r>
            <a:r>
              <a:rPr lang="en-US" altLang="zh-TW" b="0" i="0" dirty="0" err="1">
                <a:solidFill>
                  <a:srgbClr val="262626"/>
                </a:solidFill>
                <a:effectLst/>
                <a:latin typeface="-apple-system"/>
              </a:rPr>
              <a:t>ms</a:t>
            </a:r>
            <a:r>
              <a:rPr lang="en-US" altLang="zh-TW" b="0" i="0" dirty="0">
                <a:solidFill>
                  <a:srgbClr val="262626"/>
                </a:solidFill>
                <a:effectLst/>
                <a:latin typeface="-apple-system"/>
              </a:rPr>
              <a:t>/sub_0_root_sub_0_root_sub_12_2/U2_6/CO (ADDFHX4)                                                          0.28      11.16 f  BU_7/</a:t>
            </a:r>
            <a:r>
              <a:rPr lang="en-US" altLang="zh-TW" b="0" i="0" dirty="0" err="1">
                <a:solidFill>
                  <a:srgbClr val="262626"/>
                </a:solidFill>
                <a:effectLst/>
                <a:latin typeface="-apple-system"/>
              </a:rPr>
              <a:t>ms</a:t>
            </a:r>
            <a:r>
              <a:rPr lang="en-US" altLang="zh-TW" b="0" i="0" dirty="0">
                <a:solidFill>
                  <a:srgbClr val="262626"/>
                </a:solidFill>
                <a:effectLst/>
                <a:latin typeface="-apple-system"/>
              </a:rPr>
              <a:t>/sub_0_root_sub_0_root_sub_12_2/U2_7/CO (ADDFHX4)                                                          0.28      11.45 f  BU_7/</a:t>
            </a:r>
            <a:r>
              <a:rPr lang="en-US" altLang="zh-TW" b="0" i="0" dirty="0" err="1">
                <a:solidFill>
                  <a:srgbClr val="262626"/>
                </a:solidFill>
                <a:effectLst/>
                <a:latin typeface="-apple-system"/>
              </a:rPr>
              <a:t>ms</a:t>
            </a:r>
            <a:r>
              <a:rPr lang="en-US" altLang="zh-TW" b="0" i="0" dirty="0">
                <a:solidFill>
                  <a:srgbClr val="262626"/>
                </a:solidFill>
                <a:effectLst/>
                <a:latin typeface="-apple-system"/>
              </a:rPr>
              <a:t>/sub_0_root_sub_0_root_sub_12_2/U2_8/CO (ADDFHX4)                                                          0.28      11.73 f  BU_7/</a:t>
            </a:r>
            <a:r>
              <a:rPr lang="en-US" altLang="zh-TW" b="0" i="0" dirty="0" err="1">
                <a:solidFill>
                  <a:srgbClr val="262626"/>
                </a:solidFill>
                <a:effectLst/>
                <a:latin typeface="-apple-system"/>
              </a:rPr>
              <a:t>ms</a:t>
            </a:r>
            <a:r>
              <a:rPr lang="en-US" altLang="zh-TW" b="0" i="0" dirty="0">
                <a:solidFill>
                  <a:srgbClr val="262626"/>
                </a:solidFill>
                <a:effectLst/>
                <a:latin typeface="-apple-system"/>
              </a:rPr>
              <a:t>/sub_0_root_sub_0_root_sub_12_2/U2_9/CO (ADDFHX4)                                                          0.28      12.01 f  BU_7/</a:t>
            </a:r>
            <a:r>
              <a:rPr lang="en-US" altLang="zh-TW" b="0" i="0" dirty="0" err="1">
                <a:solidFill>
                  <a:srgbClr val="262626"/>
                </a:solidFill>
                <a:effectLst/>
                <a:latin typeface="-apple-system"/>
              </a:rPr>
              <a:t>ms</a:t>
            </a:r>
            <a:r>
              <a:rPr lang="en-US" altLang="zh-TW" b="0" i="0" dirty="0">
                <a:solidFill>
                  <a:srgbClr val="262626"/>
                </a:solidFill>
                <a:effectLst/>
                <a:latin typeface="-apple-system"/>
              </a:rPr>
              <a:t>/sub_0_root_sub_0_root_sub_12_2/U2_10/CO (ADDFHX2)                                                          0.28      12.30 f  BU_7/</a:t>
            </a:r>
            <a:r>
              <a:rPr lang="en-US" altLang="zh-TW" b="0" i="0" dirty="0" err="1">
                <a:solidFill>
                  <a:srgbClr val="262626"/>
                </a:solidFill>
                <a:effectLst/>
                <a:latin typeface="-apple-system"/>
              </a:rPr>
              <a:t>ms</a:t>
            </a:r>
            <a:r>
              <a:rPr lang="en-US" altLang="zh-TW" b="0" i="0" dirty="0">
                <a:solidFill>
                  <a:srgbClr val="262626"/>
                </a:solidFill>
                <a:effectLst/>
                <a:latin typeface="-apple-system"/>
              </a:rPr>
              <a:t>/sub_0_root_sub_0_root_sub_12_2/U2_11/CO (ADDFHX4)                                                          0.29      12.59 f  BU_7/</a:t>
            </a:r>
            <a:r>
              <a:rPr lang="en-US" altLang="zh-TW" b="0" i="0" dirty="0" err="1">
                <a:solidFill>
                  <a:srgbClr val="262626"/>
                </a:solidFill>
                <a:effectLst/>
                <a:latin typeface="-apple-system"/>
              </a:rPr>
              <a:t>ms</a:t>
            </a:r>
            <a:r>
              <a:rPr lang="en-US" altLang="zh-TW" b="0" i="0" dirty="0">
                <a:solidFill>
                  <a:srgbClr val="262626"/>
                </a:solidFill>
                <a:effectLst/>
                <a:latin typeface="-apple-system"/>
              </a:rPr>
              <a:t>/sub_0_root_sub_0_root_sub_12_2/U2_12/CO (ADDFHX4)                                                          0.28      12.87 f  BU_7/</a:t>
            </a:r>
            <a:r>
              <a:rPr lang="en-US" altLang="zh-TW" b="0" i="0" dirty="0" err="1">
                <a:solidFill>
                  <a:srgbClr val="262626"/>
                </a:solidFill>
                <a:effectLst/>
                <a:latin typeface="-apple-system"/>
              </a:rPr>
              <a:t>ms</a:t>
            </a:r>
            <a:r>
              <a:rPr lang="en-US" altLang="zh-TW" b="0" i="0" dirty="0">
                <a:solidFill>
                  <a:srgbClr val="262626"/>
                </a:solidFill>
                <a:effectLst/>
                <a:latin typeface="-apple-system"/>
              </a:rPr>
              <a:t>/sub_0_root_sub_0_root_sub_12_2/U2_13/CO (ADDFHX4)                                                          0.28      13.16 f  BU_7/</a:t>
            </a:r>
            <a:r>
              <a:rPr lang="en-US" altLang="zh-TW" b="0" i="0" dirty="0" err="1">
                <a:solidFill>
                  <a:srgbClr val="262626"/>
                </a:solidFill>
                <a:effectLst/>
                <a:latin typeface="-apple-system"/>
              </a:rPr>
              <a:t>ms</a:t>
            </a:r>
            <a:r>
              <a:rPr lang="en-US" altLang="zh-TW" b="0" i="0" dirty="0">
                <a:solidFill>
                  <a:srgbClr val="262626"/>
                </a:solidFill>
                <a:effectLst/>
                <a:latin typeface="-apple-system"/>
              </a:rPr>
              <a:t>/sub_0_root_sub_0_root_sub_12_2/U2_14/CO (ADDFHX4)                                                          0.28      13.44 f  BU_7/</a:t>
            </a:r>
            <a:r>
              <a:rPr lang="en-US" altLang="zh-TW" b="0" i="0" dirty="0" err="1">
                <a:solidFill>
                  <a:srgbClr val="262626"/>
                </a:solidFill>
                <a:effectLst/>
                <a:latin typeface="-apple-system"/>
              </a:rPr>
              <a:t>ms</a:t>
            </a:r>
            <a:r>
              <a:rPr lang="en-US" altLang="zh-TW" b="0" i="0" dirty="0">
                <a:solidFill>
                  <a:srgbClr val="262626"/>
                </a:solidFill>
                <a:effectLst/>
                <a:latin typeface="-apple-system"/>
              </a:rPr>
              <a:t>/sub_0_root_sub_0_root_sub_12_2/U2_15/CO (ADDFHX4)                                                          0.28      13.73 f  BU_7/</a:t>
            </a:r>
            <a:r>
              <a:rPr lang="en-US" altLang="zh-TW" b="0" i="0" dirty="0" err="1">
                <a:solidFill>
                  <a:srgbClr val="262626"/>
                </a:solidFill>
                <a:effectLst/>
                <a:latin typeface="-apple-system"/>
              </a:rPr>
              <a:t>ms</a:t>
            </a:r>
            <a:r>
              <a:rPr lang="en-US" altLang="zh-TW" b="0" i="0" dirty="0">
                <a:solidFill>
                  <a:srgbClr val="262626"/>
                </a:solidFill>
                <a:effectLst/>
                <a:latin typeface="-apple-system"/>
              </a:rPr>
              <a:t>/sub_0_root_sub_0_root_sub_12_2/U2_16/CO (ADDFHX4)                                                          0.28      14.01 f  BU_7/</a:t>
            </a:r>
            <a:r>
              <a:rPr lang="en-US" altLang="zh-TW" b="0" i="0" dirty="0" err="1">
                <a:solidFill>
                  <a:srgbClr val="262626"/>
                </a:solidFill>
                <a:effectLst/>
                <a:latin typeface="-apple-system"/>
              </a:rPr>
              <a:t>ms</a:t>
            </a:r>
            <a:r>
              <a:rPr lang="en-US" altLang="zh-TW" b="0" i="0" dirty="0">
                <a:solidFill>
                  <a:srgbClr val="262626"/>
                </a:solidFill>
                <a:effectLst/>
                <a:latin typeface="-apple-system"/>
              </a:rPr>
              <a:t>/sub_0_root_sub_0_root_sub_12_2/U2_17/CO (ADDFHX2)                                                          0.28      14.29 f  BU_7/</a:t>
            </a:r>
            <a:r>
              <a:rPr lang="en-US" altLang="zh-TW" b="0" i="0" dirty="0" err="1">
                <a:solidFill>
                  <a:srgbClr val="262626"/>
                </a:solidFill>
                <a:effectLst/>
                <a:latin typeface="-apple-system"/>
              </a:rPr>
              <a:t>ms</a:t>
            </a:r>
            <a:r>
              <a:rPr lang="en-US" altLang="zh-TW" b="0" i="0" dirty="0">
                <a:solidFill>
                  <a:srgbClr val="262626"/>
                </a:solidFill>
                <a:effectLst/>
                <a:latin typeface="-apple-system"/>
              </a:rPr>
              <a:t>/sub_0_root_sub_0_root_sub_12_2/U2_18/CO (ADDFHX2)                                                          0.29      14.58 f  BU_7/</a:t>
            </a:r>
            <a:r>
              <a:rPr lang="en-US" altLang="zh-TW" b="0" i="0" dirty="0" err="1">
                <a:solidFill>
                  <a:srgbClr val="262626"/>
                </a:solidFill>
                <a:effectLst/>
                <a:latin typeface="-apple-system"/>
              </a:rPr>
              <a:t>ms</a:t>
            </a:r>
            <a:r>
              <a:rPr lang="en-US" altLang="zh-TW" b="0" i="0" dirty="0">
                <a:solidFill>
                  <a:srgbClr val="262626"/>
                </a:solidFill>
                <a:effectLst/>
                <a:latin typeface="-apple-system"/>
              </a:rPr>
              <a:t>/sub_0_root_sub_0_root_sub_12_2/U2_19/CO (ADDFHX4)                                                          0.29      14.88 f  BU_7/</a:t>
            </a:r>
            <a:r>
              <a:rPr lang="en-US" altLang="zh-TW" b="0" i="0" dirty="0" err="1">
                <a:solidFill>
                  <a:srgbClr val="262626"/>
                </a:solidFill>
                <a:effectLst/>
                <a:latin typeface="-apple-system"/>
              </a:rPr>
              <a:t>ms</a:t>
            </a:r>
            <a:r>
              <a:rPr lang="en-US" altLang="zh-TW" b="0" i="0" dirty="0">
                <a:solidFill>
                  <a:srgbClr val="262626"/>
                </a:solidFill>
                <a:effectLst/>
                <a:latin typeface="-apple-system"/>
              </a:rPr>
              <a:t>/sub_0_root_sub_0_root_sub_12_2/U2_20/CO (ADDFHX4)                                                          0.28      15.16 f  BU_7/</a:t>
            </a:r>
            <a:r>
              <a:rPr lang="en-US" altLang="zh-TW" b="0" i="0" dirty="0" err="1">
                <a:solidFill>
                  <a:srgbClr val="262626"/>
                </a:solidFill>
                <a:effectLst/>
                <a:latin typeface="-apple-system"/>
              </a:rPr>
              <a:t>ms</a:t>
            </a:r>
            <a:r>
              <a:rPr lang="en-US" altLang="zh-TW" b="0" i="0" dirty="0">
                <a:solidFill>
                  <a:srgbClr val="262626"/>
                </a:solidFill>
                <a:effectLst/>
                <a:latin typeface="-apple-system"/>
              </a:rPr>
              <a:t>/sub_0_root_sub_0_root_sub_12_2/U2_21/CO (ADDFHX4)                                                          0.29      15.45 f  BU_7/</a:t>
            </a:r>
            <a:r>
              <a:rPr lang="en-US" altLang="zh-TW" b="0" i="0" dirty="0" err="1">
                <a:solidFill>
                  <a:srgbClr val="262626"/>
                </a:solidFill>
                <a:effectLst/>
                <a:latin typeface="-apple-system"/>
              </a:rPr>
              <a:t>ms</a:t>
            </a:r>
            <a:r>
              <a:rPr lang="en-US" altLang="zh-TW" b="0" i="0" dirty="0">
                <a:solidFill>
                  <a:srgbClr val="262626"/>
                </a:solidFill>
                <a:effectLst/>
                <a:latin typeface="-apple-system"/>
              </a:rPr>
              <a:t>/sub_0_root_sub_0_root_sub_12_2/U4/Y (XNOR3X4)                                                          0.29      15.74 r  BU_7/</a:t>
            </a:r>
            <a:r>
              <a:rPr lang="en-US" altLang="zh-TW" b="0" i="0" dirty="0" err="1">
                <a:solidFill>
                  <a:srgbClr val="262626"/>
                </a:solidFill>
                <a:effectLst/>
                <a:latin typeface="-apple-system"/>
              </a:rPr>
              <a:t>ms</a:t>
            </a:r>
            <a:r>
              <a:rPr lang="en-US" altLang="zh-TW" b="0" i="0" dirty="0">
                <a:solidFill>
                  <a:srgbClr val="262626"/>
                </a:solidFill>
                <a:effectLst/>
                <a:latin typeface="-apple-system"/>
              </a:rPr>
              <a:t>/sub_0_root_sub_0_root_sub_12_2/DIFF[22] (mod_sub_0_DW01_sub_1_DW01_sub_38)                                                          0.00      15.74 r  BU_7/</a:t>
            </a:r>
            <a:r>
              <a:rPr lang="en-US" altLang="zh-TW" b="0" i="0" dirty="0" err="1">
                <a:solidFill>
                  <a:srgbClr val="262626"/>
                </a:solidFill>
                <a:effectLst/>
                <a:latin typeface="-apple-system"/>
              </a:rPr>
              <a:t>ms</a:t>
            </a:r>
            <a:r>
              <a:rPr lang="en-US" altLang="zh-TW" b="0" i="0" dirty="0">
                <a:solidFill>
                  <a:srgbClr val="262626"/>
                </a:solidFill>
                <a:effectLst/>
                <a:latin typeface="-apple-system"/>
              </a:rPr>
              <a:t>/U6/Y (NAND2X4)                                  0.08      15.82 f  BU_7/</a:t>
            </a:r>
            <a:r>
              <a:rPr lang="en-US" altLang="zh-TW" b="0" i="0" dirty="0" err="1">
                <a:solidFill>
                  <a:srgbClr val="262626"/>
                </a:solidFill>
                <a:effectLst/>
                <a:latin typeface="-apple-system"/>
              </a:rPr>
              <a:t>ms</a:t>
            </a:r>
            <a:r>
              <a:rPr lang="en-US" altLang="zh-TW" b="0" i="0" dirty="0">
                <a:solidFill>
                  <a:srgbClr val="262626"/>
                </a:solidFill>
                <a:effectLst/>
                <a:latin typeface="-apple-system"/>
              </a:rPr>
              <a:t>/U28/Y (NAND2X4)                                 0.12      15.94 r  BU_7/</a:t>
            </a:r>
            <a:r>
              <a:rPr lang="en-US" altLang="zh-TW" b="0" i="0" dirty="0" err="1">
                <a:solidFill>
                  <a:srgbClr val="262626"/>
                </a:solidFill>
                <a:effectLst/>
                <a:latin typeface="-apple-system"/>
              </a:rPr>
              <a:t>ms</a:t>
            </a:r>
            <a:r>
              <a:rPr lang="en-US" altLang="zh-TW" b="0" i="0" dirty="0">
                <a:solidFill>
                  <a:srgbClr val="262626"/>
                </a:solidFill>
                <a:effectLst/>
                <a:latin typeface="-apple-system"/>
              </a:rPr>
              <a:t>/out[22] (mod_sub_0)                             0.00      15.94 r  BU_7/U117/Y (OAI2BB2X4)                                 0.25      16.19 r  BU_7/</a:t>
            </a:r>
            <a:r>
              <a:rPr lang="en-US" altLang="zh-TW" b="0" i="0" dirty="0" err="1">
                <a:solidFill>
                  <a:srgbClr val="262626"/>
                </a:solidFill>
                <a:effectLst/>
                <a:latin typeface="-apple-system"/>
              </a:rPr>
              <a:t>out_b</a:t>
            </a:r>
            <a:r>
              <a:rPr lang="en-US" altLang="zh-TW" b="0" i="0" dirty="0">
                <a:solidFill>
                  <a:srgbClr val="262626"/>
                </a:solidFill>
                <a:effectLst/>
                <a:latin typeface="-apple-system"/>
              </a:rPr>
              <a:t>[22] (BU_0)                                   0.00      16.19 r  U3121/Y (AOI21X4)                                       0.12      16.32 f  U3122/Y (CLKINVX20)                                     7.98      24.30 r  </a:t>
            </a:r>
            <a:r>
              <a:rPr lang="en-US" altLang="zh-TW" b="0" i="0" dirty="0" err="1">
                <a:solidFill>
                  <a:srgbClr val="262626"/>
                </a:solidFill>
                <a:effectLst/>
                <a:latin typeface="-apple-system"/>
              </a:rPr>
              <a:t>NTT_out_d</a:t>
            </a:r>
            <a:r>
              <a:rPr lang="en-US" altLang="zh-TW" b="0" i="0" dirty="0">
                <a:solidFill>
                  <a:srgbClr val="262626"/>
                </a:solidFill>
                <a:effectLst/>
                <a:latin typeface="-apple-system"/>
              </a:rPr>
              <a:t>[22] (out)                                     0.00      24.30 r  data arrival time                                                 24.30  clock </a:t>
            </a:r>
            <a:r>
              <a:rPr lang="en-US" altLang="zh-TW" b="0" i="0" dirty="0" err="1">
                <a:solidFill>
                  <a:srgbClr val="262626"/>
                </a:solidFill>
                <a:effectLst/>
                <a:latin typeface="-apple-system"/>
              </a:rPr>
              <a:t>clk</a:t>
            </a:r>
            <a:r>
              <a:rPr lang="en-US" altLang="zh-TW" b="0" i="0" dirty="0">
                <a:solidFill>
                  <a:srgbClr val="262626"/>
                </a:solidFill>
                <a:effectLst/>
                <a:latin typeface="-apple-system"/>
              </a:rPr>
              <a:t> (rise edge)                                  25.00      25.00  clock network delay (ideal)                             0.50      25.50  clock uncertainty                                      -0.20      25.30  output external delay                                  -1.00      24.30  data required time                                                24.30  --------------------------------------------------------------------------  data required time                                                24.30  data arrival time                                                -24.30  --------------------------------------------------------------------------  slack (MET)                                                        0.00</a:t>
            </a: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B272FB4B-225A-8380-4424-B0839BFCC161}"/>
              </a:ext>
            </a:extLst>
          </p:cNvPr>
          <p:cNvSpPr>
            <a:spLocks noGrp="1"/>
          </p:cNvSpPr>
          <p:nvPr>
            <p:ph type="sldNum" sz="quarter" idx="10"/>
          </p:nvPr>
        </p:nvSpPr>
        <p:spPr/>
        <p:txBody>
          <a:bodyPr/>
          <a:lstStyle/>
          <a:p>
            <a:fld id="{AB2A0F9D-3357-4A94-85C8-3B842B870DC6}" type="slidenum">
              <a:rPr lang="zh-CN" altLang="en-US" smtClean="0"/>
              <a:t>90</a:t>
            </a:fld>
            <a:endParaRPr lang="zh-CN" altLang="en-US"/>
          </a:p>
        </p:txBody>
      </p:sp>
    </p:spTree>
    <p:extLst>
      <p:ext uri="{BB962C8B-B14F-4D97-AF65-F5344CB8AC3E}">
        <p14:creationId xmlns:p14="http://schemas.microsoft.com/office/powerpoint/2010/main" val="2321843248"/>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A4F409-10E8-BAEE-F716-4FE63CA6902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C4D17EC-870F-72C2-84C0-AB6EA85B4D7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55840A2-3014-142E-DD5A-41220C2B89CC}"/>
              </a:ext>
            </a:extLst>
          </p:cNvPr>
          <p:cNvSpPr>
            <a:spLocks noGrp="1"/>
          </p:cNvSpPr>
          <p:nvPr>
            <p:ph type="body" idx="1"/>
          </p:nvPr>
        </p:nvSpPr>
        <p:spPr/>
        <p:txBody>
          <a:bodyPr/>
          <a:lstStyle/>
          <a:p>
            <a:pPr>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B272FB4B-225A-8380-4424-B0839BFCC161}"/>
              </a:ext>
            </a:extLst>
          </p:cNvPr>
          <p:cNvSpPr>
            <a:spLocks noGrp="1"/>
          </p:cNvSpPr>
          <p:nvPr>
            <p:ph type="sldNum" sz="quarter" idx="10"/>
          </p:nvPr>
        </p:nvSpPr>
        <p:spPr/>
        <p:txBody>
          <a:bodyPr/>
          <a:lstStyle/>
          <a:p>
            <a:fld id="{AB2A0F9D-3357-4A94-85C8-3B842B870DC6}" type="slidenum">
              <a:rPr lang="zh-CN" altLang="en-US" smtClean="0"/>
              <a:t>91</a:t>
            </a:fld>
            <a:endParaRPr lang="zh-CN" altLang="en-US"/>
          </a:p>
        </p:txBody>
      </p:sp>
    </p:spTree>
    <p:extLst>
      <p:ext uri="{BB962C8B-B14F-4D97-AF65-F5344CB8AC3E}">
        <p14:creationId xmlns:p14="http://schemas.microsoft.com/office/powerpoint/2010/main" val="506975551"/>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A4F409-10E8-BAEE-F716-4FE63CA6902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C4D17EC-870F-72C2-84C0-AB6EA85B4D7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55840A2-3014-142E-DD5A-41220C2B89CC}"/>
              </a:ext>
            </a:extLst>
          </p:cNvPr>
          <p:cNvSpPr>
            <a:spLocks noGrp="1"/>
          </p:cNvSpPr>
          <p:nvPr>
            <p:ph type="body" idx="1"/>
          </p:nvPr>
        </p:nvSpPr>
        <p:spPr/>
        <p:txBody>
          <a:bodyPr/>
          <a:lstStyle/>
          <a:p>
            <a:pPr>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B272FB4B-225A-8380-4424-B0839BFCC161}"/>
              </a:ext>
            </a:extLst>
          </p:cNvPr>
          <p:cNvSpPr>
            <a:spLocks noGrp="1"/>
          </p:cNvSpPr>
          <p:nvPr>
            <p:ph type="sldNum" sz="quarter" idx="10"/>
          </p:nvPr>
        </p:nvSpPr>
        <p:spPr/>
        <p:txBody>
          <a:bodyPr/>
          <a:lstStyle/>
          <a:p>
            <a:fld id="{AB2A0F9D-3357-4A94-85C8-3B842B870DC6}" type="slidenum">
              <a:rPr lang="zh-CN" altLang="en-US" smtClean="0"/>
              <a:t>92</a:t>
            </a:fld>
            <a:endParaRPr lang="zh-CN" altLang="en-US"/>
          </a:p>
        </p:txBody>
      </p:sp>
    </p:spTree>
    <p:extLst>
      <p:ext uri="{BB962C8B-B14F-4D97-AF65-F5344CB8AC3E}">
        <p14:creationId xmlns:p14="http://schemas.microsoft.com/office/powerpoint/2010/main" val="666067948"/>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AC5463-2F56-38ED-D837-4F468067D67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B5ED5F9-074C-3D72-F386-A6A211CF9B2C}"/>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C8F35D2-D357-71C5-9309-887AC7A6ACA4}"/>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779A2A19-657D-C5DA-2EC6-AB56447C245B}"/>
              </a:ext>
            </a:extLst>
          </p:cNvPr>
          <p:cNvSpPr>
            <a:spLocks noGrp="1"/>
          </p:cNvSpPr>
          <p:nvPr>
            <p:ph type="sldNum" sz="quarter" idx="10"/>
          </p:nvPr>
        </p:nvSpPr>
        <p:spPr/>
        <p:txBody>
          <a:bodyPr/>
          <a:lstStyle/>
          <a:p>
            <a:fld id="{F4F633F3-5D0E-4770-8750-05DED033C41B}" type="slidenum">
              <a:rPr lang="zh-CN" altLang="en-US" smtClean="0"/>
              <a:t>93</a:t>
            </a:fld>
            <a:endParaRPr lang="zh-CN" altLang="en-US"/>
          </a:p>
        </p:txBody>
      </p:sp>
    </p:spTree>
    <p:extLst>
      <p:ext uri="{BB962C8B-B14F-4D97-AF65-F5344CB8AC3E}">
        <p14:creationId xmlns:p14="http://schemas.microsoft.com/office/powerpoint/2010/main" val="3799210302"/>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r>
              <a:rPr lang="zh-TW" altLang="en-US" b="0" i="0" dirty="0">
                <a:solidFill>
                  <a:srgbClr val="262626"/>
                </a:solidFill>
                <a:effectLst/>
                <a:latin typeface="-apple-system"/>
              </a:rPr>
              <a:t>在</a:t>
            </a: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94</a:t>
            </a:fld>
            <a:endParaRPr lang="zh-CN" altLang="en-US"/>
          </a:p>
        </p:txBody>
      </p:sp>
    </p:spTree>
    <p:extLst>
      <p:ext uri="{BB962C8B-B14F-4D97-AF65-F5344CB8AC3E}">
        <p14:creationId xmlns:p14="http://schemas.microsoft.com/office/powerpoint/2010/main" val="1613578790"/>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marL="0" indent="0" algn="l">
              <a:spcBef>
                <a:spcPts val="600"/>
              </a:spcBef>
              <a:spcAft>
                <a:spcPts val="600"/>
              </a:spcAft>
              <a:buFont typeface="Wingdings" panose="05000000000000000000" pitchFamily="2" charset="2"/>
              <a:buNone/>
            </a:pPr>
            <a:r>
              <a:rPr lang="zh-TW" altLang="en-US" b="0" i="0" dirty="0">
                <a:solidFill>
                  <a:srgbClr val="262626"/>
                </a:solidFill>
                <a:effectLst/>
                <a:latin typeface="-apple-system"/>
              </a:rPr>
              <a:t>主要控制信號，有三個</a:t>
            </a:r>
            <a:r>
              <a:rPr lang="en-US" altLang="zh-TW" b="0" i="0" dirty="0">
                <a:solidFill>
                  <a:srgbClr val="262626"/>
                </a:solidFill>
                <a:effectLst/>
                <a:latin typeface="-apple-system"/>
              </a:rPr>
              <a:t>(</a:t>
            </a:r>
            <a:r>
              <a:rPr lang="en-US" altLang="zh-TW" b="0" i="0" dirty="0" err="1">
                <a:solidFill>
                  <a:srgbClr val="262626"/>
                </a:solidFill>
                <a:effectLst/>
                <a:latin typeface="-apple-system"/>
              </a:rPr>
              <a:t>sampler_in_ready</a:t>
            </a:r>
            <a:r>
              <a:rPr lang="en-US" altLang="zh-TW" b="0" i="0" dirty="0">
                <a:solidFill>
                  <a:srgbClr val="262626"/>
                </a:solidFill>
                <a:effectLst/>
                <a:latin typeface="-apple-system"/>
              </a:rPr>
              <a:t>, </a:t>
            </a:r>
            <a:r>
              <a:rPr lang="en-US" altLang="zh-TW" b="0" i="0" dirty="0" err="1">
                <a:solidFill>
                  <a:srgbClr val="262626"/>
                </a:solidFill>
                <a:effectLst/>
                <a:latin typeface="-apple-system"/>
              </a:rPr>
              <a:t>sampler_squeeze</a:t>
            </a:r>
            <a:r>
              <a:rPr lang="zh-TW" altLang="en-US" b="0" i="0" dirty="0">
                <a:solidFill>
                  <a:srgbClr val="262626"/>
                </a:solidFill>
                <a:effectLst/>
                <a:latin typeface="-apple-system"/>
              </a:rPr>
              <a:t>以及</a:t>
            </a:r>
            <a:r>
              <a:rPr lang="en-US" altLang="zh-TW" b="0" i="0" dirty="0" err="1">
                <a:solidFill>
                  <a:srgbClr val="262626"/>
                </a:solidFill>
                <a:effectLst/>
                <a:latin typeface="-apple-system"/>
              </a:rPr>
              <a:t>next_element</a:t>
            </a:r>
            <a:r>
              <a:rPr lang="en-US" altLang="zh-TW" b="0" i="0" dirty="0">
                <a:solidFill>
                  <a:srgbClr val="262626"/>
                </a:solidFill>
                <a:effectLst/>
                <a:latin typeface="-apple-system"/>
              </a:rPr>
              <a:t>)</a:t>
            </a:r>
            <a:r>
              <a:rPr lang="zh-TW" altLang="en-US" b="0" i="0" dirty="0">
                <a:solidFill>
                  <a:srgbClr val="262626"/>
                </a:solidFill>
                <a:effectLst/>
                <a:latin typeface="-apple-system"/>
              </a:rPr>
              <a:t> </a:t>
            </a:r>
            <a:endParaRPr lang="en-US" altLang="zh-TW" b="0" i="0" dirty="0">
              <a:solidFill>
                <a:srgbClr val="262626"/>
              </a:solidFill>
              <a:effectLst/>
              <a:latin typeface="-apple-system"/>
            </a:endParaRPr>
          </a:p>
          <a:p>
            <a:pPr marL="171450" indent="-171450" algn="l">
              <a:spcBef>
                <a:spcPts val="600"/>
              </a:spcBef>
              <a:spcAft>
                <a:spcPts val="600"/>
              </a:spcAft>
              <a:buFont typeface="Wingdings" panose="05000000000000000000" pitchFamily="2" charset="2"/>
              <a:buChar char="ü"/>
            </a:pPr>
            <a:r>
              <a:rPr lang="zh-TW" altLang="en-US" b="0" i="0" dirty="0">
                <a:solidFill>
                  <a:srgbClr val="262626"/>
                </a:solidFill>
                <a:effectLst/>
                <a:latin typeface="-apple-system"/>
              </a:rPr>
              <a:t>接收到</a:t>
            </a:r>
            <a:r>
              <a:rPr lang="en-US" altLang="zh-TW" b="0" i="0" dirty="0" err="1">
                <a:solidFill>
                  <a:srgbClr val="262626"/>
                </a:solidFill>
                <a:effectLst/>
                <a:latin typeface="-apple-system"/>
              </a:rPr>
              <a:t>sampler_in_ready</a:t>
            </a:r>
            <a:r>
              <a:rPr lang="zh-TW" altLang="en-US" b="0" i="0" dirty="0">
                <a:solidFill>
                  <a:srgbClr val="262626"/>
                </a:solidFill>
                <a:effectLst/>
                <a:latin typeface="-apple-system"/>
              </a:rPr>
              <a:t>一個</a:t>
            </a:r>
            <a:r>
              <a:rPr lang="en-US" altLang="zh-TW" b="0" i="0" dirty="0">
                <a:solidFill>
                  <a:srgbClr val="262626"/>
                </a:solidFill>
                <a:effectLst/>
                <a:latin typeface="-apple-system"/>
              </a:rPr>
              <a:t>pulse</a:t>
            </a:r>
            <a:r>
              <a:rPr lang="zh-TW" altLang="en-US" b="0" i="0" dirty="0">
                <a:solidFill>
                  <a:srgbClr val="262626"/>
                </a:solidFill>
                <a:effectLst/>
                <a:latin typeface="-apple-system"/>
              </a:rPr>
              <a:t>的信號，開始對由</a:t>
            </a:r>
            <a:r>
              <a:rPr lang="en-US" altLang="zh-TW" b="0" i="0" dirty="0">
                <a:solidFill>
                  <a:srgbClr val="262626"/>
                </a:solidFill>
                <a:effectLst/>
                <a:latin typeface="-apple-system"/>
              </a:rPr>
              <a:t>shake module</a:t>
            </a:r>
            <a:r>
              <a:rPr lang="zh-TW" altLang="en-US" b="0" i="0" dirty="0">
                <a:solidFill>
                  <a:srgbClr val="262626"/>
                </a:solidFill>
                <a:effectLst/>
                <a:latin typeface="-apple-system"/>
              </a:rPr>
              <a:t>來的資料</a:t>
            </a:r>
            <a:r>
              <a:rPr lang="en-US" altLang="zh-TW" b="0" i="0" dirty="0" err="1">
                <a:solidFill>
                  <a:srgbClr val="262626"/>
                </a:solidFill>
                <a:effectLst/>
                <a:latin typeface="-apple-system"/>
              </a:rPr>
              <a:t>sampler_in</a:t>
            </a:r>
            <a:r>
              <a:rPr lang="zh-TW" altLang="en-US" b="0" i="0" dirty="0">
                <a:solidFill>
                  <a:srgbClr val="262626"/>
                </a:solidFill>
                <a:effectLst/>
                <a:latin typeface="-apple-system"/>
              </a:rPr>
              <a:t>進行採樣的動作</a:t>
            </a:r>
            <a:endParaRPr lang="en-US" altLang="zh-TW" b="0" i="0" dirty="0">
              <a:solidFill>
                <a:srgbClr val="262626"/>
              </a:solidFill>
              <a:effectLst/>
              <a:latin typeface="-apple-system"/>
            </a:endParaRPr>
          </a:p>
          <a:p>
            <a:pPr marL="171450" indent="-171450" algn="l">
              <a:spcBef>
                <a:spcPts val="600"/>
              </a:spcBef>
              <a:spcAft>
                <a:spcPts val="600"/>
              </a:spcAft>
              <a:buFont typeface="Wingdings" panose="05000000000000000000" pitchFamily="2" charset="2"/>
              <a:buChar char="ü"/>
            </a:pPr>
            <a:r>
              <a:rPr lang="zh-TW" altLang="en-US" b="0" i="0" dirty="0">
                <a:solidFill>
                  <a:srgbClr val="262626"/>
                </a:solidFill>
                <a:effectLst/>
                <a:latin typeface="-apple-system"/>
              </a:rPr>
              <a:t>假設採樣資料不足則為向外發送一個</a:t>
            </a:r>
            <a:r>
              <a:rPr lang="en-US" altLang="zh-TW" b="0" i="0" dirty="0">
                <a:solidFill>
                  <a:srgbClr val="262626"/>
                </a:solidFill>
                <a:effectLst/>
                <a:latin typeface="-apple-system"/>
              </a:rPr>
              <a:t>pulse</a:t>
            </a:r>
            <a:r>
              <a:rPr lang="zh-TW" altLang="en-US" b="0" i="0" dirty="0">
                <a:solidFill>
                  <a:srgbClr val="262626"/>
                </a:solidFill>
                <a:effectLst/>
                <a:latin typeface="-apple-system"/>
              </a:rPr>
              <a:t>的</a:t>
            </a:r>
            <a:r>
              <a:rPr lang="en-US" altLang="zh-TW" b="0" i="0" dirty="0" err="1">
                <a:solidFill>
                  <a:srgbClr val="262626"/>
                </a:solidFill>
                <a:effectLst/>
                <a:latin typeface="-apple-system"/>
              </a:rPr>
              <a:t>sampler_squeeze</a:t>
            </a:r>
            <a:r>
              <a:rPr lang="zh-TW" altLang="en-US" b="0" i="0" dirty="0">
                <a:solidFill>
                  <a:srgbClr val="262626"/>
                </a:solidFill>
                <a:effectLst/>
                <a:latin typeface="-apple-system"/>
              </a:rPr>
              <a:t>信號由</a:t>
            </a:r>
            <a:r>
              <a:rPr lang="en-US" altLang="zh-TW" b="0" i="0" dirty="0">
                <a:solidFill>
                  <a:srgbClr val="262626"/>
                </a:solidFill>
                <a:effectLst/>
                <a:latin typeface="-apple-system"/>
              </a:rPr>
              <a:t>shake module</a:t>
            </a:r>
            <a:r>
              <a:rPr lang="zh-TW" altLang="en-US" b="0" i="0" dirty="0">
                <a:solidFill>
                  <a:srgbClr val="262626"/>
                </a:solidFill>
                <a:effectLst/>
                <a:latin typeface="-apple-system"/>
              </a:rPr>
              <a:t>接收</a:t>
            </a:r>
            <a:endParaRPr lang="en-US" altLang="zh-TW" b="0" i="0" dirty="0">
              <a:solidFill>
                <a:srgbClr val="262626"/>
              </a:solidFill>
              <a:effectLst/>
              <a:latin typeface="-apple-system"/>
            </a:endParaRPr>
          </a:p>
          <a:p>
            <a:pPr marL="171450" indent="-171450" algn="l">
              <a:spcBef>
                <a:spcPts val="600"/>
              </a:spcBef>
              <a:spcAft>
                <a:spcPts val="600"/>
              </a:spcAft>
              <a:buFont typeface="Wingdings" panose="05000000000000000000" pitchFamily="2" charset="2"/>
              <a:buChar char="ü"/>
            </a:pPr>
            <a:r>
              <a:rPr lang="zh-TW" altLang="en-US" b="0" i="0" dirty="0">
                <a:solidFill>
                  <a:srgbClr val="262626"/>
                </a:solidFill>
                <a:effectLst/>
                <a:latin typeface="-apple-system"/>
              </a:rPr>
              <a:t>採樣完畢則發送一個</a:t>
            </a:r>
            <a:r>
              <a:rPr lang="en-US" altLang="zh-TW" b="0" i="0" dirty="0">
                <a:solidFill>
                  <a:srgbClr val="262626"/>
                </a:solidFill>
                <a:effectLst/>
                <a:latin typeface="-apple-system"/>
              </a:rPr>
              <a:t>pulse</a:t>
            </a:r>
            <a:r>
              <a:rPr lang="zh-TW" altLang="en-US" b="0" i="0" dirty="0">
                <a:solidFill>
                  <a:srgbClr val="262626"/>
                </a:solidFill>
                <a:effectLst/>
                <a:latin typeface="-apple-system"/>
              </a:rPr>
              <a:t>的</a:t>
            </a:r>
            <a:r>
              <a:rPr lang="en-US" altLang="zh-TW" b="0" i="0" dirty="0" err="1">
                <a:solidFill>
                  <a:srgbClr val="262626"/>
                </a:solidFill>
                <a:effectLst/>
                <a:latin typeface="-apple-system"/>
              </a:rPr>
              <a:t>next_element</a:t>
            </a:r>
            <a:r>
              <a:rPr lang="zh-TW" altLang="en-US" b="0" i="0" dirty="0">
                <a:solidFill>
                  <a:srgbClr val="262626"/>
                </a:solidFill>
                <a:effectLst/>
                <a:latin typeface="-apple-system"/>
              </a:rPr>
              <a:t>信號，由</a:t>
            </a:r>
            <a:r>
              <a:rPr lang="en-US" altLang="zh-TW" b="0" i="0" dirty="0">
                <a:solidFill>
                  <a:srgbClr val="262626"/>
                </a:solidFill>
                <a:effectLst/>
                <a:latin typeface="-apple-system"/>
              </a:rPr>
              <a:t>controller</a:t>
            </a:r>
            <a:r>
              <a:rPr lang="zh-TW" altLang="en-US" b="0" i="0" dirty="0">
                <a:solidFill>
                  <a:srgbClr val="262626"/>
                </a:solidFill>
                <a:effectLst/>
                <a:latin typeface="-apple-system"/>
              </a:rPr>
              <a:t>接收，告訴她可以進行下一個</a:t>
            </a:r>
            <a:r>
              <a:rPr lang="en-US" altLang="zh-TW" b="0" i="0" dirty="0">
                <a:solidFill>
                  <a:srgbClr val="262626"/>
                </a:solidFill>
                <a:effectLst/>
                <a:latin typeface="-apple-system"/>
              </a:rPr>
              <a:t>element</a:t>
            </a:r>
            <a:r>
              <a:rPr lang="zh-TW" altLang="en-US" b="0" i="0" dirty="0">
                <a:solidFill>
                  <a:srgbClr val="262626"/>
                </a:solidFill>
                <a:effectLst/>
                <a:latin typeface="-apple-system"/>
              </a:rPr>
              <a:t>的採樣</a:t>
            </a:r>
            <a:endParaRPr lang="en-US" altLang="zh-TW" b="0" i="0" dirty="0">
              <a:solidFill>
                <a:srgbClr val="262626"/>
              </a:solidFill>
              <a:effectLst/>
              <a:latin typeface="-apple-system"/>
            </a:endParaRPr>
          </a:p>
          <a:p>
            <a:pPr algn="l">
              <a:spcBef>
                <a:spcPts val="600"/>
              </a:spcBef>
              <a:spcAft>
                <a:spcPts val="600"/>
              </a:spcAft>
              <a:buFont typeface="+mj-lt"/>
              <a:buNone/>
            </a:pPr>
            <a:endParaRPr lang="en-US" altLang="zh-TW" b="0" i="0" dirty="0">
              <a:solidFill>
                <a:srgbClr val="262626"/>
              </a:solidFill>
              <a:effectLst/>
              <a:latin typeface="-apple-system"/>
            </a:endParaRPr>
          </a:p>
          <a:p>
            <a:pPr algn="l">
              <a:spcBef>
                <a:spcPts val="600"/>
              </a:spcBef>
              <a:spcAft>
                <a:spcPts val="600"/>
              </a:spcAft>
              <a:buFont typeface="+mj-lt"/>
              <a:buNone/>
            </a:pPr>
            <a:r>
              <a:rPr lang="zh-TW" altLang="en-US" b="0" i="0" dirty="0">
                <a:solidFill>
                  <a:srgbClr val="262626"/>
                </a:solidFill>
                <a:effectLst/>
                <a:latin typeface="-apple-system"/>
              </a:rPr>
              <a:t>重點設計</a:t>
            </a:r>
            <a:endParaRPr lang="en-US" altLang="zh-TW" b="0" i="0" dirty="0">
              <a:solidFill>
                <a:srgbClr val="262626"/>
              </a:solidFill>
              <a:effectLst/>
              <a:latin typeface="-apple-system"/>
            </a:endParaRPr>
          </a:p>
          <a:p>
            <a:pPr marL="228600" marR="0" lvl="0" indent="-228600" algn="l" defTabSz="914400" rtl="0" eaLnBrk="1" fontAlgn="auto" latinLnBrk="0" hangingPunct="1">
              <a:lnSpc>
                <a:spcPct val="100000"/>
              </a:lnSpc>
              <a:spcBef>
                <a:spcPts val="600"/>
              </a:spcBef>
              <a:spcAft>
                <a:spcPts val="600"/>
              </a:spcAft>
              <a:buClrTx/>
              <a:buSzTx/>
              <a:buFont typeface="Wingdings" panose="05000000000000000000" pitchFamily="2" charset="2"/>
              <a:buChar char="ü"/>
              <a:tabLst/>
              <a:defRPr/>
            </a:pPr>
            <a:r>
              <a:rPr lang="en-US" altLang="zh-TW" b="0" i="0" dirty="0" err="1">
                <a:solidFill>
                  <a:srgbClr val="262626"/>
                </a:solidFill>
                <a:effectLst/>
                <a:latin typeface="-apple-system"/>
              </a:rPr>
              <a:t>sampler_in</a:t>
            </a:r>
            <a:r>
              <a:rPr lang="zh-TW" altLang="en-US" b="0" i="0" dirty="0">
                <a:solidFill>
                  <a:srgbClr val="262626"/>
                </a:solidFill>
                <a:effectLst/>
                <a:latin typeface="-apple-system"/>
              </a:rPr>
              <a:t>的有效輸入為</a:t>
            </a:r>
            <a:r>
              <a:rPr lang="en-US" altLang="zh-TW" b="0" i="0" dirty="0">
                <a:solidFill>
                  <a:srgbClr val="262626"/>
                </a:solidFill>
                <a:effectLst/>
                <a:latin typeface="-apple-system"/>
              </a:rPr>
              <a:t>1088 bit</a:t>
            </a:r>
            <a:r>
              <a:rPr lang="zh-TW" altLang="en-US" b="0" i="0" dirty="0">
                <a:solidFill>
                  <a:srgbClr val="262626"/>
                </a:solidFill>
                <a:effectLst/>
                <a:latin typeface="-apple-system"/>
              </a:rPr>
              <a:t>，一次運算需要</a:t>
            </a:r>
            <a:r>
              <a:rPr lang="en-US" altLang="zh-TW" b="0" i="0" dirty="0">
                <a:solidFill>
                  <a:srgbClr val="262626"/>
                </a:solidFill>
                <a:effectLst/>
                <a:latin typeface="-apple-system"/>
              </a:rPr>
              <a:t>8 bit</a:t>
            </a:r>
            <a:r>
              <a:rPr lang="zh-TW" altLang="en-US" b="0" i="0" dirty="0">
                <a:solidFill>
                  <a:srgbClr val="262626"/>
                </a:solidFill>
                <a:effectLst/>
                <a:latin typeface="-apple-system"/>
              </a:rPr>
              <a:t>的有效輸入，因此當</a:t>
            </a:r>
            <a:r>
              <a:rPr lang="en-US" altLang="zh-TW" b="0" i="0" dirty="0" err="1">
                <a:solidFill>
                  <a:srgbClr val="262626"/>
                </a:solidFill>
                <a:effectLst/>
                <a:latin typeface="-apple-system"/>
              </a:rPr>
              <a:t>shake_cnt</a:t>
            </a:r>
            <a:r>
              <a:rPr lang="zh-TW" altLang="en-US" b="0" i="0" dirty="0">
                <a:solidFill>
                  <a:srgbClr val="262626"/>
                </a:solidFill>
                <a:effectLst/>
                <a:latin typeface="-apple-system"/>
              </a:rPr>
              <a:t>計數到</a:t>
            </a:r>
            <a:r>
              <a:rPr lang="en-US" altLang="zh-TW" b="0" i="0" dirty="0">
                <a:solidFill>
                  <a:srgbClr val="262626"/>
                </a:solidFill>
                <a:effectLst/>
                <a:latin typeface="-apple-system"/>
              </a:rPr>
              <a:t>1088/8-1=135</a:t>
            </a:r>
            <a:r>
              <a:rPr lang="zh-TW" altLang="en-US" b="0" i="0" dirty="0">
                <a:solidFill>
                  <a:srgbClr val="262626"/>
                </a:solidFill>
                <a:effectLst/>
                <a:latin typeface="-apple-system"/>
              </a:rPr>
              <a:t>時，表示要去要取新的有效輸入做為採樣</a:t>
            </a:r>
            <a:endParaRPr lang="en-US" altLang="zh-TW" b="0" i="0" dirty="0">
              <a:solidFill>
                <a:srgbClr val="262626"/>
              </a:solidFill>
              <a:effectLst/>
              <a:latin typeface="-apple-system"/>
            </a:endParaRPr>
          </a:p>
          <a:p>
            <a:pPr marL="228600" indent="-228600" algn="l">
              <a:spcBef>
                <a:spcPts val="600"/>
              </a:spcBef>
              <a:spcAft>
                <a:spcPts val="600"/>
              </a:spcAft>
              <a:buFont typeface="Wingdings" panose="05000000000000000000" pitchFamily="2" charset="2"/>
              <a:buChar char="ü"/>
            </a:pPr>
            <a:r>
              <a:rPr lang="en-US" altLang="zh-TW" b="0" i="0" dirty="0" err="1">
                <a:solidFill>
                  <a:srgbClr val="262626"/>
                </a:solidFill>
                <a:effectLst/>
                <a:latin typeface="-apple-system"/>
              </a:rPr>
              <a:t>CoeffFromHalfByte</a:t>
            </a:r>
            <a:r>
              <a:rPr lang="zh-TW" altLang="en-US" b="0" i="0" dirty="0">
                <a:solidFill>
                  <a:srgbClr val="262626"/>
                </a:solidFill>
                <a:effectLst/>
                <a:latin typeface="-apple-system"/>
              </a:rPr>
              <a:t>當中需要使用到減法以及模處理，因此直接改成</a:t>
            </a:r>
            <a:r>
              <a:rPr lang="en-US" altLang="zh-TW" b="0" i="0" dirty="0">
                <a:solidFill>
                  <a:srgbClr val="262626"/>
                </a:solidFill>
                <a:effectLst/>
                <a:latin typeface="-apple-system"/>
              </a:rPr>
              <a:t>LUT</a:t>
            </a:r>
            <a:r>
              <a:rPr lang="zh-TW" altLang="en-US" b="0" i="0" dirty="0">
                <a:solidFill>
                  <a:srgbClr val="262626"/>
                </a:solidFill>
                <a:effectLst/>
                <a:latin typeface="-apple-system"/>
              </a:rPr>
              <a:t>方式設計，輸入</a:t>
            </a:r>
            <a:r>
              <a:rPr lang="en-US" altLang="zh-TW" b="0" i="0" dirty="0">
                <a:solidFill>
                  <a:srgbClr val="262626"/>
                </a:solidFill>
                <a:effectLst/>
                <a:latin typeface="-apple-system"/>
              </a:rPr>
              <a:t>4bit</a:t>
            </a:r>
            <a:r>
              <a:rPr lang="zh-TW" altLang="en-US" b="0" i="0" dirty="0">
                <a:solidFill>
                  <a:srgbClr val="262626"/>
                </a:solidFill>
                <a:effectLst/>
                <a:latin typeface="-apple-system"/>
              </a:rPr>
              <a:t>資料，輸出</a:t>
            </a:r>
            <a:r>
              <a:rPr lang="en-US" altLang="zh-TW" b="0" i="0" dirty="0">
                <a:solidFill>
                  <a:srgbClr val="262626"/>
                </a:solidFill>
                <a:effectLst/>
                <a:latin typeface="-apple-system"/>
              </a:rPr>
              <a:t>3bit</a:t>
            </a:r>
            <a:r>
              <a:rPr lang="zh-TW" altLang="en-US" b="0" i="0" dirty="0">
                <a:solidFill>
                  <a:srgbClr val="262626"/>
                </a:solidFill>
                <a:effectLst/>
                <a:latin typeface="-apple-system"/>
              </a:rPr>
              <a:t>資料</a:t>
            </a:r>
            <a:r>
              <a:rPr lang="en-US" altLang="zh-TW" b="0" i="0" dirty="0">
                <a:solidFill>
                  <a:srgbClr val="262626"/>
                </a:solidFill>
                <a:effectLst/>
                <a:latin typeface="-apple-system"/>
              </a:rPr>
              <a:t>(2 ~ -2)</a:t>
            </a:r>
          </a:p>
          <a:p>
            <a:pPr marL="228600" indent="-228600" algn="l">
              <a:spcBef>
                <a:spcPts val="600"/>
              </a:spcBef>
              <a:spcAft>
                <a:spcPts val="600"/>
              </a:spcAft>
              <a:buFont typeface="Wingdings" panose="05000000000000000000" pitchFamily="2" charset="2"/>
              <a:buChar char="ü"/>
            </a:pPr>
            <a:r>
              <a:rPr lang="en-US" altLang="zh-TW" b="0" i="0" dirty="0">
                <a:solidFill>
                  <a:srgbClr val="262626"/>
                </a:solidFill>
                <a:effectLst/>
                <a:latin typeface="-apple-system"/>
              </a:rPr>
              <a:t>j</a:t>
            </a:r>
            <a:r>
              <a:rPr lang="zh-TW" altLang="en-US" b="0" i="0" dirty="0">
                <a:solidFill>
                  <a:srgbClr val="262626"/>
                </a:solidFill>
                <a:effectLst/>
                <a:latin typeface="-apple-system"/>
              </a:rPr>
              <a:t>用於決定目前寫入的記憶體位址，</a:t>
            </a:r>
            <a:r>
              <a:rPr lang="en-US" altLang="zh-TW" b="0" i="0" dirty="0">
                <a:solidFill>
                  <a:srgbClr val="262626"/>
                </a:solidFill>
                <a:effectLst/>
                <a:latin typeface="-apple-system"/>
              </a:rPr>
              <a:t>z0</a:t>
            </a:r>
            <a:r>
              <a:rPr lang="zh-TW" altLang="en-US" b="0" i="0" dirty="0">
                <a:solidFill>
                  <a:srgbClr val="262626"/>
                </a:solidFill>
                <a:effectLst/>
                <a:latin typeface="-apple-system"/>
              </a:rPr>
              <a:t>的輸出藉由</a:t>
            </a:r>
            <a:r>
              <a:rPr lang="en-US" altLang="zh-TW" b="0" i="0" dirty="0">
                <a:solidFill>
                  <a:srgbClr val="262626"/>
                </a:solidFill>
                <a:effectLst/>
                <a:latin typeface="-apple-system"/>
              </a:rPr>
              <a:t>~a</a:t>
            </a:r>
            <a:r>
              <a:rPr lang="zh-TW" altLang="en-US" b="0" i="0" dirty="0">
                <a:solidFill>
                  <a:srgbClr val="262626"/>
                </a:solidFill>
                <a:effectLst/>
                <a:latin typeface="-apple-system"/>
              </a:rPr>
              <a:t>決定 </a:t>
            </a:r>
            <a:r>
              <a:rPr lang="en-US" altLang="zh-TW" b="0" i="0" dirty="0">
                <a:solidFill>
                  <a:srgbClr val="262626"/>
                </a:solidFill>
                <a:effectLst/>
                <a:latin typeface="-apple-system"/>
              </a:rPr>
              <a:t>: </a:t>
            </a:r>
          </a:p>
          <a:p>
            <a:pPr marL="685800" lvl="1" indent="-228600" algn="l">
              <a:spcBef>
                <a:spcPts val="600"/>
              </a:spcBef>
              <a:spcAft>
                <a:spcPts val="600"/>
              </a:spcAft>
              <a:buFont typeface="+mj-lt"/>
              <a:buAutoNum type="arabicPeriod"/>
            </a:pPr>
            <a:r>
              <a:rPr lang="en-US" altLang="zh-TW" b="0" i="0" dirty="0">
                <a:solidFill>
                  <a:srgbClr val="262626"/>
                </a:solidFill>
                <a:effectLst/>
                <a:latin typeface="-apple-system"/>
              </a:rPr>
              <a:t>a==0, b==0 </a:t>
            </a:r>
            <a:r>
              <a:rPr lang="en-US" altLang="zh-TW" b="0" i="0" dirty="0">
                <a:solidFill>
                  <a:srgbClr val="262626"/>
                </a:solidFill>
                <a:effectLst/>
                <a:latin typeface="-apple-system"/>
                <a:sym typeface="Wingdings" panose="05000000000000000000" pitchFamily="2" charset="2"/>
              </a:rPr>
              <a:t> z0, z1</a:t>
            </a:r>
            <a:r>
              <a:rPr lang="zh-TW" altLang="en-US" b="0" i="0" dirty="0">
                <a:solidFill>
                  <a:srgbClr val="262626"/>
                </a:solidFill>
                <a:effectLst/>
                <a:latin typeface="-apple-system"/>
                <a:sym typeface="Wingdings" panose="05000000000000000000" pitchFamily="2" charset="2"/>
              </a:rPr>
              <a:t>有效，輸出</a:t>
            </a:r>
            <a:r>
              <a:rPr lang="en-US" altLang="zh-TW" b="0" i="0" dirty="0">
                <a:solidFill>
                  <a:srgbClr val="262626"/>
                </a:solidFill>
                <a:effectLst/>
                <a:latin typeface="-apple-system"/>
                <a:sym typeface="Wingdings" panose="05000000000000000000" pitchFamily="2" charset="2"/>
              </a:rPr>
              <a:t>[3:0]</a:t>
            </a:r>
            <a:r>
              <a:rPr lang="zh-TW" altLang="en-US" b="0" i="0" dirty="0">
                <a:solidFill>
                  <a:srgbClr val="262626"/>
                </a:solidFill>
                <a:effectLst/>
                <a:latin typeface="-apple-system"/>
                <a:sym typeface="Wingdings" panose="05000000000000000000" pitchFamily="2" charset="2"/>
              </a:rPr>
              <a:t>、</a:t>
            </a:r>
            <a:r>
              <a:rPr lang="en-US" altLang="zh-TW" b="0" i="0" dirty="0">
                <a:solidFill>
                  <a:srgbClr val="262626"/>
                </a:solidFill>
                <a:effectLst/>
                <a:latin typeface="-apple-system"/>
                <a:sym typeface="Wingdings" panose="05000000000000000000" pitchFamily="2" charset="2"/>
              </a:rPr>
              <a:t>[7:4]</a:t>
            </a:r>
            <a:r>
              <a:rPr lang="zh-TW" altLang="en-US" b="0" i="0" dirty="0">
                <a:solidFill>
                  <a:srgbClr val="262626"/>
                </a:solidFill>
                <a:effectLst/>
                <a:latin typeface="-apple-system"/>
                <a:sym typeface="Wingdings" panose="05000000000000000000" pitchFamily="2" charset="2"/>
              </a:rPr>
              <a:t>資料， </a:t>
            </a:r>
            <a:r>
              <a:rPr lang="en-US" altLang="zh-TW" b="0" i="0" dirty="0">
                <a:solidFill>
                  <a:srgbClr val="262626"/>
                </a:solidFill>
                <a:effectLst/>
                <a:latin typeface="-apple-system"/>
                <a:sym typeface="Wingdings" panose="05000000000000000000" pitchFamily="2" charset="2"/>
              </a:rPr>
              <a:t>j + 2</a:t>
            </a:r>
          </a:p>
          <a:p>
            <a:pPr marL="685800" lvl="1" indent="-228600" algn="l">
              <a:spcBef>
                <a:spcPts val="600"/>
              </a:spcBef>
              <a:spcAft>
                <a:spcPts val="600"/>
              </a:spcAft>
              <a:buFont typeface="+mj-lt"/>
              <a:buAutoNum type="arabicPeriod"/>
            </a:pPr>
            <a:r>
              <a:rPr lang="en-US" altLang="zh-TW" b="0" i="0" dirty="0">
                <a:solidFill>
                  <a:srgbClr val="262626"/>
                </a:solidFill>
                <a:effectLst/>
                <a:latin typeface="-apple-system"/>
              </a:rPr>
              <a:t>a==0, b==1 </a:t>
            </a:r>
            <a:r>
              <a:rPr lang="en-US" altLang="zh-TW" b="0" i="0" dirty="0">
                <a:solidFill>
                  <a:srgbClr val="262626"/>
                </a:solidFill>
                <a:effectLst/>
                <a:latin typeface="-apple-system"/>
                <a:sym typeface="Wingdings" panose="05000000000000000000" pitchFamily="2" charset="2"/>
              </a:rPr>
              <a:t> z0</a:t>
            </a:r>
            <a:r>
              <a:rPr lang="zh-TW" altLang="en-US" b="0" i="0" dirty="0">
                <a:solidFill>
                  <a:srgbClr val="262626"/>
                </a:solidFill>
                <a:effectLst/>
                <a:latin typeface="-apple-system"/>
                <a:sym typeface="Wingdings" panose="05000000000000000000" pitchFamily="2" charset="2"/>
              </a:rPr>
              <a:t>有效，輸出</a:t>
            </a:r>
            <a:r>
              <a:rPr lang="en-US" altLang="zh-TW" b="0" i="0" dirty="0">
                <a:solidFill>
                  <a:srgbClr val="262626"/>
                </a:solidFill>
                <a:effectLst/>
                <a:latin typeface="-apple-system"/>
                <a:sym typeface="Wingdings" panose="05000000000000000000" pitchFamily="2" charset="2"/>
              </a:rPr>
              <a:t>[3:0]</a:t>
            </a:r>
            <a:r>
              <a:rPr lang="zh-TW" altLang="en-US" b="0" i="0" dirty="0">
                <a:solidFill>
                  <a:srgbClr val="262626"/>
                </a:solidFill>
                <a:effectLst/>
                <a:latin typeface="-apple-system"/>
                <a:sym typeface="Wingdings" panose="05000000000000000000" pitchFamily="2" charset="2"/>
              </a:rPr>
              <a:t>資料，</a:t>
            </a:r>
            <a:r>
              <a:rPr lang="en-US" altLang="zh-TW" b="0" i="0" dirty="0">
                <a:solidFill>
                  <a:srgbClr val="262626"/>
                </a:solidFill>
                <a:effectLst/>
                <a:latin typeface="-apple-system"/>
                <a:sym typeface="Wingdings" panose="05000000000000000000" pitchFamily="2" charset="2"/>
              </a:rPr>
              <a:t>j + 1</a:t>
            </a:r>
          </a:p>
          <a:p>
            <a:pPr marL="685800" lvl="1" indent="-228600" algn="l">
              <a:spcBef>
                <a:spcPts val="600"/>
              </a:spcBef>
              <a:spcAft>
                <a:spcPts val="600"/>
              </a:spcAft>
              <a:buFont typeface="+mj-lt"/>
              <a:buAutoNum type="arabicPeriod"/>
            </a:pPr>
            <a:r>
              <a:rPr lang="en-US" altLang="zh-TW" b="0" i="0" dirty="0">
                <a:solidFill>
                  <a:srgbClr val="262626"/>
                </a:solidFill>
                <a:effectLst/>
                <a:latin typeface="-apple-system"/>
              </a:rPr>
              <a:t>a==1, b==0 </a:t>
            </a:r>
            <a:r>
              <a:rPr lang="en-US" altLang="zh-TW" b="0" i="0" dirty="0">
                <a:solidFill>
                  <a:srgbClr val="262626"/>
                </a:solidFill>
                <a:effectLst/>
                <a:latin typeface="-apple-system"/>
                <a:sym typeface="Wingdings" panose="05000000000000000000" pitchFamily="2" charset="2"/>
              </a:rPr>
              <a:t> z0</a:t>
            </a:r>
            <a:r>
              <a:rPr lang="zh-TW" altLang="en-US" b="0" i="0" dirty="0">
                <a:solidFill>
                  <a:srgbClr val="262626"/>
                </a:solidFill>
                <a:effectLst/>
                <a:latin typeface="-apple-system"/>
                <a:sym typeface="Wingdings" panose="05000000000000000000" pitchFamily="2" charset="2"/>
              </a:rPr>
              <a:t>有效，輸出</a:t>
            </a:r>
            <a:r>
              <a:rPr lang="en-US" altLang="zh-TW" b="0" i="0" dirty="0">
                <a:solidFill>
                  <a:srgbClr val="262626"/>
                </a:solidFill>
                <a:effectLst/>
                <a:latin typeface="-apple-system"/>
                <a:sym typeface="Wingdings" panose="05000000000000000000" pitchFamily="2" charset="2"/>
              </a:rPr>
              <a:t>[7:4]</a:t>
            </a:r>
            <a:r>
              <a:rPr lang="zh-TW" altLang="en-US" b="0" i="0" dirty="0">
                <a:solidFill>
                  <a:srgbClr val="262626"/>
                </a:solidFill>
                <a:effectLst/>
                <a:latin typeface="-apple-system"/>
                <a:sym typeface="Wingdings" panose="05000000000000000000" pitchFamily="2" charset="2"/>
              </a:rPr>
              <a:t>資料，</a:t>
            </a:r>
            <a:r>
              <a:rPr lang="en-US" altLang="zh-TW" b="0" i="0" dirty="0">
                <a:solidFill>
                  <a:srgbClr val="262626"/>
                </a:solidFill>
                <a:effectLst/>
                <a:latin typeface="-apple-system"/>
                <a:sym typeface="Wingdings" panose="05000000000000000000" pitchFamily="2" charset="2"/>
              </a:rPr>
              <a:t>j + 1</a:t>
            </a:r>
          </a:p>
          <a:p>
            <a:pPr marL="685800" lvl="1" indent="-228600" algn="l">
              <a:spcBef>
                <a:spcPts val="600"/>
              </a:spcBef>
              <a:spcAft>
                <a:spcPts val="600"/>
              </a:spcAft>
              <a:buFont typeface="+mj-lt"/>
              <a:buAutoNum type="arabicPeriod"/>
            </a:pPr>
            <a:r>
              <a:rPr lang="en-US" altLang="zh-TW" b="0" i="0" dirty="0">
                <a:solidFill>
                  <a:srgbClr val="262626"/>
                </a:solidFill>
                <a:effectLst/>
                <a:latin typeface="-apple-system"/>
                <a:sym typeface="Wingdings" panose="05000000000000000000" pitchFamily="2" charset="2"/>
              </a:rPr>
              <a:t>a==1, b==1 </a:t>
            </a:r>
            <a:r>
              <a:rPr lang="zh-TW" altLang="en-US" b="0" i="0" dirty="0">
                <a:solidFill>
                  <a:srgbClr val="262626"/>
                </a:solidFill>
                <a:effectLst/>
                <a:latin typeface="-apple-system"/>
                <a:sym typeface="Wingdings" panose="05000000000000000000" pitchFamily="2" charset="2"/>
              </a:rPr>
              <a:t>兩者皆無效，</a:t>
            </a:r>
            <a:r>
              <a:rPr lang="en-US" altLang="zh-TW" b="0" i="0" dirty="0">
                <a:solidFill>
                  <a:srgbClr val="262626"/>
                </a:solidFill>
                <a:effectLst/>
                <a:latin typeface="-apple-system"/>
                <a:sym typeface="Wingdings" panose="05000000000000000000" pitchFamily="2" charset="2"/>
              </a:rPr>
              <a:t>j + 0</a:t>
            </a:r>
            <a:endParaRPr lang="en-US" altLang="zh-TW" b="0" i="0" dirty="0">
              <a:solidFill>
                <a:srgbClr val="262626"/>
              </a:solidFill>
              <a:effectLst/>
              <a:latin typeface="-apple-system"/>
            </a:endParaRPr>
          </a:p>
          <a:p>
            <a:pPr marL="228600" indent="-228600" algn="l">
              <a:spcBef>
                <a:spcPts val="600"/>
              </a:spcBef>
              <a:spcAft>
                <a:spcPts val="600"/>
              </a:spcAft>
              <a:buFont typeface="+mj-lt"/>
              <a:buAutoNum type="arabicPeriod"/>
            </a:pPr>
            <a:endParaRPr lang="en-US" altLang="zh-TW" b="0" i="0" dirty="0">
              <a:solidFill>
                <a:srgbClr val="262626"/>
              </a:solidFill>
              <a:effectLst/>
              <a:latin typeface="-apple-system"/>
            </a:endParaRPr>
          </a:p>
          <a:p>
            <a:pPr algn="l">
              <a:spcBef>
                <a:spcPts val="600"/>
              </a:spcBef>
              <a:spcAft>
                <a:spcPts val="600"/>
              </a:spcAft>
              <a:buFont typeface="+mj-lt"/>
              <a:buNone/>
            </a:pPr>
            <a:endParaRPr lang="en-US" altLang="zh-TW" b="0" i="0" dirty="0">
              <a:solidFill>
                <a:srgbClr val="262626"/>
              </a:solidFill>
              <a:effectLst/>
              <a:latin typeface="-apple-system"/>
            </a:endParaRPr>
          </a:p>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95</a:t>
            </a:fld>
            <a:endParaRPr lang="zh-CN" altLang="en-US"/>
          </a:p>
        </p:txBody>
      </p:sp>
    </p:spTree>
    <p:extLst>
      <p:ext uri="{BB962C8B-B14F-4D97-AF65-F5344CB8AC3E}">
        <p14:creationId xmlns:p14="http://schemas.microsoft.com/office/powerpoint/2010/main" val="1603870997"/>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96</a:t>
            </a:fld>
            <a:endParaRPr lang="zh-CN" altLang="en-US"/>
          </a:p>
        </p:txBody>
      </p:sp>
    </p:spTree>
    <p:extLst>
      <p:ext uri="{BB962C8B-B14F-4D97-AF65-F5344CB8AC3E}">
        <p14:creationId xmlns:p14="http://schemas.microsoft.com/office/powerpoint/2010/main" val="2857957034"/>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97</a:t>
            </a:fld>
            <a:endParaRPr lang="zh-CN" altLang="en-US"/>
          </a:p>
        </p:txBody>
      </p:sp>
    </p:spTree>
    <p:extLst>
      <p:ext uri="{BB962C8B-B14F-4D97-AF65-F5344CB8AC3E}">
        <p14:creationId xmlns:p14="http://schemas.microsoft.com/office/powerpoint/2010/main" val="529952560"/>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98</a:t>
            </a:fld>
            <a:endParaRPr lang="zh-CN" altLang="en-US"/>
          </a:p>
        </p:txBody>
      </p:sp>
    </p:spTree>
    <p:extLst>
      <p:ext uri="{BB962C8B-B14F-4D97-AF65-F5344CB8AC3E}">
        <p14:creationId xmlns:p14="http://schemas.microsoft.com/office/powerpoint/2010/main" val="1255917407"/>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marL="0" indent="0" algn="l">
              <a:spcBef>
                <a:spcPts val="600"/>
              </a:spcBef>
              <a:spcAft>
                <a:spcPts val="600"/>
              </a:spcAft>
              <a:buFont typeface="Wingdings" panose="05000000000000000000" pitchFamily="2" charset="2"/>
              <a:buNone/>
            </a:pPr>
            <a:r>
              <a:rPr lang="zh-TW" altLang="en-US" b="0" i="0" dirty="0">
                <a:solidFill>
                  <a:srgbClr val="262626"/>
                </a:solidFill>
                <a:effectLst/>
                <a:latin typeface="-apple-system"/>
              </a:rPr>
              <a:t>主要控制信號，有三個</a:t>
            </a:r>
            <a:r>
              <a:rPr lang="en-US" altLang="zh-TW" b="0" i="0" dirty="0">
                <a:solidFill>
                  <a:srgbClr val="262626"/>
                </a:solidFill>
                <a:effectLst/>
                <a:latin typeface="-apple-system"/>
              </a:rPr>
              <a:t>(</a:t>
            </a:r>
            <a:r>
              <a:rPr lang="en-US" altLang="zh-TW" b="0" i="0" dirty="0" err="1">
                <a:solidFill>
                  <a:srgbClr val="262626"/>
                </a:solidFill>
                <a:effectLst/>
                <a:latin typeface="-apple-system"/>
              </a:rPr>
              <a:t>sampler_in_ready</a:t>
            </a:r>
            <a:r>
              <a:rPr lang="en-US" altLang="zh-TW" b="0" i="0" dirty="0">
                <a:solidFill>
                  <a:srgbClr val="262626"/>
                </a:solidFill>
                <a:effectLst/>
                <a:latin typeface="-apple-system"/>
              </a:rPr>
              <a:t>, </a:t>
            </a:r>
            <a:r>
              <a:rPr lang="en-US" altLang="zh-TW" b="0" i="0" dirty="0" err="1">
                <a:solidFill>
                  <a:srgbClr val="262626"/>
                </a:solidFill>
                <a:effectLst/>
                <a:latin typeface="-apple-system"/>
              </a:rPr>
              <a:t>sampler_squeeze</a:t>
            </a:r>
            <a:r>
              <a:rPr lang="zh-TW" altLang="en-US" b="0" i="0" dirty="0">
                <a:solidFill>
                  <a:srgbClr val="262626"/>
                </a:solidFill>
                <a:effectLst/>
                <a:latin typeface="-apple-system"/>
              </a:rPr>
              <a:t>以及</a:t>
            </a:r>
            <a:r>
              <a:rPr lang="en-US" altLang="zh-TW" b="0" i="0" dirty="0" err="1">
                <a:solidFill>
                  <a:srgbClr val="262626"/>
                </a:solidFill>
                <a:effectLst/>
                <a:latin typeface="-apple-system"/>
              </a:rPr>
              <a:t>next_element</a:t>
            </a:r>
            <a:r>
              <a:rPr lang="en-US" altLang="zh-TW" b="0" i="0" dirty="0">
                <a:solidFill>
                  <a:srgbClr val="262626"/>
                </a:solidFill>
                <a:effectLst/>
                <a:latin typeface="-apple-system"/>
              </a:rPr>
              <a:t>)</a:t>
            </a:r>
            <a:r>
              <a:rPr lang="zh-TW" altLang="en-US" b="0" i="0" dirty="0">
                <a:solidFill>
                  <a:srgbClr val="262626"/>
                </a:solidFill>
                <a:effectLst/>
                <a:latin typeface="-apple-system"/>
              </a:rPr>
              <a:t> </a:t>
            </a:r>
            <a:endParaRPr lang="en-US" altLang="zh-TW" b="0" i="0" dirty="0">
              <a:solidFill>
                <a:srgbClr val="262626"/>
              </a:solidFill>
              <a:effectLst/>
              <a:latin typeface="-apple-system"/>
            </a:endParaRPr>
          </a:p>
          <a:p>
            <a:pPr marL="171450" indent="-171450" algn="l">
              <a:spcBef>
                <a:spcPts val="600"/>
              </a:spcBef>
              <a:spcAft>
                <a:spcPts val="600"/>
              </a:spcAft>
              <a:buFont typeface="Wingdings" panose="05000000000000000000" pitchFamily="2" charset="2"/>
              <a:buChar char="ü"/>
            </a:pPr>
            <a:r>
              <a:rPr lang="zh-TW" altLang="en-US" b="0" i="0" dirty="0">
                <a:solidFill>
                  <a:srgbClr val="262626"/>
                </a:solidFill>
                <a:effectLst/>
                <a:latin typeface="-apple-system"/>
              </a:rPr>
              <a:t>接收到</a:t>
            </a:r>
            <a:r>
              <a:rPr lang="en-US" altLang="zh-TW" b="0" i="0" dirty="0" err="1">
                <a:solidFill>
                  <a:srgbClr val="262626"/>
                </a:solidFill>
                <a:effectLst/>
                <a:latin typeface="-apple-system"/>
              </a:rPr>
              <a:t>sampler_in_ready</a:t>
            </a:r>
            <a:r>
              <a:rPr lang="zh-TW" altLang="en-US" b="0" i="0" dirty="0">
                <a:solidFill>
                  <a:srgbClr val="262626"/>
                </a:solidFill>
                <a:effectLst/>
                <a:latin typeface="-apple-system"/>
              </a:rPr>
              <a:t>一個</a:t>
            </a:r>
            <a:r>
              <a:rPr lang="en-US" altLang="zh-TW" b="0" i="0" dirty="0">
                <a:solidFill>
                  <a:srgbClr val="262626"/>
                </a:solidFill>
                <a:effectLst/>
                <a:latin typeface="-apple-system"/>
              </a:rPr>
              <a:t>pulse</a:t>
            </a:r>
            <a:r>
              <a:rPr lang="zh-TW" altLang="en-US" b="0" i="0" dirty="0">
                <a:solidFill>
                  <a:srgbClr val="262626"/>
                </a:solidFill>
                <a:effectLst/>
                <a:latin typeface="-apple-system"/>
              </a:rPr>
              <a:t>的信號，開始對由</a:t>
            </a:r>
            <a:r>
              <a:rPr lang="en-US" altLang="zh-TW" b="0" i="0" dirty="0">
                <a:solidFill>
                  <a:srgbClr val="262626"/>
                </a:solidFill>
                <a:effectLst/>
                <a:latin typeface="-apple-system"/>
              </a:rPr>
              <a:t>shake module</a:t>
            </a:r>
            <a:r>
              <a:rPr lang="zh-TW" altLang="en-US" b="0" i="0" dirty="0">
                <a:solidFill>
                  <a:srgbClr val="262626"/>
                </a:solidFill>
                <a:effectLst/>
                <a:latin typeface="-apple-system"/>
              </a:rPr>
              <a:t>來的資料</a:t>
            </a:r>
            <a:r>
              <a:rPr lang="en-US" altLang="zh-TW" b="0" i="0" dirty="0" err="1">
                <a:solidFill>
                  <a:srgbClr val="262626"/>
                </a:solidFill>
                <a:effectLst/>
                <a:latin typeface="-apple-system"/>
              </a:rPr>
              <a:t>sampler_in</a:t>
            </a:r>
            <a:r>
              <a:rPr lang="zh-TW" altLang="en-US" b="0" i="0" dirty="0">
                <a:solidFill>
                  <a:srgbClr val="262626"/>
                </a:solidFill>
                <a:effectLst/>
                <a:latin typeface="-apple-system"/>
              </a:rPr>
              <a:t>進行採樣的動作。</a:t>
            </a:r>
            <a:endParaRPr lang="en-US" altLang="zh-TW" b="0" i="0" dirty="0">
              <a:solidFill>
                <a:srgbClr val="262626"/>
              </a:solidFill>
              <a:effectLst/>
              <a:latin typeface="-apple-system"/>
            </a:endParaRPr>
          </a:p>
          <a:p>
            <a:pPr marL="171450" indent="-171450" algn="l">
              <a:spcBef>
                <a:spcPts val="600"/>
              </a:spcBef>
              <a:spcAft>
                <a:spcPts val="600"/>
              </a:spcAft>
              <a:buFont typeface="Wingdings" panose="05000000000000000000" pitchFamily="2" charset="2"/>
              <a:buChar char="ü"/>
            </a:pPr>
            <a:r>
              <a:rPr lang="zh-TW" altLang="en-US" b="0" i="0" dirty="0">
                <a:solidFill>
                  <a:srgbClr val="262626"/>
                </a:solidFill>
                <a:effectLst/>
                <a:latin typeface="-apple-system"/>
              </a:rPr>
              <a:t>假設採樣資料不足則為向外發送一個</a:t>
            </a:r>
            <a:r>
              <a:rPr lang="en-US" altLang="zh-TW" b="0" i="0" dirty="0">
                <a:solidFill>
                  <a:srgbClr val="262626"/>
                </a:solidFill>
                <a:effectLst/>
                <a:latin typeface="-apple-system"/>
              </a:rPr>
              <a:t>pulse</a:t>
            </a:r>
            <a:r>
              <a:rPr lang="zh-TW" altLang="en-US" b="0" i="0" dirty="0">
                <a:solidFill>
                  <a:srgbClr val="262626"/>
                </a:solidFill>
                <a:effectLst/>
                <a:latin typeface="-apple-system"/>
              </a:rPr>
              <a:t>的</a:t>
            </a:r>
            <a:r>
              <a:rPr lang="en-US" altLang="zh-TW" b="0" i="0" dirty="0" err="1">
                <a:solidFill>
                  <a:srgbClr val="262626"/>
                </a:solidFill>
                <a:effectLst/>
                <a:latin typeface="-apple-system"/>
              </a:rPr>
              <a:t>sampler_squeeze</a:t>
            </a:r>
            <a:r>
              <a:rPr lang="zh-TW" altLang="en-US" b="0" i="0" dirty="0">
                <a:solidFill>
                  <a:srgbClr val="262626"/>
                </a:solidFill>
                <a:effectLst/>
                <a:latin typeface="-apple-system"/>
              </a:rPr>
              <a:t>信號由</a:t>
            </a:r>
            <a:r>
              <a:rPr lang="en-US" altLang="zh-TW" b="0" i="0" dirty="0">
                <a:solidFill>
                  <a:srgbClr val="262626"/>
                </a:solidFill>
                <a:effectLst/>
                <a:latin typeface="-apple-system"/>
              </a:rPr>
              <a:t>shake module</a:t>
            </a:r>
            <a:r>
              <a:rPr lang="zh-TW" altLang="en-US" b="0" i="0" dirty="0">
                <a:solidFill>
                  <a:srgbClr val="262626"/>
                </a:solidFill>
                <a:effectLst/>
                <a:latin typeface="-apple-system"/>
              </a:rPr>
              <a:t>接收。</a:t>
            </a:r>
            <a:endParaRPr lang="en-US" altLang="zh-TW" b="0" i="0" dirty="0">
              <a:solidFill>
                <a:srgbClr val="262626"/>
              </a:solidFill>
              <a:effectLst/>
              <a:latin typeface="-apple-system"/>
            </a:endParaRPr>
          </a:p>
          <a:p>
            <a:pPr marL="171450" indent="-171450" algn="l">
              <a:spcBef>
                <a:spcPts val="600"/>
              </a:spcBef>
              <a:spcAft>
                <a:spcPts val="600"/>
              </a:spcAft>
              <a:buFont typeface="Wingdings" panose="05000000000000000000" pitchFamily="2" charset="2"/>
              <a:buChar char="ü"/>
            </a:pPr>
            <a:r>
              <a:rPr lang="zh-TW" altLang="en-US" b="0" i="0" dirty="0">
                <a:solidFill>
                  <a:srgbClr val="262626"/>
                </a:solidFill>
                <a:effectLst/>
                <a:latin typeface="-apple-system"/>
              </a:rPr>
              <a:t>採樣完畢則發送一個</a:t>
            </a:r>
            <a:r>
              <a:rPr lang="en-US" altLang="zh-TW" b="0" i="0" dirty="0">
                <a:solidFill>
                  <a:srgbClr val="262626"/>
                </a:solidFill>
                <a:effectLst/>
                <a:latin typeface="-apple-system"/>
              </a:rPr>
              <a:t>pulse</a:t>
            </a:r>
            <a:r>
              <a:rPr lang="zh-TW" altLang="en-US" b="0" i="0" dirty="0">
                <a:solidFill>
                  <a:srgbClr val="262626"/>
                </a:solidFill>
                <a:effectLst/>
                <a:latin typeface="-apple-system"/>
              </a:rPr>
              <a:t>的</a:t>
            </a:r>
            <a:r>
              <a:rPr lang="en-US" altLang="zh-TW" b="0" i="0" dirty="0" err="1">
                <a:solidFill>
                  <a:srgbClr val="262626"/>
                </a:solidFill>
                <a:effectLst/>
                <a:latin typeface="-apple-system"/>
              </a:rPr>
              <a:t>next_element</a:t>
            </a:r>
            <a:r>
              <a:rPr lang="zh-TW" altLang="en-US" b="0" i="0" dirty="0">
                <a:solidFill>
                  <a:srgbClr val="262626"/>
                </a:solidFill>
                <a:effectLst/>
                <a:latin typeface="-apple-system"/>
              </a:rPr>
              <a:t>信號，由</a:t>
            </a:r>
            <a:r>
              <a:rPr lang="en-US" altLang="zh-TW" b="0" i="0" dirty="0">
                <a:solidFill>
                  <a:srgbClr val="262626"/>
                </a:solidFill>
                <a:effectLst/>
                <a:latin typeface="-apple-system"/>
              </a:rPr>
              <a:t>controller</a:t>
            </a:r>
            <a:r>
              <a:rPr lang="zh-TW" altLang="en-US" b="0" i="0" dirty="0">
                <a:solidFill>
                  <a:srgbClr val="262626"/>
                </a:solidFill>
                <a:effectLst/>
                <a:latin typeface="-apple-system"/>
              </a:rPr>
              <a:t>接收，告訴她可以進行下一個</a:t>
            </a:r>
            <a:r>
              <a:rPr lang="en-US" altLang="zh-TW" b="0" i="0" dirty="0">
                <a:solidFill>
                  <a:srgbClr val="262626"/>
                </a:solidFill>
                <a:effectLst/>
                <a:latin typeface="-apple-system"/>
              </a:rPr>
              <a:t>element</a:t>
            </a:r>
            <a:r>
              <a:rPr lang="zh-TW" altLang="en-US" b="0" i="0" dirty="0">
                <a:solidFill>
                  <a:srgbClr val="262626"/>
                </a:solidFill>
                <a:effectLst/>
                <a:latin typeface="-apple-system"/>
              </a:rPr>
              <a:t>的採樣。</a:t>
            </a:r>
            <a:endParaRPr lang="en-US" altLang="zh-TW" b="0" i="0" dirty="0">
              <a:solidFill>
                <a:srgbClr val="262626"/>
              </a:solidFill>
              <a:effectLst/>
              <a:latin typeface="-apple-system"/>
            </a:endParaRPr>
          </a:p>
          <a:p>
            <a:pPr algn="l">
              <a:spcBef>
                <a:spcPts val="600"/>
              </a:spcBef>
              <a:spcAft>
                <a:spcPts val="600"/>
              </a:spcAft>
              <a:buFont typeface="+mj-lt"/>
              <a:buNone/>
            </a:pPr>
            <a:endParaRPr lang="en-US" altLang="zh-TW" b="0" i="0" dirty="0">
              <a:solidFill>
                <a:srgbClr val="262626"/>
              </a:solidFill>
              <a:effectLst/>
              <a:latin typeface="-apple-system"/>
            </a:endParaRPr>
          </a:p>
          <a:p>
            <a:pPr algn="l">
              <a:spcBef>
                <a:spcPts val="600"/>
              </a:spcBef>
              <a:spcAft>
                <a:spcPts val="600"/>
              </a:spcAft>
              <a:buFont typeface="+mj-lt"/>
              <a:buNone/>
            </a:pPr>
            <a:r>
              <a:rPr lang="zh-TW" altLang="en-US" b="0" i="0" dirty="0">
                <a:solidFill>
                  <a:srgbClr val="262626"/>
                </a:solidFill>
                <a:effectLst/>
                <a:latin typeface="-apple-system"/>
              </a:rPr>
              <a:t>重點設計</a:t>
            </a:r>
            <a:endParaRPr lang="en-US" altLang="zh-TW" b="0" i="0" dirty="0">
              <a:solidFill>
                <a:srgbClr val="262626"/>
              </a:solidFill>
              <a:effectLst/>
              <a:latin typeface="-apple-system"/>
            </a:endParaRPr>
          </a:p>
          <a:p>
            <a:pPr marL="228600" indent="-228600" algn="l">
              <a:spcBef>
                <a:spcPts val="600"/>
              </a:spcBef>
              <a:spcAft>
                <a:spcPts val="600"/>
              </a:spcAft>
              <a:buFont typeface="Wingdings" panose="05000000000000000000" pitchFamily="2" charset="2"/>
              <a:buChar char="ü"/>
            </a:pPr>
            <a:r>
              <a:rPr lang="zh-TW" altLang="en-US" b="0" i="0" dirty="0">
                <a:solidFill>
                  <a:srgbClr val="262626"/>
                </a:solidFill>
                <a:effectLst/>
                <a:latin typeface="-apple-system"/>
              </a:rPr>
              <a:t>和演算法不同，能夠一次取樣兩筆資料，原因是因為採用的是</a:t>
            </a:r>
            <a:r>
              <a:rPr lang="en-US" altLang="zh-TW" b="0" i="0" dirty="0" err="1">
                <a:solidFill>
                  <a:srgbClr val="262626"/>
                </a:solidFill>
                <a:effectLst/>
                <a:latin typeface="-apple-system"/>
              </a:rPr>
              <a:t>daul</a:t>
            </a:r>
            <a:r>
              <a:rPr lang="en-US" altLang="zh-TW" b="0" i="0" dirty="0">
                <a:solidFill>
                  <a:srgbClr val="262626"/>
                </a:solidFill>
                <a:effectLst/>
                <a:latin typeface="-apple-system"/>
              </a:rPr>
              <a:t>-port</a:t>
            </a:r>
            <a:r>
              <a:rPr lang="zh-TW" altLang="en-US" b="0" i="0" dirty="0">
                <a:solidFill>
                  <a:srgbClr val="262626"/>
                </a:solidFill>
                <a:effectLst/>
                <a:latin typeface="-apple-system"/>
              </a:rPr>
              <a:t>的</a:t>
            </a:r>
            <a:r>
              <a:rPr lang="en-US" altLang="zh-TW" b="0" i="0" dirty="0">
                <a:solidFill>
                  <a:srgbClr val="262626"/>
                </a:solidFill>
                <a:effectLst/>
                <a:latin typeface="-apple-system"/>
              </a:rPr>
              <a:t>memory</a:t>
            </a:r>
            <a:r>
              <a:rPr lang="zh-TW" altLang="en-US" b="0" i="0" dirty="0">
                <a:solidFill>
                  <a:srgbClr val="262626"/>
                </a:solidFill>
                <a:effectLst/>
                <a:latin typeface="-apple-system"/>
              </a:rPr>
              <a:t>，為了提高硬體使用率因此這樣設計。</a:t>
            </a:r>
            <a:endParaRPr lang="en-US" altLang="zh-TW" b="0" i="0" dirty="0">
              <a:solidFill>
                <a:srgbClr val="262626"/>
              </a:solidFill>
              <a:effectLst/>
              <a:latin typeface="-apple-system"/>
            </a:endParaRPr>
          </a:p>
          <a:p>
            <a:pPr marL="228600" marR="0" lvl="0" indent="-228600" algn="l" defTabSz="914400" rtl="0" eaLnBrk="1" fontAlgn="auto" latinLnBrk="0" hangingPunct="1">
              <a:lnSpc>
                <a:spcPct val="100000"/>
              </a:lnSpc>
              <a:spcBef>
                <a:spcPts val="600"/>
              </a:spcBef>
              <a:spcAft>
                <a:spcPts val="600"/>
              </a:spcAft>
              <a:buClrTx/>
              <a:buSzTx/>
              <a:buFont typeface="Wingdings" panose="05000000000000000000" pitchFamily="2" charset="2"/>
              <a:buChar char="ü"/>
              <a:tabLst/>
              <a:defRPr/>
            </a:pPr>
            <a:r>
              <a:rPr lang="en-US" altLang="zh-TW" b="0" i="0" dirty="0" err="1">
                <a:solidFill>
                  <a:srgbClr val="262626"/>
                </a:solidFill>
                <a:effectLst/>
                <a:latin typeface="-apple-system"/>
              </a:rPr>
              <a:t>sampler_in</a:t>
            </a:r>
            <a:r>
              <a:rPr lang="zh-TW" altLang="en-US" b="0" i="0" dirty="0">
                <a:solidFill>
                  <a:srgbClr val="262626"/>
                </a:solidFill>
                <a:effectLst/>
                <a:latin typeface="-apple-system"/>
              </a:rPr>
              <a:t>的有效輸入為</a:t>
            </a:r>
            <a:r>
              <a:rPr lang="en-US" altLang="zh-TW" b="0" i="0" dirty="0">
                <a:solidFill>
                  <a:srgbClr val="262626"/>
                </a:solidFill>
                <a:effectLst/>
                <a:latin typeface="-apple-system"/>
              </a:rPr>
              <a:t>1344 bit</a:t>
            </a:r>
            <a:r>
              <a:rPr lang="zh-TW" altLang="en-US" b="0" i="0" dirty="0">
                <a:solidFill>
                  <a:srgbClr val="262626"/>
                </a:solidFill>
                <a:effectLst/>
                <a:latin typeface="-apple-system"/>
              </a:rPr>
              <a:t>，一次採樣兩筆資料需要</a:t>
            </a:r>
            <a:r>
              <a:rPr lang="en-US" altLang="zh-TW" b="0" i="0" dirty="0">
                <a:solidFill>
                  <a:srgbClr val="262626"/>
                </a:solidFill>
                <a:effectLst/>
                <a:latin typeface="-apple-system"/>
              </a:rPr>
              <a:t>48 bit</a:t>
            </a:r>
            <a:r>
              <a:rPr lang="zh-TW" altLang="en-US" b="0" i="0" dirty="0">
                <a:solidFill>
                  <a:srgbClr val="262626"/>
                </a:solidFill>
                <a:effectLst/>
                <a:latin typeface="-apple-system"/>
              </a:rPr>
              <a:t>的有效輸入，因此當</a:t>
            </a:r>
            <a:r>
              <a:rPr lang="en-US" altLang="zh-TW" b="0" i="0" dirty="0" err="1">
                <a:solidFill>
                  <a:srgbClr val="262626"/>
                </a:solidFill>
                <a:effectLst/>
                <a:latin typeface="-apple-system"/>
              </a:rPr>
              <a:t>shake_cnt</a:t>
            </a:r>
            <a:r>
              <a:rPr lang="zh-TW" altLang="en-US" b="0" i="0" dirty="0">
                <a:solidFill>
                  <a:srgbClr val="262626"/>
                </a:solidFill>
                <a:effectLst/>
                <a:latin typeface="-apple-system"/>
              </a:rPr>
              <a:t>計數到</a:t>
            </a:r>
            <a:r>
              <a:rPr lang="en-US" altLang="zh-TW" b="0" i="0" dirty="0">
                <a:solidFill>
                  <a:srgbClr val="262626"/>
                </a:solidFill>
                <a:effectLst/>
                <a:latin typeface="-apple-system"/>
              </a:rPr>
              <a:t>1344/48-1=27</a:t>
            </a:r>
            <a:r>
              <a:rPr lang="zh-TW" altLang="en-US" b="0" i="0" dirty="0">
                <a:solidFill>
                  <a:srgbClr val="262626"/>
                </a:solidFill>
                <a:effectLst/>
                <a:latin typeface="-apple-system"/>
              </a:rPr>
              <a:t>時，表示要去要取新的有效輸入做為採樣。</a:t>
            </a:r>
            <a:endParaRPr lang="en-US" altLang="zh-TW" b="0" i="0" dirty="0">
              <a:solidFill>
                <a:srgbClr val="262626"/>
              </a:solidFill>
              <a:effectLst/>
              <a:latin typeface="-apple-system"/>
            </a:endParaRPr>
          </a:p>
          <a:p>
            <a:pPr marL="228600" indent="-228600" algn="l">
              <a:spcBef>
                <a:spcPts val="600"/>
              </a:spcBef>
              <a:spcAft>
                <a:spcPts val="600"/>
              </a:spcAft>
              <a:buFont typeface="Wingdings" panose="05000000000000000000" pitchFamily="2" charset="2"/>
              <a:buChar char="ü"/>
            </a:pPr>
            <a:r>
              <a:rPr lang="en-US" altLang="zh-TW" b="0" i="0" dirty="0">
                <a:solidFill>
                  <a:srgbClr val="262626"/>
                </a:solidFill>
                <a:effectLst/>
                <a:latin typeface="-apple-system"/>
              </a:rPr>
              <a:t>j</a:t>
            </a:r>
            <a:r>
              <a:rPr lang="zh-TW" altLang="en-US" b="0" i="0" dirty="0">
                <a:solidFill>
                  <a:srgbClr val="262626"/>
                </a:solidFill>
                <a:effectLst/>
                <a:latin typeface="-apple-system"/>
              </a:rPr>
              <a:t>用於決定目前寫入的記憶體位址，</a:t>
            </a:r>
            <a:r>
              <a:rPr lang="en-US" altLang="zh-TW" b="0" i="0" dirty="0">
                <a:solidFill>
                  <a:srgbClr val="262626"/>
                </a:solidFill>
                <a:effectLst/>
                <a:latin typeface="-apple-system"/>
              </a:rPr>
              <a:t>A0</a:t>
            </a:r>
            <a:r>
              <a:rPr lang="zh-TW" altLang="en-US" b="0" i="0" dirty="0">
                <a:solidFill>
                  <a:srgbClr val="262626"/>
                </a:solidFill>
                <a:effectLst/>
                <a:latin typeface="-apple-system"/>
              </a:rPr>
              <a:t>的輸出藉由</a:t>
            </a:r>
            <a:r>
              <a:rPr lang="en-US" altLang="zh-TW" b="0" i="0" dirty="0">
                <a:solidFill>
                  <a:srgbClr val="262626"/>
                </a:solidFill>
                <a:effectLst/>
                <a:latin typeface="-apple-system"/>
              </a:rPr>
              <a:t>~rej0</a:t>
            </a:r>
            <a:r>
              <a:rPr lang="zh-TW" altLang="en-US" b="0" i="0" dirty="0">
                <a:solidFill>
                  <a:srgbClr val="262626"/>
                </a:solidFill>
                <a:effectLst/>
                <a:latin typeface="-apple-system"/>
              </a:rPr>
              <a:t>決定 </a:t>
            </a:r>
            <a:r>
              <a:rPr lang="en-US" altLang="zh-TW" b="0" i="0" dirty="0">
                <a:solidFill>
                  <a:srgbClr val="262626"/>
                </a:solidFill>
                <a:effectLst/>
                <a:latin typeface="-apple-system"/>
              </a:rPr>
              <a:t>: </a:t>
            </a:r>
          </a:p>
          <a:p>
            <a:pPr marL="685800" lvl="1" indent="-228600" algn="l">
              <a:spcBef>
                <a:spcPts val="600"/>
              </a:spcBef>
              <a:spcAft>
                <a:spcPts val="600"/>
              </a:spcAft>
              <a:buFont typeface="+mj-lt"/>
              <a:buAutoNum type="arabicPeriod"/>
            </a:pPr>
            <a:r>
              <a:rPr lang="en-US" altLang="zh-TW" b="0" i="0" dirty="0">
                <a:solidFill>
                  <a:srgbClr val="262626"/>
                </a:solidFill>
                <a:effectLst/>
                <a:latin typeface="-apple-system"/>
              </a:rPr>
              <a:t>rej0==0, rej1==0 </a:t>
            </a:r>
            <a:r>
              <a:rPr lang="en-US" altLang="zh-TW" b="0" i="0" dirty="0">
                <a:solidFill>
                  <a:srgbClr val="262626"/>
                </a:solidFill>
                <a:effectLst/>
                <a:latin typeface="-apple-system"/>
                <a:sym typeface="Wingdings" panose="05000000000000000000" pitchFamily="2" charset="2"/>
              </a:rPr>
              <a:t> A0, A1</a:t>
            </a:r>
            <a:r>
              <a:rPr lang="zh-TW" altLang="en-US" b="0" i="0" dirty="0">
                <a:solidFill>
                  <a:srgbClr val="262626"/>
                </a:solidFill>
                <a:effectLst/>
                <a:latin typeface="-apple-system"/>
                <a:sym typeface="Wingdings" panose="05000000000000000000" pitchFamily="2" charset="2"/>
              </a:rPr>
              <a:t>有效，輸出</a:t>
            </a:r>
            <a:r>
              <a:rPr lang="en-US" altLang="zh-TW" b="0" i="0" dirty="0">
                <a:solidFill>
                  <a:srgbClr val="262626"/>
                </a:solidFill>
                <a:effectLst/>
                <a:latin typeface="-apple-system"/>
                <a:sym typeface="Wingdings" panose="05000000000000000000" pitchFamily="2" charset="2"/>
              </a:rPr>
              <a:t>[22:0]</a:t>
            </a:r>
            <a:r>
              <a:rPr lang="zh-TW" altLang="en-US" b="0" i="0" dirty="0">
                <a:solidFill>
                  <a:srgbClr val="262626"/>
                </a:solidFill>
                <a:effectLst/>
                <a:latin typeface="-apple-system"/>
                <a:sym typeface="Wingdings" panose="05000000000000000000" pitchFamily="2" charset="2"/>
              </a:rPr>
              <a:t>、</a:t>
            </a:r>
            <a:r>
              <a:rPr lang="en-US" altLang="zh-TW" b="0" i="0" dirty="0">
                <a:solidFill>
                  <a:srgbClr val="262626"/>
                </a:solidFill>
                <a:effectLst/>
                <a:latin typeface="-apple-system"/>
                <a:sym typeface="Wingdings" panose="05000000000000000000" pitchFamily="2" charset="2"/>
              </a:rPr>
              <a:t>[46:24]</a:t>
            </a:r>
            <a:r>
              <a:rPr lang="zh-TW" altLang="en-US" b="0" i="0" dirty="0">
                <a:solidFill>
                  <a:srgbClr val="262626"/>
                </a:solidFill>
                <a:effectLst/>
                <a:latin typeface="-apple-system"/>
                <a:sym typeface="Wingdings" panose="05000000000000000000" pitchFamily="2" charset="2"/>
              </a:rPr>
              <a:t>資料， </a:t>
            </a:r>
            <a:r>
              <a:rPr lang="en-US" altLang="zh-TW" b="0" i="0" dirty="0">
                <a:solidFill>
                  <a:srgbClr val="262626"/>
                </a:solidFill>
                <a:effectLst/>
                <a:latin typeface="-apple-system"/>
                <a:sym typeface="Wingdings" panose="05000000000000000000" pitchFamily="2" charset="2"/>
              </a:rPr>
              <a:t>j + 2</a:t>
            </a:r>
          </a:p>
          <a:p>
            <a:pPr marL="685800" lvl="1" indent="-228600" algn="l">
              <a:spcBef>
                <a:spcPts val="600"/>
              </a:spcBef>
              <a:spcAft>
                <a:spcPts val="600"/>
              </a:spcAft>
              <a:buFont typeface="+mj-lt"/>
              <a:buAutoNum type="arabicPeriod"/>
            </a:pPr>
            <a:r>
              <a:rPr lang="en-US" altLang="zh-TW" b="0" i="0" dirty="0">
                <a:solidFill>
                  <a:srgbClr val="262626"/>
                </a:solidFill>
                <a:effectLst/>
                <a:latin typeface="-apple-system"/>
              </a:rPr>
              <a:t>rej0==0, rej1==1 </a:t>
            </a:r>
            <a:r>
              <a:rPr lang="en-US" altLang="zh-TW" b="0" i="0" dirty="0">
                <a:solidFill>
                  <a:srgbClr val="262626"/>
                </a:solidFill>
                <a:effectLst/>
                <a:latin typeface="-apple-system"/>
                <a:sym typeface="Wingdings" panose="05000000000000000000" pitchFamily="2" charset="2"/>
              </a:rPr>
              <a:t> A0</a:t>
            </a:r>
            <a:r>
              <a:rPr lang="zh-TW" altLang="en-US" b="0" i="0" dirty="0">
                <a:solidFill>
                  <a:srgbClr val="262626"/>
                </a:solidFill>
                <a:effectLst/>
                <a:latin typeface="-apple-system"/>
                <a:sym typeface="Wingdings" panose="05000000000000000000" pitchFamily="2" charset="2"/>
              </a:rPr>
              <a:t>有效，輸出</a:t>
            </a:r>
            <a:r>
              <a:rPr lang="en-US" altLang="zh-TW" b="0" i="0" dirty="0">
                <a:solidFill>
                  <a:srgbClr val="262626"/>
                </a:solidFill>
                <a:effectLst/>
                <a:latin typeface="-apple-system"/>
                <a:sym typeface="Wingdings" panose="05000000000000000000" pitchFamily="2" charset="2"/>
              </a:rPr>
              <a:t>[22:0]</a:t>
            </a:r>
            <a:r>
              <a:rPr lang="zh-TW" altLang="en-US" b="0" i="0" dirty="0">
                <a:solidFill>
                  <a:srgbClr val="262626"/>
                </a:solidFill>
                <a:effectLst/>
                <a:latin typeface="-apple-system"/>
                <a:sym typeface="Wingdings" panose="05000000000000000000" pitchFamily="2" charset="2"/>
              </a:rPr>
              <a:t>資料，</a:t>
            </a:r>
            <a:r>
              <a:rPr lang="en-US" altLang="zh-TW" b="0" i="0" dirty="0">
                <a:solidFill>
                  <a:srgbClr val="262626"/>
                </a:solidFill>
                <a:effectLst/>
                <a:latin typeface="-apple-system"/>
                <a:sym typeface="Wingdings" panose="05000000000000000000" pitchFamily="2" charset="2"/>
              </a:rPr>
              <a:t>j + 1</a:t>
            </a:r>
          </a:p>
          <a:p>
            <a:pPr marL="685800" lvl="1" indent="-228600" algn="l">
              <a:spcBef>
                <a:spcPts val="600"/>
              </a:spcBef>
              <a:spcAft>
                <a:spcPts val="600"/>
              </a:spcAft>
              <a:buFont typeface="+mj-lt"/>
              <a:buAutoNum type="arabicPeriod"/>
            </a:pPr>
            <a:r>
              <a:rPr lang="en-US" altLang="zh-TW" b="0" i="0" dirty="0">
                <a:solidFill>
                  <a:srgbClr val="262626"/>
                </a:solidFill>
                <a:effectLst/>
                <a:latin typeface="-apple-system"/>
              </a:rPr>
              <a:t>rej0==1, rej1==0 </a:t>
            </a:r>
            <a:r>
              <a:rPr lang="en-US" altLang="zh-TW" b="0" i="0" dirty="0">
                <a:solidFill>
                  <a:srgbClr val="262626"/>
                </a:solidFill>
                <a:effectLst/>
                <a:latin typeface="-apple-system"/>
                <a:sym typeface="Wingdings" panose="05000000000000000000" pitchFamily="2" charset="2"/>
              </a:rPr>
              <a:t> A0</a:t>
            </a:r>
            <a:r>
              <a:rPr lang="zh-TW" altLang="en-US" b="0" i="0" dirty="0">
                <a:solidFill>
                  <a:srgbClr val="262626"/>
                </a:solidFill>
                <a:effectLst/>
                <a:latin typeface="-apple-system"/>
                <a:sym typeface="Wingdings" panose="05000000000000000000" pitchFamily="2" charset="2"/>
              </a:rPr>
              <a:t>有效，輸出</a:t>
            </a:r>
            <a:r>
              <a:rPr lang="en-US" altLang="zh-TW" b="0" i="0" dirty="0">
                <a:solidFill>
                  <a:srgbClr val="262626"/>
                </a:solidFill>
                <a:effectLst/>
                <a:latin typeface="-apple-system"/>
                <a:sym typeface="Wingdings" panose="05000000000000000000" pitchFamily="2" charset="2"/>
              </a:rPr>
              <a:t>[46:24]</a:t>
            </a:r>
            <a:r>
              <a:rPr lang="zh-TW" altLang="en-US" b="0" i="0" dirty="0">
                <a:solidFill>
                  <a:srgbClr val="262626"/>
                </a:solidFill>
                <a:effectLst/>
                <a:latin typeface="-apple-system"/>
                <a:sym typeface="Wingdings" panose="05000000000000000000" pitchFamily="2" charset="2"/>
              </a:rPr>
              <a:t>資料，</a:t>
            </a:r>
            <a:r>
              <a:rPr lang="en-US" altLang="zh-TW" b="0" i="0" dirty="0">
                <a:solidFill>
                  <a:srgbClr val="262626"/>
                </a:solidFill>
                <a:effectLst/>
                <a:latin typeface="-apple-system"/>
                <a:sym typeface="Wingdings" panose="05000000000000000000" pitchFamily="2" charset="2"/>
              </a:rPr>
              <a:t>j + 1</a:t>
            </a:r>
          </a:p>
          <a:p>
            <a:pPr marL="685800" lvl="1" indent="-228600" algn="l">
              <a:spcBef>
                <a:spcPts val="600"/>
              </a:spcBef>
              <a:spcAft>
                <a:spcPts val="600"/>
              </a:spcAft>
              <a:buFont typeface="+mj-lt"/>
              <a:buAutoNum type="arabicPeriod"/>
            </a:pPr>
            <a:r>
              <a:rPr lang="en-US" altLang="zh-TW" b="0" i="0" dirty="0">
                <a:solidFill>
                  <a:srgbClr val="262626"/>
                </a:solidFill>
                <a:effectLst/>
                <a:latin typeface="-apple-system"/>
              </a:rPr>
              <a:t>rej0</a:t>
            </a:r>
            <a:r>
              <a:rPr lang="en-US" altLang="zh-TW" b="0" i="0" dirty="0">
                <a:solidFill>
                  <a:srgbClr val="262626"/>
                </a:solidFill>
                <a:effectLst/>
                <a:latin typeface="-apple-system"/>
                <a:sym typeface="Wingdings" panose="05000000000000000000" pitchFamily="2" charset="2"/>
              </a:rPr>
              <a:t>==1, </a:t>
            </a:r>
            <a:r>
              <a:rPr lang="en-US" altLang="zh-TW" b="0" i="0" dirty="0">
                <a:solidFill>
                  <a:srgbClr val="262626"/>
                </a:solidFill>
                <a:effectLst/>
                <a:latin typeface="-apple-system"/>
              </a:rPr>
              <a:t>rej1</a:t>
            </a:r>
            <a:r>
              <a:rPr lang="en-US" altLang="zh-TW" b="0" i="0" dirty="0">
                <a:solidFill>
                  <a:srgbClr val="262626"/>
                </a:solidFill>
                <a:effectLst/>
                <a:latin typeface="-apple-system"/>
                <a:sym typeface="Wingdings" panose="05000000000000000000" pitchFamily="2" charset="2"/>
              </a:rPr>
              <a:t>==1 </a:t>
            </a:r>
            <a:r>
              <a:rPr lang="zh-TW" altLang="en-US" b="0" i="0" dirty="0">
                <a:solidFill>
                  <a:srgbClr val="262626"/>
                </a:solidFill>
                <a:effectLst/>
                <a:latin typeface="-apple-system"/>
                <a:sym typeface="Wingdings" panose="05000000000000000000" pitchFamily="2" charset="2"/>
              </a:rPr>
              <a:t>兩者皆無效，</a:t>
            </a:r>
            <a:r>
              <a:rPr lang="en-US" altLang="zh-TW" b="0" i="0" dirty="0">
                <a:solidFill>
                  <a:srgbClr val="262626"/>
                </a:solidFill>
                <a:effectLst/>
                <a:latin typeface="-apple-system"/>
                <a:sym typeface="Wingdings" panose="05000000000000000000" pitchFamily="2" charset="2"/>
              </a:rPr>
              <a:t>j + 0</a:t>
            </a:r>
            <a:endParaRPr lang="en-US" altLang="zh-TW" b="0" i="0" dirty="0">
              <a:solidFill>
                <a:srgbClr val="262626"/>
              </a:solidFill>
              <a:effectLst/>
              <a:latin typeface="-apple-system"/>
            </a:endParaRPr>
          </a:p>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99</a:t>
            </a:fld>
            <a:endParaRPr lang="zh-CN" altLang="en-US"/>
          </a:p>
        </p:txBody>
      </p:sp>
    </p:spTree>
    <p:extLst>
      <p:ext uri="{BB962C8B-B14F-4D97-AF65-F5344CB8AC3E}">
        <p14:creationId xmlns:p14="http://schemas.microsoft.com/office/powerpoint/2010/main" val="32936098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30518276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31887177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40255014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1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7758947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2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12283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5986539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16121841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9058257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1681170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仅标题">
    <p:spTree>
      <p:nvGrpSpPr>
        <p:cNvPr id="1" name=""/>
        <p:cNvGrpSpPr/>
        <p:nvPr/>
      </p:nvGrpSpPr>
      <p:grpSpPr>
        <a:xfrm>
          <a:off x="0" y="0"/>
          <a:ext cx="0" cy="0"/>
          <a:chOff x="0" y="0"/>
          <a:chExt cx="0" cy="0"/>
        </a:xfrm>
      </p:grpSpPr>
      <p:sp>
        <p:nvSpPr>
          <p:cNvPr id="6" name="矩形 5"/>
          <p:cNvSpPr/>
          <p:nvPr userDrawn="1"/>
        </p:nvSpPr>
        <p:spPr>
          <a:xfrm>
            <a:off x="0" y="0"/>
            <a:ext cx="12192000" cy="6858000"/>
          </a:xfrm>
          <a:prstGeom prst="rect">
            <a:avLst/>
          </a:prstGeom>
          <a:gradFill>
            <a:gsLst>
              <a:gs pos="0">
                <a:schemeClr val="bg1">
                  <a:lumMod val="95000"/>
                </a:schemeClr>
              </a:gs>
              <a:gs pos="100000">
                <a:schemeClr val="bg1">
                  <a:lumMod val="95000"/>
                  <a:alpha val="76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7644060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a:xfrm>
            <a:off x="9448800" y="6538912"/>
            <a:ext cx="2743200" cy="365125"/>
          </a:xfrm>
        </p:spPr>
        <p:txBody>
          <a:bodyPr/>
          <a:lstStyle>
            <a:lvl1pPr>
              <a:defRPr sz="1400"/>
            </a:lvl1pPr>
          </a:lstStyle>
          <a:p>
            <a:fld id="{565CE74E-AB26-4998-AD42-012C4C1AD076}" type="slidenum">
              <a:rPr lang="zh-CN" altLang="en-US" smtClean="0"/>
              <a:pPr/>
              <a:t>‹#›</a:t>
            </a:fld>
            <a:endParaRPr lang="zh-CN" altLang="en-US" dirty="0"/>
          </a:p>
        </p:txBody>
      </p:sp>
    </p:spTree>
    <p:extLst>
      <p:ext uri="{BB962C8B-B14F-4D97-AF65-F5344CB8AC3E}">
        <p14:creationId xmlns:p14="http://schemas.microsoft.com/office/powerpoint/2010/main" val="2765230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内容与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6947583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4778056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pct5">
          <a:fgClr>
            <a:srgbClr val="FFFFFF"/>
          </a:fgClr>
          <a:bgClr>
            <a:schemeClr val="bg1"/>
          </a:bgClr>
        </a:patt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0030940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2" r:id="rId1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image" Target="../media/image25.emf"/><Relationship Id="rId3" Type="http://schemas.openxmlformats.org/officeDocument/2006/relationships/package" Target="../embeddings/Microsoft_Visio_Drawing.vsdx"/><Relationship Id="rId7" Type="http://schemas.openxmlformats.org/officeDocument/2006/relationships/package" Target="../embeddings/Microsoft_Visio_Drawing2.vsdx"/><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24.emf"/><Relationship Id="rId5" Type="http://schemas.openxmlformats.org/officeDocument/2006/relationships/package" Target="../embeddings/Microsoft_Visio_Drawing1.vsdx"/><Relationship Id="rId4" Type="http://schemas.openxmlformats.org/officeDocument/2006/relationships/image" Target="../media/image23.emf"/></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101.xml"/><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3" Type="http://schemas.openxmlformats.org/officeDocument/2006/relationships/image" Target="../media/image135.jpg"/><Relationship Id="rId2" Type="http://schemas.openxmlformats.org/officeDocument/2006/relationships/notesSlide" Target="../notesSlides/notesSlide102.xml"/><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3" Type="http://schemas.openxmlformats.org/officeDocument/2006/relationships/image" Target="../media/image136.jpeg"/><Relationship Id="rId2" Type="http://schemas.openxmlformats.org/officeDocument/2006/relationships/notesSlide" Target="../notesSlides/notesSlide103.xml"/><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105.xml"/><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3" Type="http://schemas.openxmlformats.org/officeDocument/2006/relationships/image" Target="../media/image138.jpg"/><Relationship Id="rId2" Type="http://schemas.openxmlformats.org/officeDocument/2006/relationships/notesSlide" Target="../notesSlides/notesSlide106.xml"/><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107.xml"/><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108.xml"/><Relationship Id="rId1" Type="http://schemas.openxmlformats.org/officeDocument/2006/relationships/slideLayout" Target="../slideLayouts/slideLayout7.xml"/><Relationship Id="rId4" Type="http://schemas.openxmlformats.org/officeDocument/2006/relationships/image" Target="../media/image141.png"/></Relationships>
</file>

<file path=ppt/slides/_rels/slide109.xml.rels><?xml version="1.0" encoding="UTF-8" standalone="yes"?>
<Relationships xmlns="http://schemas.openxmlformats.org/package/2006/relationships"><Relationship Id="rId3" Type="http://schemas.openxmlformats.org/officeDocument/2006/relationships/image" Target="../media/image142.jpeg"/><Relationship Id="rId2" Type="http://schemas.openxmlformats.org/officeDocument/2006/relationships/notesSlide" Target="../notesSlides/notesSlide10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110.xml.rels><?xml version="1.0" encoding="UTF-8" standalone="yes"?>
<Relationships xmlns="http://schemas.openxmlformats.org/package/2006/relationships"><Relationship Id="rId3" Type="http://schemas.openxmlformats.org/officeDocument/2006/relationships/image" Target="../media/image143.jpg"/><Relationship Id="rId2" Type="http://schemas.openxmlformats.org/officeDocument/2006/relationships/notesSlide" Target="../notesSlides/notesSlide110.xml"/><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112.xml"/><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113.xml"/><Relationship Id="rId1" Type="http://schemas.openxmlformats.org/officeDocument/2006/relationships/slideLayout" Target="../slideLayouts/slideLayout7.xml"/><Relationship Id="rId4" Type="http://schemas.openxmlformats.org/officeDocument/2006/relationships/image" Target="../media/image146.png"/></Relationships>
</file>

<file path=ppt/slides/_rels/slide114.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114.xml"/><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115.xml"/><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116.xml"/><Relationship Id="rId1" Type="http://schemas.openxmlformats.org/officeDocument/2006/relationships/slideLayout" Target="../slideLayouts/slideLayout7.xml"/><Relationship Id="rId5" Type="http://schemas.openxmlformats.org/officeDocument/2006/relationships/image" Target="../media/image151.png"/><Relationship Id="rId4" Type="http://schemas.openxmlformats.org/officeDocument/2006/relationships/image" Target="../media/image150.png"/></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118.xml"/><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119.xml"/><Relationship Id="rId1" Type="http://schemas.openxmlformats.org/officeDocument/2006/relationships/slideLayout" Target="../slideLayouts/slideLayout7.xml"/><Relationship Id="rId4" Type="http://schemas.openxmlformats.org/officeDocument/2006/relationships/image" Target="../media/image154.png"/></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120.xml"/><Relationship Id="rId1" Type="http://schemas.openxmlformats.org/officeDocument/2006/relationships/slideLayout" Target="../slideLayouts/slideLayout7.xml"/><Relationship Id="rId4" Type="http://schemas.openxmlformats.org/officeDocument/2006/relationships/image" Target="../media/image156.png"/></Relationships>
</file>

<file path=ppt/slides/_rels/slide121.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121.xml"/><Relationship Id="rId1" Type="http://schemas.openxmlformats.org/officeDocument/2006/relationships/slideLayout" Target="../slideLayouts/slideLayout7.xml"/><Relationship Id="rId4" Type="http://schemas.openxmlformats.org/officeDocument/2006/relationships/image" Target="../media/image158.png"/></Relationships>
</file>

<file path=ppt/slides/_rels/slide122.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122.xml"/><Relationship Id="rId1" Type="http://schemas.openxmlformats.org/officeDocument/2006/relationships/slideLayout" Target="../slideLayouts/slideLayout7.xml"/><Relationship Id="rId4" Type="http://schemas.openxmlformats.org/officeDocument/2006/relationships/image" Target="../media/image160.png"/></Relationships>
</file>

<file path=ppt/slides/_rels/slide123.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123.xml"/><Relationship Id="rId1" Type="http://schemas.openxmlformats.org/officeDocument/2006/relationships/slideLayout" Target="../slideLayouts/slideLayout7.xml"/><Relationship Id="rId4" Type="http://schemas.openxmlformats.org/officeDocument/2006/relationships/image" Target="../media/image162.png"/></Relationships>
</file>

<file path=ppt/slides/_rels/slide124.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124.xml"/><Relationship Id="rId1" Type="http://schemas.openxmlformats.org/officeDocument/2006/relationships/slideLayout" Target="../slideLayouts/slideLayout7.xml"/><Relationship Id="rId4" Type="http://schemas.openxmlformats.org/officeDocument/2006/relationships/image" Target="../media/image164.png"/></Relationships>
</file>

<file path=ppt/slides/_rels/slide125.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125.xml"/><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126.xml"/><Relationship Id="rId1" Type="http://schemas.openxmlformats.org/officeDocument/2006/relationships/slideLayout" Target="../slideLayouts/slideLayout7.xml"/><Relationship Id="rId6" Type="http://schemas.openxmlformats.org/officeDocument/2006/relationships/image" Target="../media/image168.png"/><Relationship Id="rId5" Type="http://schemas.openxmlformats.org/officeDocument/2006/relationships/image" Target="../media/image170.png"/><Relationship Id="rId4" Type="http://schemas.openxmlformats.org/officeDocument/2006/relationships/image" Target="../media/image167.png"/></Relationships>
</file>

<file path=ppt/slides/_rels/slide127.xml.rels><?xml version="1.0" encoding="UTF-8" standalone="yes"?>
<Relationships xmlns="http://schemas.openxmlformats.org/package/2006/relationships"><Relationship Id="rId8" Type="http://schemas.openxmlformats.org/officeDocument/2006/relationships/image" Target="../media/image175.png"/><Relationship Id="rId3" Type="http://schemas.openxmlformats.org/officeDocument/2006/relationships/image" Target="../media/image169.png"/><Relationship Id="rId7" Type="http://schemas.openxmlformats.org/officeDocument/2006/relationships/image" Target="../media/image174.png"/><Relationship Id="rId2" Type="http://schemas.openxmlformats.org/officeDocument/2006/relationships/notesSlide" Target="../notesSlides/notesSlide127.xml"/><Relationship Id="rId1" Type="http://schemas.openxmlformats.org/officeDocument/2006/relationships/slideLayout" Target="../slideLayouts/slideLayout7.xml"/><Relationship Id="rId6" Type="http://schemas.openxmlformats.org/officeDocument/2006/relationships/image" Target="../media/image173.png"/><Relationship Id="rId5" Type="http://schemas.openxmlformats.org/officeDocument/2006/relationships/image" Target="../media/image172.png"/><Relationship Id="rId4" Type="http://schemas.openxmlformats.org/officeDocument/2006/relationships/image" Target="../media/image171.png"/><Relationship Id="rId9" Type="http://schemas.openxmlformats.org/officeDocument/2006/relationships/image" Target="../media/image176.png"/></Relationships>
</file>

<file path=ppt/slides/_rels/slide128.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128.xml"/><Relationship Id="rId1" Type="http://schemas.openxmlformats.org/officeDocument/2006/relationships/slideLayout" Target="../slideLayouts/slideLayout7.xml"/><Relationship Id="rId6" Type="http://schemas.openxmlformats.org/officeDocument/2006/relationships/image" Target="../media/image180.png"/><Relationship Id="rId5" Type="http://schemas.openxmlformats.org/officeDocument/2006/relationships/image" Target="../media/image179.png"/><Relationship Id="rId4" Type="http://schemas.openxmlformats.org/officeDocument/2006/relationships/image" Target="../media/image178.png"/></Relationships>
</file>

<file path=ppt/slides/_rels/slide1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9.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3" Type="http://schemas.openxmlformats.org/officeDocument/2006/relationships/image" Target="../media/image129.jpg"/><Relationship Id="rId2" Type="http://schemas.openxmlformats.org/officeDocument/2006/relationships/notesSlide" Target="../notesSlides/notesSlide130.xml"/><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3" Type="http://schemas.openxmlformats.org/officeDocument/2006/relationships/image" Target="../media/image130.jpeg"/><Relationship Id="rId2" Type="http://schemas.openxmlformats.org/officeDocument/2006/relationships/notesSlide" Target="../notesSlides/notesSlide131.xml"/><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133.xml"/><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4.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notesSlide" Target="../notesSlides/notesSlide136.xml"/><Relationship Id="rId1" Type="http://schemas.openxmlformats.org/officeDocument/2006/relationships/slideLayout" Target="../slideLayouts/slideLayout7.xml"/><Relationship Id="rId4" Type="http://schemas.openxmlformats.org/officeDocument/2006/relationships/image" Target="../media/image182.png"/></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8.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139.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39.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comments" Target="../comments/comment1.xml"/></Relationships>
</file>

<file path=ppt/slides/_rels/slide1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0.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141.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141.xml"/><Relationship Id="rId1" Type="http://schemas.openxmlformats.org/officeDocument/2006/relationships/slideLayout" Target="../slideLayouts/slideLayout7.xml"/><Relationship Id="rId6" Type="http://schemas.openxmlformats.org/officeDocument/2006/relationships/hyperlink" Target="https://doi.org/10.1109/access.2024.3371581" TargetMode="External"/><Relationship Id="rId5" Type="http://schemas.openxmlformats.org/officeDocument/2006/relationships/hyperlink" Target="http://dx.doi.org/10.1109/uemcon53757.2021.9666622" TargetMode="External"/><Relationship Id="rId4" Type="http://schemas.openxmlformats.org/officeDocument/2006/relationships/hyperlink" Target="http://dx.doi.org/10.6028/nist.fips.204.ipd" TargetMode="External"/></Relationships>
</file>

<file path=ppt/slides/_rels/slide142.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notesSlide" Target="../notesSlides/notesSlide142.xml"/><Relationship Id="rId1" Type="http://schemas.openxmlformats.org/officeDocument/2006/relationships/slideLayout" Target="../slideLayouts/slideLayout7.xml"/><Relationship Id="rId4" Type="http://schemas.openxmlformats.org/officeDocument/2006/relationships/image" Target="../media/image185.png"/></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3" Type="http://schemas.openxmlformats.org/officeDocument/2006/relationships/image" Target="../media/image1300.png"/><Relationship Id="rId7" Type="http://schemas.openxmlformats.org/officeDocument/2006/relationships/image" Target="../media/image188.png"/><Relationship Id="rId2" Type="http://schemas.openxmlformats.org/officeDocument/2006/relationships/notesSlide" Target="../notesSlides/notesSlide144.xml"/><Relationship Id="rId1" Type="http://schemas.openxmlformats.org/officeDocument/2006/relationships/slideLayout" Target="../slideLayouts/slideLayout7.xml"/><Relationship Id="rId6" Type="http://schemas.openxmlformats.org/officeDocument/2006/relationships/image" Target="../media/image1600.png"/><Relationship Id="rId5" Type="http://schemas.openxmlformats.org/officeDocument/2006/relationships/image" Target="../media/image187.png"/><Relationship Id="rId4" Type="http://schemas.openxmlformats.org/officeDocument/2006/relationships/image" Target="../media/image186.png"/></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2.xml.rels><?xml version="1.0" encoding="UTF-8" standalone="yes"?>
<Relationships xmlns="http://schemas.openxmlformats.org/package/2006/relationships"><Relationship Id="rId3" Type="http://schemas.openxmlformats.org/officeDocument/2006/relationships/tags" Target="../tags/tag4.xml"/><Relationship Id="rId7" Type="http://schemas.openxmlformats.org/officeDocument/2006/relationships/notesSlide" Target="../notesSlides/notesSlide2.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slideLayout" Target="../slideLayouts/slideLayout7.xml"/><Relationship Id="rId5" Type="http://schemas.openxmlformats.org/officeDocument/2006/relationships/tags" Target="../tags/tag6.xml"/><Relationship Id="rId4" Type="http://schemas.openxmlformats.org/officeDocument/2006/relationships/tags" Target="../tags/tag5.xml"/></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2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3" Type="http://schemas.openxmlformats.org/officeDocument/2006/relationships/package" Target="../embeddings/Microsoft_Visio_Drawing3.vsdx"/><Relationship Id="rId7" Type="http://schemas.openxmlformats.org/officeDocument/2006/relationships/image" Target="../media/image46.png"/><Relationship Id="rId2" Type="http://schemas.openxmlformats.org/officeDocument/2006/relationships/notesSlide" Target="../notesSlides/notesSlide27.xml"/><Relationship Id="rId1" Type="http://schemas.openxmlformats.org/officeDocument/2006/relationships/slideLayout" Target="../slideLayouts/slideLayout7.xml"/><Relationship Id="rId5" Type="http://schemas.openxmlformats.org/officeDocument/2006/relationships/customXml" Target="../ink/ink1.xml"/><Relationship Id="rId4" Type="http://schemas.openxmlformats.org/officeDocument/2006/relationships/image" Target="../media/image45.emf"/></Relationships>
</file>

<file path=ppt/slides/_rels/slide28.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customXml" Target="../ink/ink2.xml"/><Relationship Id="rId7" Type="http://schemas.openxmlformats.org/officeDocument/2006/relationships/image" Target="../media/image46.png"/><Relationship Id="rId2" Type="http://schemas.openxmlformats.org/officeDocument/2006/relationships/notesSlide" Target="../notesSlides/notesSlide28.xml"/><Relationship Id="rId1" Type="http://schemas.openxmlformats.org/officeDocument/2006/relationships/slideLayout" Target="../slideLayouts/slideLayout7.xml"/><Relationship Id="rId9" Type="http://schemas.openxmlformats.org/officeDocument/2006/relationships/image" Target="../media/image26.png"/></Relationships>
</file>

<file path=ppt/slides/_rels/slide29.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customXml" Target="../ink/ink3.xml"/><Relationship Id="rId7" Type="http://schemas.openxmlformats.org/officeDocument/2006/relationships/image" Target="../media/image46.png"/><Relationship Id="rId2" Type="http://schemas.openxmlformats.org/officeDocument/2006/relationships/notesSlide" Target="../notesSlides/notesSlide29.xml"/><Relationship Id="rId1" Type="http://schemas.openxmlformats.org/officeDocument/2006/relationships/slideLayout" Target="../slideLayouts/slideLayout7.xml"/><Relationship Id="rId10" Type="http://schemas.openxmlformats.org/officeDocument/2006/relationships/image" Target="../media/image50.png"/><Relationship Id="rId9" Type="http://schemas.openxmlformats.org/officeDocument/2006/relationships/image" Target="../media/image49.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customXml" Target="../ink/ink4.xml"/><Relationship Id="rId7" Type="http://schemas.openxmlformats.org/officeDocument/2006/relationships/image" Target="../media/image46.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notesSlide" Target="../notesSlides/notesSlide36.xml"/><Relationship Id="rId1" Type="http://schemas.openxmlformats.org/officeDocument/2006/relationships/slideLayout" Target="../slideLayouts/slideLayout7.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37.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notesSlide" Target="../notesSlides/notesSlide37.xml"/><Relationship Id="rId1" Type="http://schemas.openxmlformats.org/officeDocument/2006/relationships/slideLayout" Target="../slideLayouts/slideLayout7.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3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8.xml"/><Relationship Id="rId1" Type="http://schemas.openxmlformats.org/officeDocument/2006/relationships/slideLayout" Target="../slideLayouts/slideLayout7.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3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3.xml"/><Relationship Id="rId1" Type="http://schemas.openxmlformats.org/officeDocument/2006/relationships/slideLayout" Target="../slideLayouts/slideLayout7.xml"/><Relationship Id="rId4" Type="http://schemas.openxmlformats.org/officeDocument/2006/relationships/image" Target="../media/image70.png"/></Relationships>
</file>

<file path=ppt/slides/_rels/slide4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5.xml"/><Relationship Id="rId1" Type="http://schemas.openxmlformats.org/officeDocument/2006/relationships/slideLayout" Target="../slideLayouts/slideLayout7.xml"/><Relationship Id="rId4" Type="http://schemas.openxmlformats.org/officeDocument/2006/relationships/image" Target="../media/image73.png"/></Relationships>
</file>

<file path=ppt/slides/_rels/slide46.xml.rels><?xml version="1.0" encoding="UTF-8" standalone="yes"?>
<Relationships xmlns="http://schemas.openxmlformats.org/package/2006/relationships"><Relationship Id="rId3" Type="http://schemas.openxmlformats.org/officeDocument/2006/relationships/image" Target="../media/image690.png"/><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png"/><Relationship Id="rId9" Type="http://schemas.openxmlformats.org/officeDocument/2006/relationships/image" Target="../media/image10.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76.jpg"/><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730.png"/><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77.jpg"/><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4.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5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57.xml"/><Relationship Id="rId1" Type="http://schemas.openxmlformats.org/officeDocument/2006/relationships/slideLayout" Target="../slideLayouts/slideLayout7.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_rels/slide58.xml.rels><?xml version="1.0" encoding="UTF-8" standalone="yes"?>
<Relationships xmlns="http://schemas.openxmlformats.org/package/2006/relationships"><Relationship Id="rId8" Type="http://schemas.openxmlformats.org/officeDocument/2006/relationships/image" Target="../media/image88.jpeg"/><Relationship Id="rId3" Type="http://schemas.openxmlformats.org/officeDocument/2006/relationships/image" Target="../media/image111.png"/><Relationship Id="rId7" Type="http://schemas.openxmlformats.org/officeDocument/2006/relationships/image" Target="../media/image87.png"/><Relationship Id="rId2" Type="http://schemas.openxmlformats.org/officeDocument/2006/relationships/notesSlide" Target="../notesSlides/notesSlide58.xml"/><Relationship Id="rId1" Type="http://schemas.openxmlformats.org/officeDocument/2006/relationships/slideLayout" Target="../slideLayouts/slideLayout7.xml"/><Relationship Id="rId6" Type="http://schemas.openxmlformats.org/officeDocument/2006/relationships/image" Target="../media/image86.png"/><Relationship Id="rId5" Type="http://schemas.openxmlformats.org/officeDocument/2006/relationships/image" Target="../media/image85.jpeg"/><Relationship Id="rId4" Type="http://schemas.openxmlformats.org/officeDocument/2006/relationships/image" Target="../media/image84.png"/></Relationships>
</file>

<file path=ppt/slides/_rels/slide5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6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60.xml"/><Relationship Id="rId1" Type="http://schemas.openxmlformats.org/officeDocument/2006/relationships/slideLayout" Target="../slideLayouts/slideLayout7.xml"/><Relationship Id="rId4" Type="http://schemas.openxmlformats.org/officeDocument/2006/relationships/image" Target="../media/image91.png"/></Relationships>
</file>

<file path=ppt/slides/_rels/slide61.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61.xml"/><Relationship Id="rId1" Type="http://schemas.openxmlformats.org/officeDocument/2006/relationships/slideLayout" Target="../slideLayouts/slideLayout7.xml"/><Relationship Id="rId5" Type="http://schemas.openxmlformats.org/officeDocument/2006/relationships/image" Target="../media/image90.png"/><Relationship Id="rId4" Type="http://schemas.openxmlformats.org/officeDocument/2006/relationships/image" Target="../media/image93.png"/></Relationships>
</file>

<file path=ppt/slides/_rels/slide6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62.xml"/><Relationship Id="rId1" Type="http://schemas.openxmlformats.org/officeDocument/2006/relationships/slideLayout" Target="../slideLayouts/slideLayout7.xml"/><Relationship Id="rId4" Type="http://schemas.openxmlformats.org/officeDocument/2006/relationships/image" Target="../media/image90.png"/></Relationships>
</file>

<file path=ppt/slides/_rels/slide6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notesSlide" Target="../notesSlides/notesSlide64.xml"/><Relationship Id="rId1" Type="http://schemas.openxmlformats.org/officeDocument/2006/relationships/slideLayout" Target="../slideLayouts/slideLayout7.xml"/><Relationship Id="rId6" Type="http://schemas.openxmlformats.org/officeDocument/2006/relationships/image" Target="../media/image88.jpeg"/><Relationship Id="rId5" Type="http://schemas.openxmlformats.org/officeDocument/2006/relationships/image" Target="../media/image87.png"/><Relationship Id="rId4" Type="http://schemas.openxmlformats.org/officeDocument/2006/relationships/image" Target="../media/image86.png"/></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910.png"/><Relationship Id="rId2" Type="http://schemas.openxmlformats.org/officeDocument/2006/relationships/notesSlide" Target="../notesSlides/notesSlide69.xml"/><Relationship Id="rId1" Type="http://schemas.openxmlformats.org/officeDocument/2006/relationships/slideLayout" Target="../slideLayouts/slideLayout7.xml"/><Relationship Id="rId4" Type="http://schemas.openxmlformats.org/officeDocument/2006/relationships/comments" Target="../comments/comment2.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70.xml.rels><?xml version="1.0" encoding="UTF-8" standalone="yes"?>
<Relationships xmlns="http://schemas.openxmlformats.org/package/2006/relationships"><Relationship Id="rId3" Type="http://schemas.openxmlformats.org/officeDocument/2006/relationships/image" Target="../media/image940.png"/><Relationship Id="rId2" Type="http://schemas.openxmlformats.org/officeDocument/2006/relationships/notesSlide" Target="../notesSlides/notesSlide70.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95.jpg"/><Relationship Id="rId2" Type="http://schemas.openxmlformats.org/officeDocument/2006/relationships/notesSlide" Target="../notesSlides/notesSlide72.xml"/><Relationship Id="rId1" Type="http://schemas.openxmlformats.org/officeDocument/2006/relationships/slideLayout" Target="../slideLayouts/slideLayout7.xml"/><Relationship Id="rId4" Type="http://schemas.openxmlformats.org/officeDocument/2006/relationships/image" Target="../media/image96.jpg"/></Relationships>
</file>

<file path=ppt/slides/_rels/slide73.xml.rels><?xml version="1.0" encoding="UTF-8" standalone="yes"?>
<Relationships xmlns="http://schemas.openxmlformats.org/package/2006/relationships"><Relationship Id="rId3" Type="http://schemas.openxmlformats.org/officeDocument/2006/relationships/image" Target="../media/image97.jpg"/><Relationship Id="rId2" Type="http://schemas.openxmlformats.org/officeDocument/2006/relationships/notesSlide" Target="../notesSlides/notesSlide73.xml"/><Relationship Id="rId1" Type="http://schemas.openxmlformats.org/officeDocument/2006/relationships/slideLayout" Target="../slideLayouts/slideLayout7.xml"/><Relationship Id="rId4" Type="http://schemas.openxmlformats.org/officeDocument/2006/relationships/image" Target="../media/image98.jpg"/></Relationships>
</file>

<file path=ppt/slides/_rels/slide74.xml.rels><?xml version="1.0" encoding="UTF-8" standalone="yes"?>
<Relationships xmlns="http://schemas.openxmlformats.org/package/2006/relationships"><Relationship Id="rId3" Type="http://schemas.openxmlformats.org/officeDocument/2006/relationships/image" Target="../media/image99.png"/><Relationship Id="rId7" Type="http://schemas.openxmlformats.org/officeDocument/2006/relationships/image" Target="../media/image103.png"/><Relationship Id="rId2" Type="http://schemas.openxmlformats.org/officeDocument/2006/relationships/notesSlide" Target="../notesSlides/notesSlide74.xml"/><Relationship Id="rId1" Type="http://schemas.openxmlformats.org/officeDocument/2006/relationships/slideLayout" Target="../slideLayouts/slideLayout7.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s>
</file>

<file path=ppt/slides/_rels/slide7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5.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76.xml.rels><?xml version="1.0" encoding="UTF-8" standalone="yes"?>
<Relationships xmlns="http://schemas.openxmlformats.org/package/2006/relationships"><Relationship Id="rId3" Type="http://schemas.openxmlformats.org/officeDocument/2006/relationships/package" Target="../embeddings/Microsoft_Visio_Drawing3.vsdx"/><Relationship Id="rId2" Type="http://schemas.openxmlformats.org/officeDocument/2006/relationships/notesSlide" Target="../notesSlides/notesSlide76.xml"/><Relationship Id="rId1" Type="http://schemas.openxmlformats.org/officeDocument/2006/relationships/slideLayout" Target="../slideLayouts/slideLayout7.xml"/><Relationship Id="rId4" Type="http://schemas.openxmlformats.org/officeDocument/2006/relationships/image" Target="../media/image45.emf"/></Relationships>
</file>

<file path=ppt/slides/_rels/slide77.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77.xml"/><Relationship Id="rId1" Type="http://schemas.openxmlformats.org/officeDocument/2006/relationships/slideLayout" Target="../slideLayouts/slideLayout7.xml"/><Relationship Id="rId4" Type="http://schemas.openxmlformats.org/officeDocument/2006/relationships/image" Target="../media/image105.png"/></Relationships>
</file>

<file path=ppt/slides/_rels/slide78.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78.xml"/><Relationship Id="rId1" Type="http://schemas.openxmlformats.org/officeDocument/2006/relationships/slideLayout" Target="../slideLayouts/slideLayout7.xml"/><Relationship Id="rId4" Type="http://schemas.openxmlformats.org/officeDocument/2006/relationships/image" Target="../media/image107.png"/></Relationships>
</file>

<file path=ppt/slides/_rels/slide79.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79.xml"/><Relationship Id="rId1" Type="http://schemas.openxmlformats.org/officeDocument/2006/relationships/slideLayout" Target="../slideLayouts/slideLayout7.xml"/><Relationship Id="rId4" Type="http://schemas.openxmlformats.org/officeDocument/2006/relationships/image" Target="../media/image109.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80.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80.xml"/><Relationship Id="rId1" Type="http://schemas.openxmlformats.org/officeDocument/2006/relationships/slideLayout" Target="../slideLayouts/slideLayout7.xml"/><Relationship Id="rId4" Type="http://schemas.openxmlformats.org/officeDocument/2006/relationships/image" Target="../media/image112.png"/></Relationships>
</file>

<file path=ppt/slides/_rels/slide81.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81.xml"/><Relationship Id="rId1" Type="http://schemas.openxmlformats.org/officeDocument/2006/relationships/slideLayout" Target="../slideLayouts/slideLayout7.xml"/><Relationship Id="rId4" Type="http://schemas.openxmlformats.org/officeDocument/2006/relationships/image" Target="../media/image114.png"/></Relationships>
</file>

<file path=ppt/slides/_rels/slide82.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82.xml"/><Relationship Id="rId1" Type="http://schemas.openxmlformats.org/officeDocument/2006/relationships/slideLayout" Target="../slideLayouts/slideLayout7.xml"/><Relationship Id="rId4" Type="http://schemas.openxmlformats.org/officeDocument/2006/relationships/image" Target="../media/image116.png"/></Relationships>
</file>

<file path=ppt/slides/_rels/slide83.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83.xml"/><Relationship Id="rId1" Type="http://schemas.openxmlformats.org/officeDocument/2006/relationships/slideLayout" Target="../slideLayouts/slideLayout7.xml"/><Relationship Id="rId4" Type="http://schemas.openxmlformats.org/officeDocument/2006/relationships/image" Target="../media/image118.png"/></Relationships>
</file>

<file path=ppt/slides/_rels/slide84.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84.xml"/><Relationship Id="rId1" Type="http://schemas.openxmlformats.org/officeDocument/2006/relationships/slideLayout" Target="../slideLayouts/slideLayout7.xml"/><Relationship Id="rId4" Type="http://schemas.openxmlformats.org/officeDocument/2006/relationships/image" Target="../media/image120.png"/></Relationships>
</file>

<file path=ppt/slides/_rels/slide85.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notesSlide" Target="../notesSlides/notesSlide85.xml"/><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image" Target="../media/image76.jpg"/><Relationship Id="rId2" Type="http://schemas.openxmlformats.org/officeDocument/2006/relationships/notesSlide" Target="../notesSlides/notesSlide86.xml"/><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88.xml"/><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89.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90.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90.xml"/><Relationship Id="rId1" Type="http://schemas.openxmlformats.org/officeDocument/2006/relationships/slideLayout" Target="../slideLayouts/slideLayout7.xml"/><Relationship Id="rId4" Type="http://schemas.openxmlformats.org/officeDocument/2006/relationships/image" Target="../media/image124.png"/></Relationships>
</file>

<file path=ppt/slides/_rels/slide91.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91.xml"/><Relationship Id="rId1" Type="http://schemas.openxmlformats.org/officeDocument/2006/relationships/slideLayout" Target="../slideLayouts/slideLayout7.xml"/><Relationship Id="rId5" Type="http://schemas.openxmlformats.org/officeDocument/2006/relationships/image" Target="../media/image127.png"/><Relationship Id="rId4" Type="http://schemas.openxmlformats.org/officeDocument/2006/relationships/image" Target="../media/image126.png"/></Relationships>
</file>

<file path=ppt/slides/_rels/slide92.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92.xml"/><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3.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94.xml.rels><?xml version="1.0" encoding="UTF-8" standalone="yes"?>
<Relationships xmlns="http://schemas.openxmlformats.org/package/2006/relationships"><Relationship Id="rId3" Type="http://schemas.openxmlformats.org/officeDocument/2006/relationships/image" Target="../media/image129.jpg"/><Relationship Id="rId2" Type="http://schemas.openxmlformats.org/officeDocument/2006/relationships/notesSlide" Target="../notesSlides/notesSlide94.xml"/><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3" Type="http://schemas.openxmlformats.org/officeDocument/2006/relationships/image" Target="../media/image130.jpeg"/><Relationship Id="rId2" Type="http://schemas.openxmlformats.org/officeDocument/2006/relationships/notesSlide" Target="../notesSlides/notesSlide95.xml"/><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97.xml"/><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3" Type="http://schemas.openxmlformats.org/officeDocument/2006/relationships/image" Target="../media/image132.jpg"/><Relationship Id="rId2" Type="http://schemas.openxmlformats.org/officeDocument/2006/relationships/notesSlide" Target="../notesSlides/notesSlide98.xml"/><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image" Target="../media/image133.jpeg"/><Relationship Id="rId2" Type="http://schemas.openxmlformats.org/officeDocument/2006/relationships/notesSlide" Target="../notesSlides/notesSlide9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9" name="组合 28"/>
          <p:cNvGrpSpPr/>
          <p:nvPr/>
        </p:nvGrpSpPr>
        <p:grpSpPr>
          <a:xfrm>
            <a:off x="211282" y="-1950894"/>
            <a:ext cx="11617036" cy="10759787"/>
            <a:chOff x="1659081" y="-872837"/>
            <a:chExt cx="8738755" cy="8603673"/>
          </a:xfrm>
        </p:grpSpPr>
        <p:sp>
          <p:nvSpPr>
            <p:cNvPr id="3" name="椭圆 2"/>
            <p:cNvSpPr/>
            <p:nvPr/>
          </p:nvSpPr>
          <p:spPr>
            <a:xfrm>
              <a:off x="1794163" y="-872837"/>
              <a:ext cx="8603673" cy="8603673"/>
            </a:xfrm>
            <a:prstGeom prst="ellipse">
              <a:avLst/>
            </a:prstGeom>
            <a:noFill/>
            <a:ln w="127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14" name="组合 13"/>
            <p:cNvGrpSpPr/>
            <p:nvPr/>
          </p:nvGrpSpPr>
          <p:grpSpPr>
            <a:xfrm>
              <a:off x="1659081" y="1713219"/>
              <a:ext cx="578692" cy="1424836"/>
              <a:chOff x="1659081" y="1713219"/>
              <a:chExt cx="578692" cy="1424836"/>
            </a:xfrm>
          </p:grpSpPr>
          <p:sp>
            <p:nvSpPr>
              <p:cNvPr id="5" name="椭圆 4"/>
              <p:cNvSpPr/>
              <p:nvPr/>
            </p:nvSpPr>
            <p:spPr>
              <a:xfrm>
                <a:off x="1659081" y="2207428"/>
                <a:ext cx="436418" cy="43641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6" name="椭圆 5"/>
              <p:cNvSpPr/>
              <p:nvPr/>
            </p:nvSpPr>
            <p:spPr>
              <a:xfrm>
                <a:off x="1659081" y="2836170"/>
                <a:ext cx="301885" cy="301885"/>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7" name="椭圆 6"/>
              <p:cNvSpPr/>
              <p:nvPr/>
            </p:nvSpPr>
            <p:spPr>
              <a:xfrm>
                <a:off x="1935888" y="1713219"/>
                <a:ext cx="301885" cy="301885"/>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grpSp>
          <p:nvGrpSpPr>
            <p:cNvPr id="13" name="组合 12"/>
            <p:cNvGrpSpPr/>
            <p:nvPr/>
          </p:nvGrpSpPr>
          <p:grpSpPr>
            <a:xfrm>
              <a:off x="9537137" y="4516762"/>
              <a:ext cx="839038" cy="1362308"/>
              <a:chOff x="9537137" y="4516762"/>
              <a:chExt cx="839038" cy="1362308"/>
            </a:xfrm>
          </p:grpSpPr>
          <p:sp>
            <p:nvSpPr>
              <p:cNvPr id="10" name="椭圆 9"/>
              <p:cNvSpPr/>
              <p:nvPr/>
            </p:nvSpPr>
            <p:spPr>
              <a:xfrm flipH="1">
                <a:off x="9724442" y="4979707"/>
                <a:ext cx="436418" cy="43641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11" name="椭圆 10"/>
              <p:cNvSpPr/>
              <p:nvPr/>
            </p:nvSpPr>
            <p:spPr>
              <a:xfrm flipH="1">
                <a:off x="9537137" y="5577185"/>
                <a:ext cx="301885" cy="301885"/>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12" name="椭圆 11"/>
              <p:cNvSpPr/>
              <p:nvPr/>
            </p:nvSpPr>
            <p:spPr>
              <a:xfrm flipH="1">
                <a:off x="10074290" y="4516762"/>
                <a:ext cx="301885" cy="301885"/>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grpSp>
      <p:cxnSp>
        <p:nvCxnSpPr>
          <p:cNvPr id="16" name="直接连接符 15"/>
          <p:cNvCxnSpPr>
            <a:cxnSpLocks/>
          </p:cNvCxnSpPr>
          <p:nvPr/>
        </p:nvCxnSpPr>
        <p:spPr>
          <a:xfrm>
            <a:off x="3216275" y="1647044"/>
            <a:ext cx="571667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8" name="组合 27"/>
          <p:cNvGrpSpPr/>
          <p:nvPr/>
        </p:nvGrpSpPr>
        <p:grpSpPr>
          <a:xfrm>
            <a:off x="4422788" y="4174942"/>
            <a:ext cx="3303646" cy="1609529"/>
            <a:chOff x="4806211" y="4738204"/>
            <a:chExt cx="2631680" cy="886454"/>
          </a:xfrm>
        </p:grpSpPr>
        <p:sp>
          <p:nvSpPr>
            <p:cNvPr id="25" name="流程图: 终止 24"/>
            <p:cNvSpPr/>
            <p:nvPr/>
          </p:nvSpPr>
          <p:spPr>
            <a:xfrm>
              <a:off x="4806211" y="4738204"/>
              <a:ext cx="2631680" cy="868454"/>
            </a:xfrm>
            <a:prstGeom prst="flowChartTerminator">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26" name="文本框 25"/>
            <p:cNvSpPr txBox="1"/>
            <p:nvPr/>
          </p:nvSpPr>
          <p:spPr>
            <a:xfrm>
              <a:off x="4987879" y="4816117"/>
              <a:ext cx="2268343" cy="502300"/>
            </a:xfrm>
            <a:prstGeom prst="rect">
              <a:avLst/>
            </a:prstGeom>
            <a:noFill/>
          </p:spPr>
          <p:txBody>
            <a:bodyPr wrap="square" rtlCol="0">
              <a:spAutoFit/>
            </a:bodyPr>
            <a:lstStyle/>
            <a:p>
              <a:pPr algn="ctr">
                <a:lnSpc>
                  <a:spcPct val="150000"/>
                </a:lnSpc>
              </a:pPr>
              <a:r>
                <a:rPr lang="zh-TW" altLang="en-US" sz="2200" dirty="0">
                  <a:latin typeface="Times New Roman" panose="02020603050405020304" pitchFamily="18" charset="0"/>
                  <a:ea typeface="微軟正黑體" panose="020B0604030504040204" pitchFamily="34" charset="-120"/>
                  <a:cs typeface="Times New Roman" panose="02020603050405020304" pitchFamily="18" charset="0"/>
                </a:rPr>
                <a:t>       學生：蘇柏丞</a:t>
              </a:r>
              <a:endParaRPr lang="en-US" altLang="zh-TW" sz="2200" dirty="0">
                <a:latin typeface="Times New Roman" panose="02020603050405020304" pitchFamily="18" charset="0"/>
                <a:ea typeface="微軟正黑體" panose="020B0604030504040204" pitchFamily="34" charset="-120"/>
                <a:cs typeface="Times New Roman" panose="02020603050405020304" pitchFamily="18" charset="0"/>
              </a:endParaRPr>
            </a:p>
            <a:p>
              <a:pPr algn="ctr">
                <a:lnSpc>
                  <a:spcPct val="150000"/>
                </a:lnSpc>
              </a:pPr>
              <a:r>
                <a:rPr lang="zh-TW" altLang="en-US" sz="2200" dirty="0">
                  <a:latin typeface="Times New Roman" panose="02020603050405020304" pitchFamily="18" charset="0"/>
                  <a:ea typeface="微軟正黑體" panose="020B0604030504040204" pitchFamily="34" charset="-120"/>
                  <a:cs typeface="Times New Roman" panose="02020603050405020304" pitchFamily="18" charset="0"/>
                </a:rPr>
                <a:t>指導教授：林銘波</a:t>
              </a:r>
              <a:endParaRPr lang="zh-CN" altLang="en-US" sz="2200"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27" name="矩形 26"/>
            <p:cNvSpPr/>
            <p:nvPr/>
          </p:nvSpPr>
          <p:spPr>
            <a:xfrm>
              <a:off x="5798051" y="5588658"/>
              <a:ext cx="648000" cy="36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sp>
        <p:nvSpPr>
          <p:cNvPr id="32" name="文本框 31">
            <a:extLst>
              <a:ext uri="{FF2B5EF4-FFF2-40B4-BE49-F238E27FC236}">
                <a16:creationId xmlns:a16="http://schemas.microsoft.com/office/drawing/2014/main" id="{88C59FE2-D937-410B-85AA-96AA917379D0}"/>
              </a:ext>
            </a:extLst>
          </p:cNvPr>
          <p:cNvSpPr txBox="1"/>
          <p:nvPr/>
        </p:nvSpPr>
        <p:spPr>
          <a:xfrm>
            <a:off x="855815" y="1966371"/>
            <a:ext cx="10814242" cy="1938992"/>
          </a:xfrm>
          <a:prstGeom prst="rect">
            <a:avLst/>
          </a:prstGeom>
        </p:spPr>
        <p:txBody>
          <a:bodyPr wrap="square" rtlCol="0">
            <a:spAutoFit/>
          </a:bodyPr>
          <a:lstStyle/>
          <a:p>
            <a:pPr algn="ctr"/>
            <a:r>
              <a:rPr lang="en-US" altLang="zh-TW" sz="4000" dirty="0">
                <a:latin typeface="Times New Roman" panose="02020603050405020304" pitchFamily="18" charset="0"/>
                <a:ea typeface="微軟正黑體" panose="020B0604030504040204" pitchFamily="34" charset="-120"/>
                <a:cs typeface="Times New Roman" panose="02020603050405020304" pitchFamily="18" charset="0"/>
              </a:rPr>
              <a:t>Design and Implementation of a Hardware Accelerator IP for Post-Quantum Cryptography ML-DSA Compatible with the AXI-4 Interface</a:t>
            </a:r>
            <a:endParaRPr lang="zh-CN" altLang="en-US" sz="4400"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2" name="投影片編號版面配置區 1">
            <a:extLst>
              <a:ext uri="{FF2B5EF4-FFF2-40B4-BE49-F238E27FC236}">
                <a16:creationId xmlns:a16="http://schemas.microsoft.com/office/drawing/2014/main" id="{2502DED8-9426-3C03-7F28-F55C411511B5}"/>
              </a:ext>
            </a:extLst>
          </p:cNvPr>
          <p:cNvSpPr>
            <a:spLocks noGrp="1"/>
          </p:cNvSpPr>
          <p:nvPr>
            <p:ph type="sldNum" sz="quarter" idx="12"/>
          </p:nvPr>
        </p:nvSpPr>
        <p:spPr/>
        <p:txBody>
          <a:bodyPr/>
          <a:lstStyle/>
          <a:p>
            <a:fld id="{565CE74E-AB26-4998-AD42-012C4C1AD076}" type="slidenum">
              <a:rPr lang="zh-CN" altLang="en-US" smtClean="0"/>
              <a:t>1</a:t>
            </a:fld>
            <a:endParaRPr lang="zh-CN" altLang="en-US"/>
          </a:p>
        </p:txBody>
      </p:sp>
    </p:spTree>
    <p:extLst>
      <p:ext uri="{BB962C8B-B14F-4D97-AF65-F5344CB8AC3E}">
        <p14:creationId xmlns:p14="http://schemas.microsoft.com/office/powerpoint/2010/main" val="36969210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54" name="组合 53"/>
          <p:cNvGrpSpPr/>
          <p:nvPr/>
        </p:nvGrpSpPr>
        <p:grpSpPr>
          <a:xfrm>
            <a:off x="568443" y="319365"/>
            <a:ext cx="1348179" cy="400110"/>
            <a:chOff x="568442" y="319364"/>
            <a:chExt cx="1348179" cy="400111"/>
          </a:xfrm>
        </p:grpSpPr>
        <p:sp>
          <p:nvSpPr>
            <p:cNvPr id="55" name="文本框 23"/>
            <p:cNvSpPr txBox="1"/>
            <p:nvPr/>
          </p:nvSpPr>
          <p:spPr>
            <a:xfrm>
              <a:off x="665958" y="319364"/>
              <a:ext cx="1250663"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Algorithm</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3" name="文字方塊 2">
            <a:extLst>
              <a:ext uri="{FF2B5EF4-FFF2-40B4-BE49-F238E27FC236}">
                <a16:creationId xmlns:a16="http://schemas.microsoft.com/office/drawing/2014/main" id="{CB76C02D-F21D-E7F4-4943-917E40115E3F}"/>
              </a:ext>
            </a:extLst>
          </p:cNvPr>
          <p:cNvSpPr txBox="1"/>
          <p:nvPr/>
        </p:nvSpPr>
        <p:spPr>
          <a:xfrm>
            <a:off x="1024633" y="856537"/>
            <a:ext cx="4154311" cy="4247317"/>
          </a:xfrm>
          <a:prstGeom prst="rect">
            <a:avLst/>
          </a:prstGeom>
          <a:noFill/>
        </p:spPr>
        <p:txBody>
          <a:bodyPr wrap="square" rtlCol="0">
            <a:spAutoFit/>
          </a:bodyPr>
          <a:lstStyle/>
          <a:p>
            <a:pPr marL="342900" indent="-342900">
              <a:buFont typeface="+mj-lt"/>
              <a:buAutoNum type="arabicPeriod"/>
            </a:pPr>
            <a:r>
              <a:rPr lang="en-US" altLang="zh-TW" dirty="0">
                <a:latin typeface="Times New Roman" panose="02020603050405020304" pitchFamily="18" charset="0"/>
                <a:cs typeface="Times New Roman" panose="02020603050405020304" pitchFamily="18" charset="0"/>
              </a:rPr>
              <a:t>Key generation (</a:t>
            </a:r>
            <a:r>
              <a:rPr lang="en-US" altLang="zh-TW" dirty="0" err="1">
                <a:latin typeface="Times New Roman" panose="02020603050405020304" pitchFamily="18" charset="0"/>
                <a:cs typeface="Times New Roman" panose="02020603050405020304" pitchFamily="18" charset="0"/>
              </a:rPr>
              <a:t>KeyGen</a:t>
            </a:r>
            <a:r>
              <a:rPr lang="en-US" altLang="zh-TW" dirty="0">
                <a:latin typeface="Times New Roman" panose="02020603050405020304" pitchFamily="18" charset="0"/>
                <a:cs typeface="Times New Roman" panose="02020603050405020304" pitchFamily="18" charset="0"/>
              </a:rPr>
              <a:t>)</a:t>
            </a: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r>
              <a:rPr lang="en-US" altLang="zh-TW" dirty="0">
                <a:latin typeface="Times New Roman" panose="02020603050405020304" pitchFamily="18" charset="0"/>
                <a:cs typeface="Times New Roman" panose="02020603050405020304" pitchFamily="18" charset="0"/>
              </a:rPr>
              <a:t>Signature generation (Sign)</a:t>
            </a: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endParaRPr lang="en-US" altLang="zh-TW" dirty="0">
              <a:latin typeface="Times New Roman" panose="02020603050405020304" pitchFamily="18" charset="0"/>
              <a:cs typeface="Times New Roman" panose="02020603050405020304" pitchFamily="18" charset="0"/>
            </a:endParaRPr>
          </a:p>
          <a:p>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startAt="3"/>
            </a:pPr>
            <a:r>
              <a:rPr lang="en-US" altLang="zh-TW" dirty="0">
                <a:latin typeface="Times New Roman" panose="02020603050405020304" pitchFamily="18" charset="0"/>
                <a:cs typeface="Times New Roman" panose="02020603050405020304" pitchFamily="18" charset="0"/>
              </a:rPr>
              <a:t>Signature verification (Verify)</a:t>
            </a:r>
          </a:p>
          <a:p>
            <a:pPr marL="800100" lvl="1" indent="-342900">
              <a:buFont typeface="Arial" panose="020B0604020202020204" pitchFamily="34" charset="0"/>
              <a:buChar char="•"/>
            </a:pPr>
            <a:endParaRPr lang="en-US" altLang="zh-TW" dirty="0">
              <a:latin typeface="Times New Roman" panose="02020603050405020304" pitchFamily="18" charset="0"/>
              <a:cs typeface="Times New Roman" panose="02020603050405020304" pitchFamily="18" charset="0"/>
            </a:endParaRPr>
          </a:p>
          <a:p>
            <a:pPr marL="800100" lvl="1" indent="-342900">
              <a:buFont typeface="+mj-lt"/>
              <a:buAutoNum type="arabicPeriod"/>
            </a:pPr>
            <a:endParaRPr lang="zh-TW" altLang="en-US" dirty="0">
              <a:latin typeface="Times New Roman" panose="02020603050405020304" pitchFamily="18" charset="0"/>
              <a:cs typeface="Times New Roman" panose="02020603050405020304" pitchFamily="18" charset="0"/>
            </a:endParaRPr>
          </a:p>
        </p:txBody>
      </p:sp>
      <p:graphicFrame>
        <p:nvGraphicFramePr>
          <p:cNvPr id="4" name="物件 3">
            <a:extLst>
              <a:ext uri="{FF2B5EF4-FFF2-40B4-BE49-F238E27FC236}">
                <a16:creationId xmlns:a16="http://schemas.microsoft.com/office/drawing/2014/main" id="{3B277ED9-80A8-42E0-B11D-7B1638EACCB4}"/>
              </a:ext>
            </a:extLst>
          </p:cNvPr>
          <p:cNvGraphicFramePr>
            <a:graphicFrameLocks noChangeAspect="1"/>
          </p:cNvGraphicFramePr>
          <p:nvPr>
            <p:extLst>
              <p:ext uri="{D42A27DB-BD31-4B8C-83A1-F6EECF244321}">
                <p14:modId xmlns:p14="http://schemas.microsoft.com/office/powerpoint/2010/main" val="2625312246"/>
              </p:ext>
            </p:extLst>
          </p:nvPr>
        </p:nvGraphicFramePr>
        <p:xfrm>
          <a:off x="4543425" y="392113"/>
          <a:ext cx="3465513" cy="1493837"/>
        </p:xfrm>
        <a:graphic>
          <a:graphicData uri="http://schemas.openxmlformats.org/presentationml/2006/ole">
            <mc:AlternateContent xmlns:mc="http://schemas.openxmlformats.org/markup-compatibility/2006">
              <mc:Choice xmlns:v="urn:schemas-microsoft-com:vml" Requires="v">
                <p:oleObj name="Visio" r:id="rId3" imgW="4210057" imgH="1781111" progId="Visio.Drawing.15">
                  <p:embed/>
                </p:oleObj>
              </mc:Choice>
              <mc:Fallback>
                <p:oleObj name="Visio" r:id="rId3" imgW="4210057" imgH="1781111" progId="Visio.Drawing.15">
                  <p:embed/>
                  <p:pic>
                    <p:nvPicPr>
                      <p:cNvPr id="0" name=""/>
                      <p:cNvPicPr/>
                      <p:nvPr/>
                    </p:nvPicPr>
                    <p:blipFill>
                      <a:blip r:embed="rId4"/>
                      <a:stretch>
                        <a:fillRect/>
                      </a:stretch>
                    </p:blipFill>
                    <p:spPr>
                      <a:xfrm>
                        <a:off x="4543425" y="392113"/>
                        <a:ext cx="3465513" cy="1493837"/>
                      </a:xfrm>
                      <a:prstGeom prst="rect">
                        <a:avLst/>
                      </a:prstGeom>
                    </p:spPr>
                  </p:pic>
                </p:oleObj>
              </mc:Fallback>
            </mc:AlternateContent>
          </a:graphicData>
        </a:graphic>
      </p:graphicFrame>
      <p:graphicFrame>
        <p:nvGraphicFramePr>
          <p:cNvPr id="5" name="物件 4">
            <a:extLst>
              <a:ext uri="{FF2B5EF4-FFF2-40B4-BE49-F238E27FC236}">
                <a16:creationId xmlns:a16="http://schemas.microsoft.com/office/drawing/2014/main" id="{FA10A7C8-E5B6-4976-985D-968080FBE34D}"/>
              </a:ext>
            </a:extLst>
          </p:cNvPr>
          <p:cNvGraphicFramePr>
            <a:graphicFrameLocks noChangeAspect="1"/>
          </p:cNvGraphicFramePr>
          <p:nvPr>
            <p:extLst>
              <p:ext uri="{D42A27DB-BD31-4B8C-83A1-F6EECF244321}">
                <p14:modId xmlns:p14="http://schemas.microsoft.com/office/powerpoint/2010/main" val="2280041587"/>
              </p:ext>
            </p:extLst>
          </p:nvPr>
        </p:nvGraphicFramePr>
        <p:xfrm>
          <a:off x="4544122" y="2093340"/>
          <a:ext cx="4937872" cy="2237019"/>
        </p:xfrm>
        <a:graphic>
          <a:graphicData uri="http://schemas.openxmlformats.org/presentationml/2006/ole">
            <mc:AlternateContent xmlns:mc="http://schemas.openxmlformats.org/markup-compatibility/2006">
              <mc:Choice xmlns:v="urn:schemas-microsoft-com:vml" Requires="v">
                <p:oleObj name="Visio" r:id="rId5" imgW="6000685" imgH="2666974" progId="Visio.Drawing.15">
                  <p:embed/>
                </p:oleObj>
              </mc:Choice>
              <mc:Fallback>
                <p:oleObj name="Visio" r:id="rId5" imgW="6000685" imgH="2666974" progId="Visio.Drawing.15">
                  <p:embed/>
                  <p:pic>
                    <p:nvPicPr>
                      <p:cNvPr id="0" name=""/>
                      <p:cNvPicPr/>
                      <p:nvPr/>
                    </p:nvPicPr>
                    <p:blipFill>
                      <a:blip r:embed="rId6"/>
                      <a:stretch>
                        <a:fillRect/>
                      </a:stretch>
                    </p:blipFill>
                    <p:spPr>
                      <a:xfrm>
                        <a:off x="4544122" y="2093340"/>
                        <a:ext cx="4937872" cy="2237019"/>
                      </a:xfrm>
                      <a:prstGeom prst="rect">
                        <a:avLst/>
                      </a:prstGeom>
                    </p:spPr>
                  </p:pic>
                </p:oleObj>
              </mc:Fallback>
            </mc:AlternateContent>
          </a:graphicData>
        </a:graphic>
      </p:graphicFrame>
      <p:graphicFrame>
        <p:nvGraphicFramePr>
          <p:cNvPr id="6" name="物件 5">
            <a:extLst>
              <a:ext uri="{FF2B5EF4-FFF2-40B4-BE49-F238E27FC236}">
                <a16:creationId xmlns:a16="http://schemas.microsoft.com/office/drawing/2014/main" id="{AEB24826-4D6E-49FB-B296-EF08DFD130F2}"/>
              </a:ext>
            </a:extLst>
          </p:cNvPr>
          <p:cNvGraphicFramePr>
            <a:graphicFrameLocks noChangeAspect="1"/>
          </p:cNvGraphicFramePr>
          <p:nvPr>
            <p:extLst>
              <p:ext uri="{D42A27DB-BD31-4B8C-83A1-F6EECF244321}">
                <p14:modId xmlns:p14="http://schemas.microsoft.com/office/powerpoint/2010/main" val="1739654319"/>
              </p:ext>
            </p:extLst>
          </p:nvPr>
        </p:nvGraphicFramePr>
        <p:xfrm>
          <a:off x="4544122" y="4537494"/>
          <a:ext cx="4122731" cy="2237019"/>
        </p:xfrm>
        <a:graphic>
          <a:graphicData uri="http://schemas.openxmlformats.org/presentationml/2006/ole">
            <mc:AlternateContent xmlns:mc="http://schemas.openxmlformats.org/markup-compatibility/2006">
              <mc:Choice xmlns:v="urn:schemas-microsoft-com:vml" Requires="v">
                <p:oleObj name="Visio" r:id="rId7" imgW="5009940" imgH="2666974" progId="Visio.Drawing.15">
                  <p:embed/>
                </p:oleObj>
              </mc:Choice>
              <mc:Fallback>
                <p:oleObj name="Visio" r:id="rId7" imgW="5009940" imgH="2666974" progId="Visio.Drawing.15">
                  <p:embed/>
                  <p:pic>
                    <p:nvPicPr>
                      <p:cNvPr id="0" name=""/>
                      <p:cNvPicPr/>
                      <p:nvPr/>
                    </p:nvPicPr>
                    <p:blipFill>
                      <a:blip r:embed="rId8"/>
                      <a:stretch>
                        <a:fillRect/>
                      </a:stretch>
                    </p:blipFill>
                    <p:spPr>
                      <a:xfrm>
                        <a:off x="4544122" y="4537494"/>
                        <a:ext cx="4122731" cy="2237019"/>
                      </a:xfrm>
                      <a:prstGeom prst="rect">
                        <a:avLst/>
                      </a:prstGeom>
                    </p:spPr>
                  </p:pic>
                </p:oleObj>
              </mc:Fallback>
            </mc:AlternateContent>
          </a:graphicData>
        </a:graphic>
      </p:graphicFrame>
      <p:sp>
        <p:nvSpPr>
          <p:cNvPr id="8" name="文字方塊 7">
            <a:extLst>
              <a:ext uri="{FF2B5EF4-FFF2-40B4-BE49-F238E27FC236}">
                <a16:creationId xmlns:a16="http://schemas.microsoft.com/office/drawing/2014/main" id="{A4910758-ED4A-45A5-A445-3467CFF4C944}"/>
              </a:ext>
            </a:extLst>
          </p:cNvPr>
          <p:cNvSpPr txBox="1"/>
          <p:nvPr/>
        </p:nvSpPr>
        <p:spPr>
          <a:xfrm flipH="1">
            <a:off x="9453445" y="392194"/>
            <a:ext cx="3306997" cy="2031325"/>
          </a:xfrm>
          <a:prstGeom prst="rect">
            <a:avLst/>
          </a:prstGeom>
          <a:noFill/>
        </p:spPr>
        <p:txBody>
          <a:bodyPr wrap="square" rtlCol="0">
            <a:spAutoFit/>
          </a:bodyPr>
          <a:lstStyle/>
          <a:p>
            <a:r>
              <a:rPr lang="en-US" altLang="zh-TW" dirty="0">
                <a:latin typeface="Times New Roman" panose="02020603050405020304" pitchFamily="18" charset="0"/>
                <a:cs typeface="Times New Roman" panose="02020603050405020304" pitchFamily="18" charset="0"/>
              </a:rPr>
              <a:t>Symbols</a:t>
            </a:r>
          </a:p>
          <a:p>
            <a:pPr marL="285750" indent="-285750">
              <a:buFont typeface="Arial" panose="020B0604020202020204" pitchFamily="34" charset="0"/>
              <a:buChar char="•"/>
            </a:pPr>
            <a:r>
              <a:rPr lang="en-US" altLang="zh-TW" b="1" i="1" dirty="0">
                <a:latin typeface="Times New Roman" panose="02020603050405020304" pitchFamily="18" charset="0"/>
                <a:cs typeface="Times New Roman" panose="02020603050405020304" pitchFamily="18" charset="0"/>
              </a:rPr>
              <a:t>ξ</a:t>
            </a:r>
            <a:r>
              <a:rPr lang="en-US" altLang="zh-TW" dirty="0">
                <a:latin typeface="Times New Roman" panose="02020603050405020304" pitchFamily="18" charset="0"/>
                <a:cs typeface="Times New Roman" panose="02020603050405020304" pitchFamily="18" charset="0"/>
              </a:rPr>
              <a:t> : random seed</a:t>
            </a:r>
          </a:p>
          <a:p>
            <a:pPr marL="285750" indent="-285750">
              <a:buFont typeface="Arial" panose="020B0604020202020204" pitchFamily="34" charset="0"/>
              <a:buChar char="•"/>
            </a:pPr>
            <a:r>
              <a:rPr lang="en-US" altLang="zh-TW" b="1" i="1" dirty="0">
                <a:latin typeface="Times New Roman" panose="02020603050405020304" pitchFamily="18" charset="0"/>
                <a:cs typeface="Times New Roman" panose="02020603050405020304" pitchFamily="18" charset="0"/>
              </a:rPr>
              <a:t>p</a:t>
            </a:r>
            <a:r>
              <a:rPr lang="en-US" altLang="zh-TW" dirty="0">
                <a:latin typeface="Times New Roman" panose="02020603050405020304" pitchFamily="18" charset="0"/>
                <a:cs typeface="Times New Roman" panose="02020603050405020304" pitchFamily="18" charset="0"/>
              </a:rPr>
              <a:t>k : public key</a:t>
            </a:r>
          </a:p>
          <a:p>
            <a:pPr marL="285750" indent="-285750">
              <a:buFont typeface="Arial" panose="020B0604020202020204" pitchFamily="34" charset="0"/>
              <a:buChar char="•"/>
            </a:pPr>
            <a:r>
              <a:rPr lang="en-US" altLang="zh-TW" b="1" i="1" dirty="0" err="1">
                <a:latin typeface="Times New Roman" panose="02020603050405020304" pitchFamily="18" charset="0"/>
                <a:cs typeface="Times New Roman" panose="02020603050405020304" pitchFamily="18" charset="0"/>
              </a:rPr>
              <a:t>sk</a:t>
            </a:r>
            <a:r>
              <a:rPr lang="en-US" altLang="zh-TW" dirty="0">
                <a:latin typeface="Times New Roman" panose="02020603050405020304" pitchFamily="18" charset="0"/>
                <a:cs typeface="Times New Roman" panose="02020603050405020304" pitchFamily="18" charset="0"/>
              </a:rPr>
              <a:t> : secret key</a:t>
            </a:r>
          </a:p>
          <a:p>
            <a:pPr marL="285750" indent="-285750">
              <a:buFont typeface="Arial" panose="020B0604020202020204" pitchFamily="34" charset="0"/>
              <a:buChar char="•"/>
            </a:pPr>
            <a:r>
              <a:rPr lang="en-US" altLang="zh-TW" b="1" i="1" dirty="0">
                <a:latin typeface="Times New Roman" panose="02020603050405020304" pitchFamily="18" charset="0"/>
                <a:cs typeface="Times New Roman" panose="02020603050405020304" pitchFamily="18" charset="0"/>
              </a:rPr>
              <a:t>M</a:t>
            </a:r>
            <a:r>
              <a:rPr lang="en-US" altLang="zh-TW" sz="1800" b="1" i="1" u="none" strike="noStrike" baseline="0" dirty="0">
                <a:solidFill>
                  <a:srgbClr val="000000"/>
                </a:solidFill>
                <a:latin typeface="Times New Roman" panose="02020603050405020304" pitchFamily="18" charset="0"/>
              </a:rPr>
              <a:t>'</a:t>
            </a:r>
            <a:r>
              <a:rPr lang="en-US" altLang="zh-TW" dirty="0">
                <a:latin typeface="Times New Roman" panose="02020603050405020304" pitchFamily="18" charset="0"/>
                <a:cs typeface="Times New Roman" panose="02020603050405020304" pitchFamily="18" charset="0"/>
              </a:rPr>
              <a:t> : hash  message</a:t>
            </a:r>
          </a:p>
          <a:p>
            <a:pPr marL="285750" indent="-285750">
              <a:buFont typeface="Arial" panose="020B0604020202020204" pitchFamily="34" charset="0"/>
              <a:buChar char="•"/>
            </a:pPr>
            <a:r>
              <a:rPr lang="en-US" altLang="zh-TW" b="1" i="1" dirty="0" err="1">
                <a:latin typeface="Times New Roman" panose="02020603050405020304" pitchFamily="18" charset="0"/>
                <a:cs typeface="Times New Roman" panose="02020603050405020304" pitchFamily="18" charset="0"/>
              </a:rPr>
              <a:t>rnd</a:t>
            </a:r>
            <a:r>
              <a:rPr lang="en-US" altLang="zh-TW" dirty="0">
                <a:latin typeface="Times New Roman" panose="02020603050405020304" pitchFamily="18" charset="0"/>
                <a:cs typeface="Times New Roman" panose="02020603050405020304" pitchFamily="18" charset="0"/>
              </a:rPr>
              <a:t> : random number </a:t>
            </a:r>
          </a:p>
          <a:p>
            <a:pPr marL="285750" indent="-285750">
              <a:buFont typeface="Arial" panose="020B0604020202020204" pitchFamily="34" charset="0"/>
              <a:buChar char="•"/>
            </a:pPr>
            <a:r>
              <a:rPr lang="en-US" altLang="zh-TW" b="1" i="1" dirty="0">
                <a:latin typeface="Times New Roman" panose="02020603050405020304" pitchFamily="18" charset="0"/>
                <a:cs typeface="Times New Roman" panose="02020603050405020304" pitchFamily="18" charset="0"/>
              </a:rPr>
              <a:t>σ</a:t>
            </a:r>
            <a:r>
              <a:rPr lang="en-US" altLang="zh-TW" dirty="0">
                <a:latin typeface="Times New Roman" panose="02020603050405020304" pitchFamily="18" charset="0"/>
                <a:cs typeface="Times New Roman" panose="02020603050405020304" pitchFamily="18" charset="0"/>
              </a:rPr>
              <a:t> : signature</a:t>
            </a:r>
          </a:p>
        </p:txBody>
      </p:sp>
      <p:sp>
        <p:nvSpPr>
          <p:cNvPr id="2" name="投影片編號版面配置區 1">
            <a:extLst>
              <a:ext uri="{FF2B5EF4-FFF2-40B4-BE49-F238E27FC236}">
                <a16:creationId xmlns:a16="http://schemas.microsoft.com/office/drawing/2014/main" id="{1A9CBBB0-443E-4A75-3694-EDB6BA0BBDC2}"/>
              </a:ext>
            </a:extLst>
          </p:cNvPr>
          <p:cNvSpPr>
            <a:spLocks noGrp="1"/>
          </p:cNvSpPr>
          <p:nvPr>
            <p:ph type="sldNum" sz="quarter" idx="12"/>
          </p:nvPr>
        </p:nvSpPr>
        <p:spPr/>
        <p:txBody>
          <a:bodyPr/>
          <a:lstStyle/>
          <a:p>
            <a:fld id="{565CE74E-AB26-4998-AD42-012C4C1AD076}" type="slidenum">
              <a:rPr lang="zh-CN" altLang="en-US" smtClean="0"/>
              <a:t>10</a:t>
            </a:fld>
            <a:endParaRPr lang="zh-CN" altLang="en-US" dirty="0"/>
          </a:p>
        </p:txBody>
      </p:sp>
    </p:spTree>
    <p:extLst>
      <p:ext uri="{BB962C8B-B14F-4D97-AF65-F5344CB8AC3E}">
        <p14:creationId xmlns:p14="http://schemas.microsoft.com/office/powerpoint/2010/main" val="136172747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4743596" cy="400110"/>
            <a:chOff x="568442" y="319364"/>
            <a:chExt cx="4743596"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4646080" cy="400111"/>
            </a:xfrm>
            <a:prstGeom prst="rect">
              <a:avLst/>
            </a:prstGeom>
            <a:noFill/>
          </p:spPr>
          <p:txBody>
            <a:bodyPr wrap="none" rtlCol="0">
              <a:spAutoFit/>
            </a:bodyPr>
            <a:lstStyle/>
            <a:p>
              <a:r>
                <a:rPr lang="en-US" altLang="zh-CN"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 Module Pin Function Definition</a:t>
              </a: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100</a:t>
            </a:fld>
            <a:endParaRPr lang="zh-CN" altLang="en-US" dirty="0"/>
          </a:p>
        </p:txBody>
      </p:sp>
      <p:graphicFrame>
        <p:nvGraphicFramePr>
          <p:cNvPr id="9" name="表格 8">
            <a:extLst>
              <a:ext uri="{FF2B5EF4-FFF2-40B4-BE49-F238E27FC236}">
                <a16:creationId xmlns:a16="http://schemas.microsoft.com/office/drawing/2014/main" id="{FCD20396-6B8A-4396-9D8C-AC694DC5E381}"/>
              </a:ext>
            </a:extLst>
          </p:cNvPr>
          <p:cNvGraphicFramePr>
            <a:graphicFrameLocks noGrp="1"/>
          </p:cNvGraphicFramePr>
          <p:nvPr>
            <p:extLst>
              <p:ext uri="{D42A27DB-BD31-4B8C-83A1-F6EECF244321}">
                <p14:modId xmlns:p14="http://schemas.microsoft.com/office/powerpoint/2010/main" val="2156780735"/>
              </p:ext>
            </p:extLst>
          </p:nvPr>
        </p:nvGraphicFramePr>
        <p:xfrm>
          <a:off x="1602712" y="835061"/>
          <a:ext cx="8986576" cy="5647545"/>
        </p:xfrm>
        <a:graphic>
          <a:graphicData uri="http://schemas.openxmlformats.org/drawingml/2006/table">
            <a:tbl>
              <a:tblPr firstRow="1" bandRow="1">
                <a:tableStyleId>{5C22544A-7EE6-4342-B048-85BDC9FD1C3A}</a:tableStyleId>
              </a:tblPr>
              <a:tblGrid>
                <a:gridCol w="1694180">
                  <a:extLst>
                    <a:ext uri="{9D8B030D-6E8A-4147-A177-3AD203B41FA5}">
                      <a16:colId xmlns:a16="http://schemas.microsoft.com/office/drawing/2014/main" val="3145363978"/>
                    </a:ext>
                  </a:extLst>
                </a:gridCol>
                <a:gridCol w="505143">
                  <a:extLst>
                    <a:ext uri="{9D8B030D-6E8A-4147-A177-3AD203B41FA5}">
                      <a16:colId xmlns:a16="http://schemas.microsoft.com/office/drawing/2014/main" val="3288777230"/>
                    </a:ext>
                  </a:extLst>
                </a:gridCol>
                <a:gridCol w="1043305">
                  <a:extLst>
                    <a:ext uri="{9D8B030D-6E8A-4147-A177-3AD203B41FA5}">
                      <a16:colId xmlns:a16="http://schemas.microsoft.com/office/drawing/2014/main" val="2851598383"/>
                    </a:ext>
                  </a:extLst>
                </a:gridCol>
                <a:gridCol w="5743948">
                  <a:extLst>
                    <a:ext uri="{9D8B030D-6E8A-4147-A177-3AD203B41FA5}">
                      <a16:colId xmlns:a16="http://schemas.microsoft.com/office/drawing/2014/main" val="3392649446"/>
                    </a:ext>
                  </a:extLst>
                </a:gridCol>
              </a:tblGrid>
              <a:tr h="376503">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Pin name</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I/O</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Bit length</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Function</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3028677840"/>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clk</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系統時脈</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477539"/>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reset</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系統同步重置信號</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61497"/>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sampler_in_ready</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Keack</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模組資料準備好的指示信號</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316170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sampler_in</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1344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Keack</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模組的輸入資料</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4367785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sampler_squeeze</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和</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Keack</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模組要求</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squeeze</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一組新的輸入資料</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4598505"/>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next_element</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該</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element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取樣完畢的指示信號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(j[8])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10803716"/>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A0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A0</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取樣的資料輸出通道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50030610"/>
                  </a:ext>
                </a:extLst>
              </a:tr>
              <a:tr h="376503">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A1</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取樣的資料輸出通道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7846193"/>
                  </a:ext>
                </a:extLst>
              </a:tr>
              <a:tr h="376503">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addr_A0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A0</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取樣的位址輸出通道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522216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addr_A1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A1</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取樣的位址輸出通道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47109754"/>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en_A0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A0</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42590230"/>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we_A0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A0</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取樣的寫入致能信號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58348420"/>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en_A1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A1</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0630832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we_A1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A1</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取樣的寫入致能信號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6760282"/>
                  </a:ext>
                </a:extLst>
              </a:tr>
            </a:tbl>
          </a:graphicData>
        </a:graphic>
      </p:graphicFrame>
    </p:spTree>
    <p:extLst>
      <p:ext uri="{BB962C8B-B14F-4D97-AF65-F5344CB8AC3E}">
        <p14:creationId xmlns:p14="http://schemas.microsoft.com/office/powerpoint/2010/main" val="234878950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3194261" cy="400110"/>
            <a:chOff x="568442" y="319364"/>
            <a:chExt cx="3194261"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3096745" cy="400111"/>
            </a:xfrm>
            <a:prstGeom prst="rect">
              <a:avLst/>
            </a:prstGeom>
            <a:noFill/>
          </p:spPr>
          <p:txBody>
            <a:bodyPr wrap="none" rtlCol="0">
              <a:spAutoFit/>
            </a:bodyPr>
            <a:lstStyle/>
            <a:p>
              <a:r>
                <a:rPr lang="en-US" altLang="zh-CN"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 Timing Diagram</a:t>
              </a: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101</a:t>
            </a:fld>
            <a:endParaRPr lang="zh-CN" altLang="en-US" dirty="0"/>
          </a:p>
        </p:txBody>
      </p:sp>
      <p:pic>
        <p:nvPicPr>
          <p:cNvPr id="3" name="圖片 2">
            <a:extLst>
              <a:ext uri="{FF2B5EF4-FFF2-40B4-BE49-F238E27FC236}">
                <a16:creationId xmlns:a16="http://schemas.microsoft.com/office/drawing/2014/main" id="{AF8D96C5-85D9-4A58-89C5-C0E0EAA47071}"/>
              </a:ext>
            </a:extLst>
          </p:cNvPr>
          <p:cNvPicPr>
            <a:picLocks noChangeAspect="1"/>
          </p:cNvPicPr>
          <p:nvPr/>
        </p:nvPicPr>
        <p:blipFill>
          <a:blip r:embed="rId3"/>
          <a:stretch>
            <a:fillRect/>
          </a:stretch>
        </p:blipFill>
        <p:spPr>
          <a:xfrm>
            <a:off x="696000" y="779087"/>
            <a:ext cx="10800000" cy="4303198"/>
          </a:xfrm>
          <a:prstGeom prst="rect">
            <a:avLst/>
          </a:prstGeom>
        </p:spPr>
      </p:pic>
    </p:spTree>
    <p:extLst>
      <p:ext uri="{BB962C8B-B14F-4D97-AF65-F5344CB8AC3E}">
        <p14:creationId xmlns:p14="http://schemas.microsoft.com/office/powerpoint/2010/main" val="13556076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1808241" cy="400110"/>
            <a:chOff x="568442" y="319364"/>
            <a:chExt cx="1808241"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1710725" cy="400111"/>
            </a:xfrm>
            <a:prstGeom prst="rect">
              <a:avLst/>
            </a:prstGeom>
            <a:noFill/>
          </p:spPr>
          <p:txBody>
            <a:bodyPr wrap="none" rtlCol="0">
              <a:spAutoFit/>
            </a:bodyPr>
            <a:lstStyle/>
            <a:p>
              <a:r>
                <a:rPr lang="en-US" altLang="zh-CN"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MASK</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102</a:t>
            </a:fld>
            <a:endParaRPr lang="zh-CN" altLang="en-US" dirty="0"/>
          </a:p>
        </p:txBody>
      </p:sp>
      <p:sp>
        <p:nvSpPr>
          <p:cNvPr id="8" name="文字方塊 7">
            <a:extLst>
              <a:ext uri="{FF2B5EF4-FFF2-40B4-BE49-F238E27FC236}">
                <a16:creationId xmlns:a16="http://schemas.microsoft.com/office/drawing/2014/main" id="{374F2C65-5BD7-11A7-E25E-49273E32F2C9}"/>
              </a:ext>
            </a:extLst>
          </p:cNvPr>
          <p:cNvSpPr txBox="1"/>
          <p:nvPr/>
        </p:nvSpPr>
        <p:spPr>
          <a:xfrm>
            <a:off x="720898" y="779087"/>
            <a:ext cx="9784763" cy="2223942"/>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Sample random vector y for computing the commitment value w = A * y</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mode selection in the Sampler module is set to </a:t>
            </a:r>
            <a:r>
              <a:rPr lang="en-US" altLang="zh-TW" dirty="0" err="1">
                <a:latin typeface="Times New Roman" panose="02020603050405020304" pitchFamily="18" charset="0"/>
                <a:cs typeface="Times New Roman" panose="02020603050405020304" pitchFamily="18" charset="0"/>
              </a:rPr>
              <a:t>A_mode</a:t>
            </a:r>
            <a:r>
              <a:rPr lang="en-US" altLang="zh-TW" dirty="0">
                <a:latin typeface="Times New Roman" panose="02020603050405020304" pitchFamily="18" charset="0"/>
                <a:cs typeface="Times New Roman" panose="02020603050405020304" pitchFamily="18" charset="0"/>
              </a:rPr>
              <a:t> (2)</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input sampled data is obtained through the </a:t>
            </a:r>
            <a:r>
              <a:rPr lang="en-US" altLang="zh-TW" dirty="0" err="1">
                <a:latin typeface="Times New Roman" panose="02020603050405020304" pitchFamily="18" charset="0"/>
                <a:cs typeface="Times New Roman" panose="02020603050405020304" pitchFamily="18" charset="0"/>
              </a:rPr>
              <a:t>H_mode</a:t>
            </a:r>
            <a:r>
              <a:rPr lang="en-US" altLang="zh-TW" dirty="0">
                <a:latin typeface="Times New Roman" panose="02020603050405020304" pitchFamily="18" charset="0"/>
                <a:cs typeface="Times New Roman" panose="02020603050405020304" pitchFamily="18" charset="0"/>
              </a:rPr>
              <a:t> (SHAKE256) in the Keccak module</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output sampled data is stored in the y memory of </a:t>
            </a:r>
            <a:r>
              <a:rPr lang="en-US" altLang="zh-TW" dirty="0" err="1">
                <a:latin typeface="Times New Roman" panose="02020603050405020304" pitchFamily="18" charset="0"/>
                <a:cs typeface="Times New Roman" panose="02020603050405020304" pitchFamily="18" charset="0"/>
              </a:rPr>
              <a:t>Data_Mem</a:t>
            </a:r>
            <a:r>
              <a:rPr lang="en-US" altLang="zh-TW" dirty="0">
                <a:latin typeface="Times New Roman" panose="02020603050405020304" pitchFamily="18" charset="0"/>
                <a:cs typeface="Times New Roman" panose="02020603050405020304" pitchFamily="18" charset="0"/>
              </a:rPr>
              <a:t>, controlled by </a:t>
            </a:r>
            <a:r>
              <a:rPr lang="en-US" altLang="zh-TW" dirty="0" err="1">
                <a:latin typeface="Times New Roman" panose="02020603050405020304" pitchFamily="18" charset="0"/>
                <a:cs typeface="Times New Roman" panose="02020603050405020304" pitchFamily="18" charset="0"/>
              </a:rPr>
              <a:t>mem_sel</a:t>
            </a:r>
            <a:endParaRPr lang="zh-TW" altLang="en-US" dirty="0">
              <a:latin typeface="Times New Roman" panose="02020603050405020304" pitchFamily="18" charset="0"/>
              <a:cs typeface="Times New Roman" panose="02020603050405020304" pitchFamily="18" charset="0"/>
            </a:endParaRPr>
          </a:p>
        </p:txBody>
      </p:sp>
      <p:pic>
        <p:nvPicPr>
          <p:cNvPr id="5" name="圖片 4">
            <a:extLst>
              <a:ext uri="{FF2B5EF4-FFF2-40B4-BE49-F238E27FC236}">
                <a16:creationId xmlns:a16="http://schemas.microsoft.com/office/drawing/2014/main" id="{AABA8198-291B-419C-9BD3-A70A33AD41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6684" y="3331842"/>
            <a:ext cx="6480000" cy="3389632"/>
          </a:xfrm>
          <a:prstGeom prst="rect">
            <a:avLst/>
          </a:prstGeom>
        </p:spPr>
      </p:pic>
    </p:spTree>
    <p:extLst>
      <p:ext uri="{BB962C8B-B14F-4D97-AF65-F5344CB8AC3E}">
        <p14:creationId xmlns:p14="http://schemas.microsoft.com/office/powerpoint/2010/main" val="157786467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3637268" cy="400110"/>
            <a:chOff x="568442" y="319364"/>
            <a:chExt cx="3637268"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3539752" cy="400111"/>
            </a:xfrm>
            <a:prstGeom prst="rect">
              <a:avLst/>
            </a:prstGeom>
            <a:noFill/>
          </p:spPr>
          <p:txBody>
            <a:bodyPr wrap="none" rtlCol="0">
              <a:spAutoFit/>
            </a:bodyPr>
            <a:lstStyle/>
            <a:p>
              <a:r>
                <a:rPr lang="en-US" altLang="zh-CN"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MASK</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 Block Diagram</a:t>
              </a: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103</a:t>
            </a:fld>
            <a:endParaRPr lang="zh-CN" altLang="en-US" dirty="0"/>
          </a:p>
        </p:txBody>
      </p:sp>
      <p:sp>
        <p:nvSpPr>
          <p:cNvPr id="7" name="文字方塊 6">
            <a:extLst>
              <a:ext uri="{FF2B5EF4-FFF2-40B4-BE49-F238E27FC236}">
                <a16:creationId xmlns:a16="http://schemas.microsoft.com/office/drawing/2014/main" id="{396C6EE7-27C6-41A2-AE20-68659E890333}"/>
              </a:ext>
            </a:extLst>
          </p:cNvPr>
          <p:cNvSpPr txBox="1"/>
          <p:nvPr/>
        </p:nvSpPr>
        <p:spPr>
          <a:xfrm>
            <a:off x="267300" y="3182044"/>
            <a:ext cx="2510624" cy="3539430"/>
          </a:xfrm>
          <a:prstGeom prst="rect">
            <a:avLst/>
          </a:prstGeom>
          <a:noFill/>
        </p:spPr>
        <p:txBody>
          <a:bodyPr wrap="none" rtlCol="0">
            <a:spAutoFit/>
          </a:bodyPr>
          <a:lstStyle/>
          <a:p>
            <a:r>
              <a:rPr lang="en-US" altLang="zh-TW" sz="1000" b="1" dirty="0">
                <a:latin typeface="Times New Roman" panose="02020603050405020304" pitchFamily="18" charset="0"/>
                <a:cs typeface="Times New Roman" panose="02020603050405020304" pitchFamily="18" charset="0"/>
              </a:rPr>
              <a:t>Sign :</a:t>
            </a:r>
          </a:p>
          <a:p>
            <a:endParaRPr lang="en-US" altLang="zh-TW" sz="800" dirty="0">
              <a:latin typeface="Times New Roman" panose="02020603050405020304" pitchFamily="18" charset="0"/>
              <a:cs typeface="Times New Roman" panose="02020603050405020304" pitchFamily="18" charset="0"/>
            </a:endParaRPr>
          </a:p>
          <a:p>
            <a:r>
              <a:rPr lang="en-US" altLang="zh-TW" sz="800" dirty="0">
                <a:latin typeface="Times New Roman" panose="02020603050405020304" pitchFamily="18" charset="0"/>
                <a:cs typeface="Times New Roman" panose="02020603050405020304" pitchFamily="18" charset="0"/>
              </a:rPr>
              <a:t>s_round_0_in : </a:t>
            </a:r>
          </a:p>
          <a:p>
            <a:r>
              <a:rPr lang="en-US" altLang="zh-TW" sz="800" dirty="0" err="1">
                <a:latin typeface="Times New Roman" panose="02020603050405020304" pitchFamily="18" charset="0"/>
                <a:cs typeface="Times New Roman" panose="02020603050405020304" pitchFamily="18" charset="0"/>
              </a:rPr>
              <a:t>sampler_in</a:t>
            </a:r>
            <a:r>
              <a:rPr lang="en-US" altLang="zh-TW" sz="800" dirty="0">
                <a:latin typeface="Times New Roman" panose="02020603050405020304" pitchFamily="18" charset="0"/>
                <a:cs typeface="Times New Roman" panose="02020603050405020304" pitchFamily="18" charset="0"/>
              </a:rPr>
              <a:t>[1079:0]</a:t>
            </a:r>
          </a:p>
          <a:p>
            <a:endParaRPr lang="en-US" altLang="zh-TW" sz="800" dirty="0">
              <a:latin typeface="Times New Roman" panose="02020603050405020304" pitchFamily="18" charset="0"/>
              <a:cs typeface="Times New Roman" panose="02020603050405020304" pitchFamily="18" charset="0"/>
            </a:endParaRPr>
          </a:p>
          <a:p>
            <a:r>
              <a:rPr lang="en-US" altLang="zh-TW" sz="800" dirty="0">
                <a:latin typeface="Times New Roman" panose="02020603050405020304" pitchFamily="18" charset="0"/>
                <a:cs typeface="Times New Roman" panose="02020603050405020304" pitchFamily="18" charset="0"/>
              </a:rPr>
              <a:t>s_round_1_in :</a:t>
            </a:r>
          </a:p>
          <a:p>
            <a:r>
              <a:rPr lang="en-US" altLang="zh-TW" sz="800" dirty="0">
                <a:latin typeface="Times New Roman" panose="02020603050405020304" pitchFamily="18" charset="0"/>
                <a:cs typeface="Times New Roman" panose="02020603050405020304" pitchFamily="18" charset="0"/>
              </a:rPr>
              <a:t> {</a:t>
            </a:r>
            <a:r>
              <a:rPr lang="en-US" altLang="zh-TW" sz="800" dirty="0" err="1">
                <a:latin typeface="Times New Roman" panose="02020603050405020304" pitchFamily="18" charset="0"/>
                <a:cs typeface="Times New Roman" panose="02020603050405020304" pitchFamily="18" charset="0"/>
              </a:rPr>
              <a:t>sampler_in</a:t>
            </a:r>
            <a:r>
              <a:rPr lang="en-US" altLang="zh-TW" sz="800" dirty="0">
                <a:latin typeface="Times New Roman" panose="02020603050405020304" pitchFamily="18" charset="0"/>
                <a:cs typeface="Times New Roman" panose="02020603050405020304" pitchFamily="18" charset="0"/>
              </a:rPr>
              <a:t>[1079 - round_0:0], </a:t>
            </a:r>
            <a:r>
              <a:rPr lang="en-US" altLang="zh-TW" sz="800" dirty="0" err="1">
                <a:latin typeface="Times New Roman" panose="02020603050405020304" pitchFamily="18" charset="0"/>
                <a:cs typeface="Times New Roman" panose="02020603050405020304" pitchFamily="18" charset="0"/>
              </a:rPr>
              <a:t>sampler_temp</a:t>
            </a:r>
            <a:r>
              <a:rPr lang="en-US" altLang="zh-TW" sz="800" dirty="0">
                <a:latin typeface="Times New Roman" panose="02020603050405020304" pitchFamily="18" charset="0"/>
                <a:cs typeface="Times New Roman" panose="02020603050405020304" pitchFamily="18" charset="0"/>
              </a:rPr>
              <a:t>[8-1:0]}</a:t>
            </a:r>
          </a:p>
          <a:p>
            <a:endParaRPr lang="en-US" altLang="zh-TW" sz="800" dirty="0">
              <a:latin typeface="Times New Roman" panose="02020603050405020304" pitchFamily="18" charset="0"/>
              <a:cs typeface="Times New Roman" panose="02020603050405020304" pitchFamily="18" charset="0"/>
            </a:endParaRPr>
          </a:p>
          <a:p>
            <a:r>
              <a:rPr lang="en-US" altLang="zh-TW" sz="800" dirty="0">
                <a:latin typeface="Times New Roman" panose="02020603050405020304" pitchFamily="18" charset="0"/>
                <a:cs typeface="Times New Roman" panose="02020603050405020304" pitchFamily="18" charset="0"/>
              </a:rPr>
              <a:t>s_round_2_in :</a:t>
            </a:r>
          </a:p>
          <a:p>
            <a:r>
              <a:rPr lang="en-US" altLang="zh-TW" sz="800" dirty="0">
                <a:latin typeface="Times New Roman" panose="02020603050405020304" pitchFamily="18" charset="0"/>
                <a:cs typeface="Times New Roman" panose="02020603050405020304" pitchFamily="18" charset="0"/>
              </a:rPr>
              <a:t> {</a:t>
            </a:r>
            <a:r>
              <a:rPr lang="en-US" altLang="zh-TW" sz="800" dirty="0" err="1">
                <a:latin typeface="Times New Roman" panose="02020603050405020304" pitchFamily="18" charset="0"/>
                <a:cs typeface="Times New Roman" panose="02020603050405020304" pitchFamily="18" charset="0"/>
              </a:rPr>
              <a:t>sampler_in</a:t>
            </a:r>
            <a:r>
              <a:rPr lang="en-US" altLang="zh-TW" sz="800" dirty="0">
                <a:latin typeface="Times New Roman" panose="02020603050405020304" pitchFamily="18" charset="0"/>
                <a:cs typeface="Times New Roman" panose="02020603050405020304" pitchFamily="18" charset="0"/>
              </a:rPr>
              <a:t>[1079 - round_1:0], </a:t>
            </a:r>
            <a:r>
              <a:rPr lang="en-US" altLang="zh-TW" sz="800" dirty="0" err="1">
                <a:latin typeface="Times New Roman" panose="02020603050405020304" pitchFamily="18" charset="0"/>
                <a:cs typeface="Times New Roman" panose="02020603050405020304" pitchFamily="18" charset="0"/>
              </a:rPr>
              <a:t>sampler_temp</a:t>
            </a:r>
            <a:r>
              <a:rPr lang="en-US" altLang="zh-TW" sz="800" dirty="0">
                <a:latin typeface="Times New Roman" panose="02020603050405020304" pitchFamily="18" charset="0"/>
                <a:cs typeface="Times New Roman" panose="02020603050405020304" pitchFamily="18" charset="0"/>
              </a:rPr>
              <a:t>[16-1:0]}</a:t>
            </a:r>
          </a:p>
          <a:p>
            <a:endParaRPr lang="en-US" altLang="zh-TW" sz="800" dirty="0">
              <a:latin typeface="Times New Roman" panose="02020603050405020304" pitchFamily="18" charset="0"/>
              <a:cs typeface="Times New Roman" panose="02020603050405020304" pitchFamily="18" charset="0"/>
            </a:endParaRPr>
          </a:p>
          <a:p>
            <a:r>
              <a:rPr lang="en-US" altLang="zh-TW" sz="800" dirty="0">
                <a:latin typeface="Times New Roman" panose="02020603050405020304" pitchFamily="18" charset="0"/>
                <a:cs typeface="Times New Roman" panose="02020603050405020304" pitchFamily="18" charset="0"/>
              </a:rPr>
              <a:t>s_round_3_in : </a:t>
            </a:r>
          </a:p>
          <a:p>
            <a:r>
              <a:rPr lang="en-US" altLang="zh-TW" sz="800" dirty="0">
                <a:latin typeface="Times New Roman" panose="02020603050405020304" pitchFamily="18" charset="0"/>
                <a:cs typeface="Times New Roman" panose="02020603050405020304" pitchFamily="18" charset="0"/>
              </a:rPr>
              <a:t>{</a:t>
            </a:r>
            <a:r>
              <a:rPr lang="en-US" altLang="zh-TW" sz="800" dirty="0" err="1">
                <a:latin typeface="Times New Roman" panose="02020603050405020304" pitchFamily="18" charset="0"/>
                <a:cs typeface="Times New Roman" panose="02020603050405020304" pitchFamily="18" charset="0"/>
              </a:rPr>
              <a:t>sampler_in</a:t>
            </a:r>
            <a:r>
              <a:rPr lang="en-US" altLang="zh-TW" sz="800" dirty="0">
                <a:latin typeface="Times New Roman" panose="02020603050405020304" pitchFamily="18" charset="0"/>
                <a:cs typeface="Times New Roman" panose="02020603050405020304" pitchFamily="18" charset="0"/>
              </a:rPr>
              <a:t>[1079 - round_2:0], </a:t>
            </a:r>
            <a:r>
              <a:rPr lang="en-US" altLang="zh-TW" sz="800" dirty="0" err="1">
                <a:latin typeface="Times New Roman" panose="02020603050405020304" pitchFamily="18" charset="0"/>
                <a:cs typeface="Times New Roman" panose="02020603050405020304" pitchFamily="18" charset="0"/>
              </a:rPr>
              <a:t>sampler_temp</a:t>
            </a:r>
            <a:r>
              <a:rPr lang="en-US" altLang="zh-TW" sz="800" dirty="0">
                <a:latin typeface="Times New Roman" panose="02020603050405020304" pitchFamily="18" charset="0"/>
                <a:cs typeface="Times New Roman" panose="02020603050405020304" pitchFamily="18" charset="0"/>
              </a:rPr>
              <a:t>[24-1:0]}</a:t>
            </a:r>
          </a:p>
          <a:p>
            <a:endParaRPr lang="en-US" altLang="zh-TW" sz="800" dirty="0">
              <a:latin typeface="Times New Roman" panose="02020603050405020304" pitchFamily="18" charset="0"/>
              <a:cs typeface="Times New Roman" panose="02020603050405020304" pitchFamily="18" charset="0"/>
            </a:endParaRPr>
          </a:p>
          <a:p>
            <a:r>
              <a:rPr lang="en-US" altLang="zh-TW" sz="800" dirty="0">
                <a:latin typeface="Times New Roman" panose="02020603050405020304" pitchFamily="18" charset="0"/>
                <a:cs typeface="Times New Roman" panose="02020603050405020304" pitchFamily="18" charset="0"/>
              </a:rPr>
              <a:t>s_round_4_in : </a:t>
            </a:r>
          </a:p>
          <a:p>
            <a:r>
              <a:rPr lang="en-US" altLang="zh-TW" sz="800" dirty="0">
                <a:latin typeface="Times New Roman" panose="02020603050405020304" pitchFamily="18" charset="0"/>
                <a:cs typeface="Times New Roman" panose="02020603050405020304" pitchFamily="18" charset="0"/>
              </a:rPr>
              <a:t>{792'd0, </a:t>
            </a:r>
            <a:r>
              <a:rPr lang="en-US" altLang="zh-TW" sz="800" dirty="0" err="1">
                <a:latin typeface="Times New Roman" panose="02020603050405020304" pitchFamily="18" charset="0"/>
                <a:cs typeface="Times New Roman" panose="02020603050405020304" pitchFamily="18" charset="0"/>
              </a:rPr>
              <a:t>sampler_in</a:t>
            </a:r>
            <a:r>
              <a:rPr lang="en-US" altLang="zh-TW" sz="800" dirty="0">
                <a:latin typeface="Times New Roman" panose="02020603050405020304" pitchFamily="18" charset="0"/>
                <a:cs typeface="Times New Roman" panose="02020603050405020304" pitchFamily="18" charset="0"/>
              </a:rPr>
              <a:t>[255:0], </a:t>
            </a:r>
            <a:r>
              <a:rPr lang="en-US" altLang="zh-TW" sz="800" dirty="0" err="1">
                <a:latin typeface="Times New Roman" panose="02020603050405020304" pitchFamily="18" charset="0"/>
                <a:cs typeface="Times New Roman" panose="02020603050405020304" pitchFamily="18" charset="0"/>
              </a:rPr>
              <a:t>sampler_temp</a:t>
            </a:r>
            <a:r>
              <a:rPr lang="en-US" altLang="zh-TW" sz="800" dirty="0">
                <a:latin typeface="Times New Roman" panose="02020603050405020304" pitchFamily="18" charset="0"/>
                <a:cs typeface="Times New Roman" panose="02020603050405020304" pitchFamily="18" charset="0"/>
              </a:rPr>
              <a:t>[32-1:0]}: </a:t>
            </a:r>
          </a:p>
          <a:p>
            <a:endParaRPr lang="en-US" altLang="zh-TW" sz="800" dirty="0">
              <a:latin typeface="Times New Roman" panose="02020603050405020304" pitchFamily="18" charset="0"/>
              <a:cs typeface="Times New Roman" panose="02020603050405020304" pitchFamily="18" charset="0"/>
            </a:endParaRPr>
          </a:p>
          <a:p>
            <a:r>
              <a:rPr lang="en-US" altLang="zh-TW" sz="800" dirty="0">
                <a:latin typeface="Times New Roman" panose="02020603050405020304" pitchFamily="18" charset="0"/>
                <a:cs typeface="Times New Roman" panose="02020603050405020304" pitchFamily="18" charset="0"/>
              </a:rPr>
              <a:t>st_round_0_in : </a:t>
            </a:r>
          </a:p>
          <a:p>
            <a:r>
              <a:rPr lang="en-US" altLang="zh-TW" sz="800" dirty="0">
                <a:latin typeface="Times New Roman" panose="02020603050405020304" pitchFamily="18" charset="0"/>
                <a:cs typeface="Times New Roman" panose="02020603050405020304" pitchFamily="18" charset="0"/>
              </a:rPr>
              <a:t>{{(32 - 8){1'b0}}, </a:t>
            </a:r>
            <a:r>
              <a:rPr lang="en-US" altLang="zh-TW" sz="800" dirty="0" err="1">
                <a:latin typeface="Times New Roman" panose="02020603050405020304" pitchFamily="18" charset="0"/>
                <a:cs typeface="Times New Roman" panose="02020603050405020304" pitchFamily="18" charset="0"/>
              </a:rPr>
              <a:t>sampler_in</a:t>
            </a:r>
            <a:r>
              <a:rPr lang="en-US" altLang="zh-TW" sz="800" dirty="0">
                <a:latin typeface="Times New Roman" panose="02020603050405020304" pitchFamily="18" charset="0"/>
                <a:cs typeface="Times New Roman" panose="02020603050405020304" pitchFamily="18" charset="0"/>
              </a:rPr>
              <a:t>[1088 - 1: 1088 - 8]}</a:t>
            </a:r>
          </a:p>
          <a:p>
            <a:endParaRPr lang="en-US" altLang="zh-TW" sz="800" dirty="0">
              <a:latin typeface="Times New Roman" panose="02020603050405020304" pitchFamily="18" charset="0"/>
              <a:cs typeface="Times New Roman" panose="02020603050405020304" pitchFamily="18" charset="0"/>
            </a:endParaRPr>
          </a:p>
          <a:p>
            <a:r>
              <a:rPr lang="en-US" altLang="zh-TW" sz="800" dirty="0">
                <a:latin typeface="Times New Roman" panose="02020603050405020304" pitchFamily="18" charset="0"/>
                <a:cs typeface="Times New Roman" panose="02020603050405020304" pitchFamily="18" charset="0"/>
              </a:rPr>
              <a:t>st_round_1_in : </a:t>
            </a:r>
          </a:p>
          <a:p>
            <a:r>
              <a:rPr lang="en-US" altLang="zh-TW" sz="800" dirty="0">
                <a:latin typeface="Times New Roman" panose="02020603050405020304" pitchFamily="18" charset="0"/>
                <a:cs typeface="Times New Roman" panose="02020603050405020304" pitchFamily="18" charset="0"/>
              </a:rPr>
              <a:t>{{(32 - 16){1'b0}}, </a:t>
            </a:r>
            <a:r>
              <a:rPr lang="en-US" altLang="zh-TW" sz="800" dirty="0" err="1">
                <a:latin typeface="Times New Roman" panose="02020603050405020304" pitchFamily="18" charset="0"/>
                <a:cs typeface="Times New Roman" panose="02020603050405020304" pitchFamily="18" charset="0"/>
              </a:rPr>
              <a:t>sampler_in</a:t>
            </a:r>
            <a:r>
              <a:rPr lang="en-US" altLang="zh-TW" sz="800" dirty="0">
                <a:latin typeface="Times New Roman" panose="02020603050405020304" pitchFamily="18" charset="0"/>
                <a:cs typeface="Times New Roman" panose="02020603050405020304" pitchFamily="18" charset="0"/>
              </a:rPr>
              <a:t>[1088 - 1: 1088 - 16]}</a:t>
            </a:r>
          </a:p>
          <a:p>
            <a:endParaRPr lang="en-US" altLang="zh-TW" sz="800" dirty="0">
              <a:latin typeface="Times New Roman" panose="02020603050405020304" pitchFamily="18" charset="0"/>
              <a:cs typeface="Times New Roman" panose="02020603050405020304" pitchFamily="18" charset="0"/>
            </a:endParaRPr>
          </a:p>
          <a:p>
            <a:r>
              <a:rPr lang="en-US" altLang="zh-TW" sz="800" dirty="0">
                <a:latin typeface="Times New Roman" panose="02020603050405020304" pitchFamily="18" charset="0"/>
                <a:cs typeface="Times New Roman" panose="02020603050405020304" pitchFamily="18" charset="0"/>
              </a:rPr>
              <a:t>st_round_2_in : </a:t>
            </a:r>
          </a:p>
          <a:p>
            <a:r>
              <a:rPr lang="en-US" altLang="zh-TW" sz="800" dirty="0">
                <a:latin typeface="Times New Roman" panose="02020603050405020304" pitchFamily="18" charset="0"/>
                <a:cs typeface="Times New Roman" panose="02020603050405020304" pitchFamily="18" charset="0"/>
              </a:rPr>
              <a:t>{{(32 - 24){1'b0}}, </a:t>
            </a:r>
            <a:r>
              <a:rPr lang="en-US" altLang="zh-TW" sz="800" dirty="0" err="1">
                <a:latin typeface="Times New Roman" panose="02020603050405020304" pitchFamily="18" charset="0"/>
                <a:cs typeface="Times New Roman" panose="02020603050405020304" pitchFamily="18" charset="0"/>
              </a:rPr>
              <a:t>sampler_in</a:t>
            </a:r>
            <a:r>
              <a:rPr lang="en-US" altLang="zh-TW" sz="800" dirty="0">
                <a:latin typeface="Times New Roman" panose="02020603050405020304" pitchFamily="18" charset="0"/>
                <a:cs typeface="Times New Roman" panose="02020603050405020304" pitchFamily="18" charset="0"/>
              </a:rPr>
              <a:t>[1088 - 1: 1088 - 24]}</a:t>
            </a:r>
          </a:p>
          <a:p>
            <a:endParaRPr lang="en-US" altLang="zh-TW" sz="800" dirty="0">
              <a:latin typeface="Times New Roman" panose="02020603050405020304" pitchFamily="18" charset="0"/>
              <a:cs typeface="Times New Roman" panose="02020603050405020304" pitchFamily="18" charset="0"/>
            </a:endParaRPr>
          </a:p>
          <a:p>
            <a:r>
              <a:rPr lang="en-US" altLang="zh-TW" sz="800" dirty="0">
                <a:latin typeface="Times New Roman" panose="02020603050405020304" pitchFamily="18" charset="0"/>
                <a:cs typeface="Times New Roman" panose="02020603050405020304" pitchFamily="18" charset="0"/>
              </a:rPr>
              <a:t>st_round_3_in : </a:t>
            </a:r>
          </a:p>
          <a:p>
            <a:r>
              <a:rPr lang="en-US" altLang="zh-TW" sz="800" dirty="0">
                <a:latin typeface="Times New Roman" panose="02020603050405020304" pitchFamily="18" charset="0"/>
                <a:cs typeface="Times New Roman" panose="02020603050405020304" pitchFamily="18" charset="0"/>
              </a:rPr>
              <a:t>{{(32 - 32){1'b0}}, </a:t>
            </a:r>
            <a:r>
              <a:rPr lang="en-US" altLang="zh-TW" sz="800" dirty="0" err="1">
                <a:latin typeface="Times New Roman" panose="02020603050405020304" pitchFamily="18" charset="0"/>
                <a:cs typeface="Times New Roman" panose="02020603050405020304" pitchFamily="18" charset="0"/>
              </a:rPr>
              <a:t>sampler_in</a:t>
            </a:r>
            <a:r>
              <a:rPr lang="en-US" altLang="zh-TW" sz="800" dirty="0">
                <a:latin typeface="Times New Roman" panose="02020603050405020304" pitchFamily="18" charset="0"/>
                <a:cs typeface="Times New Roman" panose="02020603050405020304" pitchFamily="18" charset="0"/>
              </a:rPr>
              <a:t>[1088 - 1: 1088 - 32]}</a:t>
            </a:r>
            <a:endParaRPr lang="zh-TW" altLang="en-US" sz="800" dirty="0">
              <a:latin typeface="Times New Roman" panose="02020603050405020304" pitchFamily="18" charset="0"/>
              <a:cs typeface="Times New Roman" panose="02020603050405020304" pitchFamily="18" charset="0"/>
            </a:endParaRPr>
          </a:p>
        </p:txBody>
      </p:sp>
      <p:pic>
        <p:nvPicPr>
          <p:cNvPr id="4" name="圖片 3">
            <a:extLst>
              <a:ext uri="{FF2B5EF4-FFF2-40B4-BE49-F238E27FC236}">
                <a16:creationId xmlns:a16="http://schemas.microsoft.com/office/drawing/2014/main" id="{2B68F2A3-9E3C-4A86-8E72-46C990E45CA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86041" y="719475"/>
            <a:ext cx="8640000" cy="6045000"/>
          </a:xfrm>
          <a:prstGeom prst="rect">
            <a:avLst/>
          </a:prstGeom>
        </p:spPr>
      </p:pic>
    </p:spTree>
    <p:extLst>
      <p:ext uri="{BB962C8B-B14F-4D97-AF65-F5344CB8AC3E}">
        <p14:creationId xmlns:p14="http://schemas.microsoft.com/office/powerpoint/2010/main" val="140353166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5314009" cy="400110"/>
            <a:chOff x="568442" y="319364"/>
            <a:chExt cx="5314009"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5216493" cy="400111"/>
            </a:xfrm>
            <a:prstGeom prst="rect">
              <a:avLst/>
            </a:prstGeom>
            <a:noFill/>
          </p:spPr>
          <p:txBody>
            <a:bodyPr wrap="none" rtlCol="0">
              <a:spAutoFit/>
            </a:bodyPr>
            <a:lstStyle/>
            <a:p>
              <a:r>
                <a:rPr lang="en-US" altLang="zh-CN"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MASK</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 Module Pin Function Definition</a:t>
              </a: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104</a:t>
            </a:fld>
            <a:endParaRPr lang="zh-CN" altLang="en-US" dirty="0"/>
          </a:p>
        </p:txBody>
      </p:sp>
      <p:graphicFrame>
        <p:nvGraphicFramePr>
          <p:cNvPr id="9" name="表格 8">
            <a:extLst>
              <a:ext uri="{FF2B5EF4-FFF2-40B4-BE49-F238E27FC236}">
                <a16:creationId xmlns:a16="http://schemas.microsoft.com/office/drawing/2014/main" id="{FCD20396-6B8A-4396-9D8C-AC694DC5E381}"/>
              </a:ext>
            </a:extLst>
          </p:cNvPr>
          <p:cNvGraphicFramePr>
            <a:graphicFrameLocks noGrp="1"/>
          </p:cNvGraphicFramePr>
          <p:nvPr>
            <p:extLst>
              <p:ext uri="{D42A27DB-BD31-4B8C-83A1-F6EECF244321}">
                <p14:modId xmlns:p14="http://schemas.microsoft.com/office/powerpoint/2010/main" val="3047968941"/>
              </p:ext>
            </p:extLst>
          </p:nvPr>
        </p:nvGraphicFramePr>
        <p:xfrm>
          <a:off x="1602712" y="835061"/>
          <a:ext cx="8986576" cy="5647545"/>
        </p:xfrm>
        <a:graphic>
          <a:graphicData uri="http://schemas.openxmlformats.org/drawingml/2006/table">
            <a:tbl>
              <a:tblPr firstRow="1" bandRow="1">
                <a:tableStyleId>{5C22544A-7EE6-4342-B048-85BDC9FD1C3A}</a:tableStyleId>
              </a:tblPr>
              <a:tblGrid>
                <a:gridCol w="1694180">
                  <a:extLst>
                    <a:ext uri="{9D8B030D-6E8A-4147-A177-3AD203B41FA5}">
                      <a16:colId xmlns:a16="http://schemas.microsoft.com/office/drawing/2014/main" val="3145363978"/>
                    </a:ext>
                  </a:extLst>
                </a:gridCol>
                <a:gridCol w="505143">
                  <a:extLst>
                    <a:ext uri="{9D8B030D-6E8A-4147-A177-3AD203B41FA5}">
                      <a16:colId xmlns:a16="http://schemas.microsoft.com/office/drawing/2014/main" val="3288777230"/>
                    </a:ext>
                  </a:extLst>
                </a:gridCol>
                <a:gridCol w="1043305">
                  <a:extLst>
                    <a:ext uri="{9D8B030D-6E8A-4147-A177-3AD203B41FA5}">
                      <a16:colId xmlns:a16="http://schemas.microsoft.com/office/drawing/2014/main" val="2851598383"/>
                    </a:ext>
                  </a:extLst>
                </a:gridCol>
                <a:gridCol w="5743948">
                  <a:extLst>
                    <a:ext uri="{9D8B030D-6E8A-4147-A177-3AD203B41FA5}">
                      <a16:colId xmlns:a16="http://schemas.microsoft.com/office/drawing/2014/main" val="3392649446"/>
                    </a:ext>
                  </a:extLst>
                </a:gridCol>
              </a:tblGrid>
              <a:tr h="376503">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Pin name</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I/O</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Bit length</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Function</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3028677840"/>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clk</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系統時脈</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477539"/>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reset</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系統同步重置信號</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61497"/>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sampler_in_ready</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Keack</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模組資料準備好的指示信號</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316170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sampler_in</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1344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Keack</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模組的輸入資料</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4367785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sampler_squeeze</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和</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Keack</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模組要求</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squeeze</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一組新的輸入資料</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4598505"/>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next_element</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該</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element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取樣完畢的指示信號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(j[8])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10803716"/>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y0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y0</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取樣的資料輸出通道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50030610"/>
                  </a:ext>
                </a:extLst>
              </a:tr>
              <a:tr h="376503">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y1</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取樣的資料輸出通道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7846193"/>
                  </a:ext>
                </a:extLst>
              </a:tr>
              <a:tr h="376503">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addr_y0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y0</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取樣的位址輸出通道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522216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addr_y1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y1</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取樣的位址輸出通道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47109754"/>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en_y0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y0</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42590230"/>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we_y0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y0</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取樣的寫入致能信號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58348420"/>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en_y1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y1</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0630832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we_y1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y1</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取樣的寫入致能信號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6760282"/>
                  </a:ext>
                </a:extLst>
              </a:tr>
            </a:tbl>
          </a:graphicData>
        </a:graphic>
      </p:graphicFrame>
    </p:spTree>
    <p:extLst>
      <p:ext uri="{BB962C8B-B14F-4D97-AF65-F5344CB8AC3E}">
        <p14:creationId xmlns:p14="http://schemas.microsoft.com/office/powerpoint/2010/main" val="181729128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3764674" cy="400110"/>
            <a:chOff x="568442" y="319364"/>
            <a:chExt cx="3764674"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3667158" cy="400111"/>
            </a:xfrm>
            <a:prstGeom prst="rect">
              <a:avLst/>
            </a:prstGeom>
            <a:noFill/>
          </p:spPr>
          <p:txBody>
            <a:bodyPr wrap="none" rtlCol="0">
              <a:spAutoFit/>
            </a:bodyPr>
            <a:lstStyle/>
            <a:p>
              <a:r>
                <a:rPr lang="en-US" altLang="zh-CN"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MASK</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 Timing Diagram</a:t>
              </a: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105</a:t>
            </a:fld>
            <a:endParaRPr lang="zh-CN" altLang="en-US" dirty="0"/>
          </a:p>
        </p:txBody>
      </p:sp>
      <p:pic>
        <p:nvPicPr>
          <p:cNvPr id="4" name="圖片 3">
            <a:extLst>
              <a:ext uri="{FF2B5EF4-FFF2-40B4-BE49-F238E27FC236}">
                <a16:creationId xmlns:a16="http://schemas.microsoft.com/office/drawing/2014/main" id="{217695E9-BBCD-46A1-A9D9-2F9ADACC993A}"/>
              </a:ext>
            </a:extLst>
          </p:cNvPr>
          <p:cNvPicPr>
            <a:picLocks noChangeAspect="1"/>
          </p:cNvPicPr>
          <p:nvPr/>
        </p:nvPicPr>
        <p:blipFill>
          <a:blip r:embed="rId3"/>
          <a:stretch>
            <a:fillRect/>
          </a:stretch>
        </p:blipFill>
        <p:spPr>
          <a:xfrm>
            <a:off x="336000" y="1620143"/>
            <a:ext cx="11520000" cy="3617714"/>
          </a:xfrm>
          <a:prstGeom prst="rect">
            <a:avLst/>
          </a:prstGeom>
        </p:spPr>
      </p:pic>
    </p:spTree>
    <p:extLst>
      <p:ext uri="{BB962C8B-B14F-4D97-AF65-F5344CB8AC3E}">
        <p14:creationId xmlns:p14="http://schemas.microsoft.com/office/powerpoint/2010/main" val="153514379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1689619" cy="400110"/>
            <a:chOff x="568442" y="319364"/>
            <a:chExt cx="1689619"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1592103" cy="400111"/>
            </a:xfrm>
            <a:prstGeom prst="rect">
              <a:avLst/>
            </a:prstGeom>
            <a:noFill/>
          </p:spPr>
          <p:txBody>
            <a:bodyPr wrap="none" rtlCol="0">
              <a:spAutoFit/>
            </a:bodyPr>
            <a:lstStyle/>
            <a:p>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SampleInBall</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106</a:t>
            </a:fld>
            <a:endParaRPr lang="zh-CN" altLang="en-US" dirty="0"/>
          </a:p>
        </p:txBody>
      </p:sp>
      <p:sp>
        <p:nvSpPr>
          <p:cNvPr id="8" name="文字方塊 7">
            <a:extLst>
              <a:ext uri="{FF2B5EF4-FFF2-40B4-BE49-F238E27FC236}">
                <a16:creationId xmlns:a16="http://schemas.microsoft.com/office/drawing/2014/main" id="{374F2C65-5BD7-11A7-E25E-49273E32F2C9}"/>
              </a:ext>
            </a:extLst>
          </p:cNvPr>
          <p:cNvSpPr txBox="1"/>
          <p:nvPr/>
        </p:nvSpPr>
        <p:spPr>
          <a:xfrm>
            <a:off x="720898" y="779087"/>
            <a:ext cx="9784763" cy="2223942"/>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Sample challenge </a:t>
            </a:r>
            <a:r>
              <a:rPr lang="zh-TW" altLang="en-US" dirty="0">
                <a:latin typeface="Times New Roman" panose="02020603050405020304" pitchFamily="18" charset="0"/>
                <a:cs typeface="Times New Roman" panose="02020603050405020304" pitchFamily="18" charset="0"/>
              </a:rPr>
              <a:t>𝑐</a:t>
            </a:r>
            <a:r>
              <a:rPr lang="en-US" altLang="zh-TW" dirty="0">
                <a:latin typeface="Times New Roman" panose="02020603050405020304" pitchFamily="18" charset="0"/>
                <a:cs typeface="Times New Roman" panose="02020603050405020304" pitchFamily="18" charset="0"/>
              </a:rPr>
              <a:t>c based on the commitment </a:t>
            </a:r>
            <a:r>
              <a:rPr lang="zh-TW" altLang="en-US" dirty="0">
                <a:latin typeface="Times New Roman" panose="02020603050405020304" pitchFamily="18" charset="0"/>
                <a:cs typeface="Times New Roman" panose="02020603050405020304" pitchFamily="18" charset="0"/>
              </a:rPr>
              <a:t>𝑤</a:t>
            </a:r>
            <a:r>
              <a:rPr lang="en-US" altLang="zh-TW" dirty="0">
                <a:latin typeface="Times New Roman" panose="02020603050405020304" pitchFamily="18" charset="0"/>
                <a:cs typeface="Times New Roman" panose="02020603050405020304" pitchFamily="18" charset="0"/>
              </a:rPr>
              <a:t>1 and the message to be signed, represented by </a:t>
            </a:r>
            <a:r>
              <a:rPr lang="zh-TW" altLang="en-US" dirty="0">
                <a:latin typeface="Times New Roman" panose="02020603050405020304" pitchFamily="18" charset="0"/>
                <a:cs typeface="Times New Roman" panose="02020603050405020304" pitchFamily="18" charset="0"/>
              </a:rPr>
              <a:t>𝜇</a:t>
            </a:r>
            <a:endParaRPr lang="en-US" altLang="zh-TW" dirty="0">
              <a:latin typeface="Times New Roman" panose="02020603050405020304" pitchFamily="18" charset="0"/>
              <a:cs typeface="Times New Roman" panose="02020603050405020304" pitchFamily="18" charset="0"/>
            </a:endParaRP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mode selection in the Sampler module is set to </a:t>
            </a:r>
            <a:r>
              <a:rPr lang="en-US" altLang="zh-TW" dirty="0" err="1">
                <a:latin typeface="Times New Roman" panose="02020603050405020304" pitchFamily="18" charset="0"/>
                <a:cs typeface="Times New Roman" panose="02020603050405020304" pitchFamily="18" charset="0"/>
              </a:rPr>
              <a:t>SIB_mode</a:t>
            </a:r>
            <a:r>
              <a:rPr lang="en-US" altLang="zh-TW" dirty="0">
                <a:latin typeface="Times New Roman" panose="02020603050405020304" pitchFamily="18" charset="0"/>
                <a:cs typeface="Times New Roman" panose="02020603050405020304" pitchFamily="18" charset="0"/>
              </a:rPr>
              <a:t> (3)</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input sampled data is obtained through the </a:t>
            </a:r>
            <a:r>
              <a:rPr lang="en-US" altLang="zh-TW" dirty="0" err="1">
                <a:latin typeface="Times New Roman" panose="02020603050405020304" pitchFamily="18" charset="0"/>
                <a:cs typeface="Times New Roman" panose="02020603050405020304" pitchFamily="18" charset="0"/>
              </a:rPr>
              <a:t>H_mode</a:t>
            </a:r>
            <a:r>
              <a:rPr lang="en-US" altLang="zh-TW" dirty="0">
                <a:latin typeface="Times New Roman" panose="02020603050405020304" pitchFamily="18" charset="0"/>
                <a:cs typeface="Times New Roman" panose="02020603050405020304" pitchFamily="18" charset="0"/>
              </a:rPr>
              <a:t> (SHAKE256) in the Keccak module</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output sampled data is stored in the c memory of </a:t>
            </a:r>
            <a:r>
              <a:rPr lang="en-US" altLang="zh-TW" dirty="0" err="1">
                <a:latin typeface="Times New Roman" panose="02020603050405020304" pitchFamily="18" charset="0"/>
                <a:cs typeface="Times New Roman" panose="02020603050405020304" pitchFamily="18" charset="0"/>
              </a:rPr>
              <a:t>Data_Mem</a:t>
            </a:r>
            <a:r>
              <a:rPr lang="en-US" altLang="zh-TW" dirty="0">
                <a:latin typeface="Times New Roman" panose="02020603050405020304" pitchFamily="18" charset="0"/>
                <a:cs typeface="Times New Roman" panose="02020603050405020304" pitchFamily="18" charset="0"/>
              </a:rPr>
              <a:t>, controlled by </a:t>
            </a:r>
            <a:r>
              <a:rPr lang="en-US" altLang="zh-TW" dirty="0" err="1">
                <a:latin typeface="Times New Roman" panose="02020603050405020304" pitchFamily="18" charset="0"/>
                <a:cs typeface="Times New Roman" panose="02020603050405020304" pitchFamily="18" charset="0"/>
              </a:rPr>
              <a:t>mem_sel</a:t>
            </a:r>
            <a:endParaRPr lang="zh-TW" altLang="en-US" dirty="0">
              <a:latin typeface="Times New Roman" panose="02020603050405020304" pitchFamily="18" charset="0"/>
              <a:cs typeface="Times New Roman" panose="02020603050405020304" pitchFamily="18" charset="0"/>
            </a:endParaRPr>
          </a:p>
        </p:txBody>
      </p:sp>
      <p:pic>
        <p:nvPicPr>
          <p:cNvPr id="4" name="圖片 3">
            <a:extLst>
              <a:ext uri="{FF2B5EF4-FFF2-40B4-BE49-F238E27FC236}">
                <a16:creationId xmlns:a16="http://schemas.microsoft.com/office/drawing/2014/main" id="{58A20B5C-429C-4042-A709-F60FB643FC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3279" y="3259039"/>
            <a:ext cx="6480000" cy="3490659"/>
          </a:xfrm>
          <a:prstGeom prst="rect">
            <a:avLst/>
          </a:prstGeom>
        </p:spPr>
      </p:pic>
    </p:spTree>
    <p:extLst>
      <p:ext uri="{BB962C8B-B14F-4D97-AF65-F5344CB8AC3E}">
        <p14:creationId xmlns:p14="http://schemas.microsoft.com/office/powerpoint/2010/main" val="37536398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1689619" cy="400110"/>
            <a:chOff x="568442" y="319364"/>
            <a:chExt cx="1689619"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1592103" cy="400111"/>
            </a:xfrm>
            <a:prstGeom prst="rect">
              <a:avLst/>
            </a:prstGeom>
            <a:noFill/>
          </p:spPr>
          <p:txBody>
            <a:bodyPr wrap="none" rtlCol="0">
              <a:spAutoFit/>
            </a:bodyPr>
            <a:lstStyle/>
            <a:p>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SampleInBall</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107</a:t>
            </a:fld>
            <a:endParaRPr lang="zh-CN" altLang="en-US" dirty="0"/>
          </a:p>
        </p:txBody>
      </p:sp>
      <p:pic>
        <p:nvPicPr>
          <p:cNvPr id="13" name="圖片 12">
            <a:extLst>
              <a:ext uri="{FF2B5EF4-FFF2-40B4-BE49-F238E27FC236}">
                <a16:creationId xmlns:a16="http://schemas.microsoft.com/office/drawing/2014/main" id="{7DEB79C6-689D-4A21-9ED8-951A70AD5733}"/>
              </a:ext>
            </a:extLst>
          </p:cNvPr>
          <p:cNvPicPr>
            <a:picLocks noChangeAspect="1"/>
          </p:cNvPicPr>
          <p:nvPr/>
        </p:nvPicPr>
        <p:blipFill>
          <a:blip r:embed="rId3"/>
          <a:stretch>
            <a:fillRect/>
          </a:stretch>
        </p:blipFill>
        <p:spPr>
          <a:xfrm>
            <a:off x="1389993" y="719475"/>
            <a:ext cx="9412013" cy="5572903"/>
          </a:xfrm>
          <a:prstGeom prst="rect">
            <a:avLst/>
          </a:prstGeom>
        </p:spPr>
      </p:pic>
    </p:spTree>
    <p:extLst>
      <p:ext uri="{BB962C8B-B14F-4D97-AF65-F5344CB8AC3E}">
        <p14:creationId xmlns:p14="http://schemas.microsoft.com/office/powerpoint/2010/main" val="182859466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pic>
        <p:nvPicPr>
          <p:cNvPr id="14" name="圖片 13">
            <a:extLst>
              <a:ext uri="{FF2B5EF4-FFF2-40B4-BE49-F238E27FC236}">
                <a16:creationId xmlns:a16="http://schemas.microsoft.com/office/drawing/2014/main" id="{9A6D0E5F-A1EB-47D0-AF66-EE9156DC823A}"/>
              </a:ext>
            </a:extLst>
          </p:cNvPr>
          <p:cNvPicPr>
            <a:picLocks noChangeAspect="1"/>
          </p:cNvPicPr>
          <p:nvPr/>
        </p:nvPicPr>
        <p:blipFill>
          <a:blip r:embed="rId3"/>
          <a:stretch>
            <a:fillRect/>
          </a:stretch>
        </p:blipFill>
        <p:spPr>
          <a:xfrm>
            <a:off x="854390" y="1230078"/>
            <a:ext cx="3093726" cy="4103921"/>
          </a:xfrm>
          <a:prstGeom prst="rect">
            <a:avLst/>
          </a:prstGeom>
        </p:spPr>
      </p:pic>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1689619" cy="400110"/>
            <a:chOff x="568442" y="319364"/>
            <a:chExt cx="1689619"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1592103" cy="400111"/>
            </a:xfrm>
            <a:prstGeom prst="rect">
              <a:avLst/>
            </a:prstGeom>
            <a:noFill/>
          </p:spPr>
          <p:txBody>
            <a:bodyPr wrap="none" rtlCol="0">
              <a:spAutoFit/>
            </a:bodyPr>
            <a:lstStyle/>
            <a:p>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SampleInBall</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108</a:t>
            </a:fld>
            <a:endParaRPr lang="zh-CN" altLang="en-US" dirty="0"/>
          </a:p>
        </p:txBody>
      </p:sp>
      <p:pic>
        <p:nvPicPr>
          <p:cNvPr id="4" name="圖片 3">
            <a:extLst>
              <a:ext uri="{FF2B5EF4-FFF2-40B4-BE49-F238E27FC236}">
                <a16:creationId xmlns:a16="http://schemas.microsoft.com/office/drawing/2014/main" id="{E28812A8-2274-4E38-901D-99764E7FEE2E}"/>
              </a:ext>
            </a:extLst>
          </p:cNvPr>
          <p:cNvPicPr>
            <a:picLocks noChangeAspect="1"/>
          </p:cNvPicPr>
          <p:nvPr/>
        </p:nvPicPr>
        <p:blipFill>
          <a:blip r:embed="rId4"/>
          <a:stretch>
            <a:fillRect/>
          </a:stretch>
        </p:blipFill>
        <p:spPr>
          <a:xfrm>
            <a:off x="4762049" y="971347"/>
            <a:ext cx="6716519" cy="5114050"/>
          </a:xfrm>
          <a:prstGeom prst="rect">
            <a:avLst/>
          </a:prstGeom>
        </p:spPr>
      </p:pic>
      <p:sp>
        <p:nvSpPr>
          <p:cNvPr id="5" name="矩形 4">
            <a:extLst>
              <a:ext uri="{FF2B5EF4-FFF2-40B4-BE49-F238E27FC236}">
                <a16:creationId xmlns:a16="http://schemas.microsoft.com/office/drawing/2014/main" id="{AE4B2BC1-F1AF-4486-B8D6-5114DB327F84}"/>
              </a:ext>
            </a:extLst>
          </p:cNvPr>
          <p:cNvSpPr/>
          <p:nvPr/>
        </p:nvSpPr>
        <p:spPr>
          <a:xfrm>
            <a:off x="8564880" y="4551045"/>
            <a:ext cx="2047240" cy="960756"/>
          </a:xfrm>
          <a:prstGeom prst="rect">
            <a:avLst/>
          </a:prstGeom>
          <a:no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矩形 9">
            <a:extLst>
              <a:ext uri="{FF2B5EF4-FFF2-40B4-BE49-F238E27FC236}">
                <a16:creationId xmlns:a16="http://schemas.microsoft.com/office/drawing/2014/main" id="{2B84158B-D689-42DB-9898-97C262A6AF30}"/>
              </a:ext>
            </a:extLst>
          </p:cNvPr>
          <p:cNvSpPr/>
          <p:nvPr/>
        </p:nvSpPr>
        <p:spPr>
          <a:xfrm>
            <a:off x="8639174" y="4293870"/>
            <a:ext cx="809626" cy="238125"/>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矩形 10">
            <a:extLst>
              <a:ext uri="{FF2B5EF4-FFF2-40B4-BE49-F238E27FC236}">
                <a16:creationId xmlns:a16="http://schemas.microsoft.com/office/drawing/2014/main" id="{8A3778DE-16A1-4ECB-8EDD-59AC724BDECE}"/>
              </a:ext>
            </a:extLst>
          </p:cNvPr>
          <p:cNvSpPr/>
          <p:nvPr/>
        </p:nvSpPr>
        <p:spPr>
          <a:xfrm>
            <a:off x="7840908" y="2824921"/>
            <a:ext cx="809626" cy="238125"/>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矩形 15">
            <a:extLst>
              <a:ext uri="{FF2B5EF4-FFF2-40B4-BE49-F238E27FC236}">
                <a16:creationId xmlns:a16="http://schemas.microsoft.com/office/drawing/2014/main" id="{869B2466-9BA2-4F01-9111-7F559E0EFFFD}"/>
              </a:ext>
            </a:extLst>
          </p:cNvPr>
          <p:cNvSpPr/>
          <p:nvPr/>
        </p:nvSpPr>
        <p:spPr>
          <a:xfrm>
            <a:off x="1714428" y="2448560"/>
            <a:ext cx="1516452" cy="304359"/>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矩形 16">
            <a:extLst>
              <a:ext uri="{FF2B5EF4-FFF2-40B4-BE49-F238E27FC236}">
                <a16:creationId xmlns:a16="http://schemas.microsoft.com/office/drawing/2014/main" id="{26DDABB2-9D3B-4C05-B597-1A0FC6C37431}"/>
              </a:ext>
            </a:extLst>
          </p:cNvPr>
          <p:cNvSpPr/>
          <p:nvPr/>
        </p:nvSpPr>
        <p:spPr>
          <a:xfrm>
            <a:off x="1714428" y="4186784"/>
            <a:ext cx="1668852" cy="304359"/>
          </a:xfrm>
          <a:prstGeom prst="rect">
            <a:avLst/>
          </a:prstGeom>
          <a:no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矩形 17">
            <a:extLst>
              <a:ext uri="{FF2B5EF4-FFF2-40B4-BE49-F238E27FC236}">
                <a16:creationId xmlns:a16="http://schemas.microsoft.com/office/drawing/2014/main" id="{18389C38-8A73-4E28-9687-272B4CFD511A}"/>
              </a:ext>
            </a:extLst>
          </p:cNvPr>
          <p:cNvSpPr/>
          <p:nvPr/>
        </p:nvSpPr>
        <p:spPr>
          <a:xfrm>
            <a:off x="1714428" y="4932054"/>
            <a:ext cx="1668852" cy="304359"/>
          </a:xfrm>
          <a:prstGeom prst="rect">
            <a:avLst/>
          </a:prstGeom>
          <a:no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 name="矩形 22">
            <a:extLst>
              <a:ext uri="{FF2B5EF4-FFF2-40B4-BE49-F238E27FC236}">
                <a16:creationId xmlns:a16="http://schemas.microsoft.com/office/drawing/2014/main" id="{C88AA101-43C4-4CD1-B43A-5093C5812BC5}"/>
              </a:ext>
            </a:extLst>
          </p:cNvPr>
          <p:cNvSpPr/>
          <p:nvPr/>
        </p:nvSpPr>
        <p:spPr>
          <a:xfrm>
            <a:off x="8639174" y="3810952"/>
            <a:ext cx="809626" cy="238125"/>
          </a:xfrm>
          <a:prstGeom prst="rect">
            <a:avLst/>
          </a:prstGeom>
          <a:noFill/>
          <a:ln w="12700">
            <a:solidFill>
              <a:schemeClr val="accent5">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 name="矩形 23">
            <a:extLst>
              <a:ext uri="{FF2B5EF4-FFF2-40B4-BE49-F238E27FC236}">
                <a16:creationId xmlns:a16="http://schemas.microsoft.com/office/drawing/2014/main" id="{9804ED6D-107D-4CBF-A96A-F529CA274D57}"/>
              </a:ext>
            </a:extLst>
          </p:cNvPr>
          <p:cNvSpPr/>
          <p:nvPr/>
        </p:nvSpPr>
        <p:spPr>
          <a:xfrm>
            <a:off x="8639174" y="5526085"/>
            <a:ext cx="809626" cy="238125"/>
          </a:xfrm>
          <a:prstGeom prst="rect">
            <a:avLst/>
          </a:prstGeom>
          <a:noFill/>
          <a:ln w="12700">
            <a:solidFill>
              <a:schemeClr val="accent5">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25" name="接點: 弧形 24">
            <a:extLst>
              <a:ext uri="{FF2B5EF4-FFF2-40B4-BE49-F238E27FC236}">
                <a16:creationId xmlns:a16="http://schemas.microsoft.com/office/drawing/2014/main" id="{A9C6B377-90FB-4DCF-929C-431BC9218184}"/>
              </a:ext>
            </a:extLst>
          </p:cNvPr>
          <p:cNvCxnSpPr>
            <a:stCxn id="24" idx="1"/>
            <a:endCxn id="23" idx="1"/>
          </p:cNvCxnSpPr>
          <p:nvPr/>
        </p:nvCxnSpPr>
        <p:spPr>
          <a:xfrm rot="10800000">
            <a:off x="8639174" y="3930016"/>
            <a:ext cx="12700" cy="1715133"/>
          </a:xfrm>
          <a:prstGeom prst="curvedConnector3">
            <a:avLst>
              <a:gd name="adj1" fmla="val 1800000"/>
            </a:avLst>
          </a:prstGeom>
          <a:ln w="12700">
            <a:solidFill>
              <a:schemeClr val="accent4">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接點: 弧形 26">
            <a:extLst>
              <a:ext uri="{FF2B5EF4-FFF2-40B4-BE49-F238E27FC236}">
                <a16:creationId xmlns:a16="http://schemas.microsoft.com/office/drawing/2014/main" id="{C34F95EC-C87C-428E-A5A4-599C5F60E127}"/>
              </a:ext>
            </a:extLst>
          </p:cNvPr>
          <p:cNvCxnSpPr>
            <a:stCxn id="11" idx="3"/>
            <a:endCxn id="10" idx="3"/>
          </p:cNvCxnSpPr>
          <p:nvPr/>
        </p:nvCxnSpPr>
        <p:spPr>
          <a:xfrm>
            <a:off x="8650534" y="2943984"/>
            <a:ext cx="798266" cy="1468949"/>
          </a:xfrm>
          <a:prstGeom prst="curvedConnector3">
            <a:avLst>
              <a:gd name="adj1" fmla="val 128637"/>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666809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1689619" cy="400110"/>
            <a:chOff x="568442" y="319364"/>
            <a:chExt cx="1689619"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1592103" cy="400111"/>
            </a:xfrm>
            <a:prstGeom prst="rect">
              <a:avLst/>
            </a:prstGeom>
            <a:noFill/>
          </p:spPr>
          <p:txBody>
            <a:bodyPr wrap="none" rtlCol="0">
              <a:spAutoFit/>
            </a:bodyPr>
            <a:lstStyle/>
            <a:p>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SampleInBall</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109</a:t>
            </a:fld>
            <a:endParaRPr lang="zh-CN" altLang="en-US" dirty="0"/>
          </a:p>
        </p:txBody>
      </p:sp>
      <p:pic>
        <p:nvPicPr>
          <p:cNvPr id="10" name="圖片 9">
            <a:extLst>
              <a:ext uri="{FF2B5EF4-FFF2-40B4-BE49-F238E27FC236}">
                <a16:creationId xmlns:a16="http://schemas.microsoft.com/office/drawing/2014/main" id="{26AAE8D0-35B0-474A-B8E9-87794EFB01D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46424" y="1041700"/>
            <a:ext cx="7402376" cy="4917140"/>
          </a:xfrm>
          <a:prstGeom prst="rect">
            <a:avLst/>
          </a:prstGeom>
        </p:spPr>
      </p:pic>
    </p:spTree>
    <p:extLst>
      <p:ext uri="{BB962C8B-B14F-4D97-AF65-F5344CB8AC3E}">
        <p14:creationId xmlns:p14="http://schemas.microsoft.com/office/powerpoint/2010/main" val="29235056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54" name="组合 53"/>
          <p:cNvGrpSpPr/>
          <p:nvPr/>
        </p:nvGrpSpPr>
        <p:grpSpPr>
          <a:xfrm>
            <a:off x="568443" y="319365"/>
            <a:ext cx="1976557" cy="400110"/>
            <a:chOff x="568442" y="319364"/>
            <a:chExt cx="1976557" cy="400111"/>
          </a:xfrm>
        </p:grpSpPr>
        <p:sp>
          <p:nvSpPr>
            <p:cNvPr id="55" name="文本框 23"/>
            <p:cNvSpPr txBox="1"/>
            <p:nvPr/>
          </p:nvSpPr>
          <p:spPr>
            <a:xfrm>
              <a:off x="665958" y="319364"/>
              <a:ext cx="1879041"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Key Generation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5" name="圖片 4">
            <a:extLst>
              <a:ext uri="{FF2B5EF4-FFF2-40B4-BE49-F238E27FC236}">
                <a16:creationId xmlns:a16="http://schemas.microsoft.com/office/drawing/2014/main" id="{214B287F-EA51-496A-B3E0-85470190C1E7}"/>
              </a:ext>
            </a:extLst>
          </p:cNvPr>
          <p:cNvPicPr>
            <a:picLocks noChangeAspect="1"/>
          </p:cNvPicPr>
          <p:nvPr/>
        </p:nvPicPr>
        <p:blipFill>
          <a:blip r:embed="rId3"/>
          <a:stretch>
            <a:fillRect/>
          </a:stretch>
        </p:blipFill>
        <p:spPr>
          <a:xfrm>
            <a:off x="114356" y="1367029"/>
            <a:ext cx="7575670" cy="4123939"/>
          </a:xfrm>
          <a:prstGeom prst="rect">
            <a:avLst/>
          </a:prstGeom>
        </p:spPr>
      </p:pic>
      <p:pic>
        <p:nvPicPr>
          <p:cNvPr id="7" name="圖片 6">
            <a:extLst>
              <a:ext uri="{FF2B5EF4-FFF2-40B4-BE49-F238E27FC236}">
                <a16:creationId xmlns:a16="http://schemas.microsoft.com/office/drawing/2014/main" id="{81324D4A-61DA-4E0E-8F31-BC58DAF8D23E}"/>
              </a:ext>
            </a:extLst>
          </p:cNvPr>
          <p:cNvPicPr>
            <a:picLocks noChangeAspect="1"/>
          </p:cNvPicPr>
          <p:nvPr/>
        </p:nvPicPr>
        <p:blipFill rotWithShape="1">
          <a:blip r:embed="rId4"/>
          <a:srcRect l="406" t="2764" r="-406" b="877"/>
          <a:stretch/>
        </p:blipFill>
        <p:spPr>
          <a:xfrm>
            <a:off x="7369457" y="180975"/>
            <a:ext cx="4717839" cy="6307693"/>
          </a:xfrm>
          <a:prstGeom prst="rect">
            <a:avLst/>
          </a:prstGeom>
        </p:spPr>
      </p:pic>
      <p:cxnSp>
        <p:nvCxnSpPr>
          <p:cNvPr id="11" name="直線單箭頭接點 10">
            <a:extLst>
              <a:ext uri="{FF2B5EF4-FFF2-40B4-BE49-F238E27FC236}">
                <a16:creationId xmlns:a16="http://schemas.microsoft.com/office/drawing/2014/main" id="{ADD51250-BC1C-427F-92D8-E3838C5EF583}"/>
              </a:ext>
            </a:extLst>
          </p:cNvPr>
          <p:cNvCxnSpPr>
            <a:cxnSpLocks/>
            <a:endCxn id="50" idx="1"/>
          </p:cNvCxnSpPr>
          <p:nvPr/>
        </p:nvCxnSpPr>
        <p:spPr>
          <a:xfrm flipV="1">
            <a:off x="7359806" y="826986"/>
            <a:ext cx="631669" cy="2020990"/>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6" name="直線單箭頭接點 25">
            <a:extLst>
              <a:ext uri="{FF2B5EF4-FFF2-40B4-BE49-F238E27FC236}">
                <a16:creationId xmlns:a16="http://schemas.microsoft.com/office/drawing/2014/main" id="{7A8F8DA6-98AB-47B5-B3FF-59EF478AF378}"/>
              </a:ext>
            </a:extLst>
          </p:cNvPr>
          <p:cNvCxnSpPr>
            <a:cxnSpLocks/>
          </p:cNvCxnSpPr>
          <p:nvPr/>
        </p:nvCxnSpPr>
        <p:spPr>
          <a:xfrm flipV="1">
            <a:off x="1962150" y="1367029"/>
            <a:ext cx="6075274" cy="2005955"/>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8" name="直線單箭頭接點 27">
            <a:extLst>
              <a:ext uri="{FF2B5EF4-FFF2-40B4-BE49-F238E27FC236}">
                <a16:creationId xmlns:a16="http://schemas.microsoft.com/office/drawing/2014/main" id="{D99BAECD-D890-4E13-BC9E-ED42ECEF061D}"/>
              </a:ext>
            </a:extLst>
          </p:cNvPr>
          <p:cNvCxnSpPr>
            <a:cxnSpLocks/>
          </p:cNvCxnSpPr>
          <p:nvPr/>
        </p:nvCxnSpPr>
        <p:spPr>
          <a:xfrm flipV="1">
            <a:off x="2419350" y="1594338"/>
            <a:ext cx="5650000" cy="2010091"/>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1" name="直線單箭頭接點 30">
            <a:extLst>
              <a:ext uri="{FF2B5EF4-FFF2-40B4-BE49-F238E27FC236}">
                <a16:creationId xmlns:a16="http://schemas.microsoft.com/office/drawing/2014/main" id="{9132A4AB-2280-45E2-B98B-CAB3B8D5C7B8}"/>
              </a:ext>
            </a:extLst>
          </p:cNvPr>
          <p:cNvCxnSpPr>
            <a:cxnSpLocks/>
            <a:endCxn id="29" idx="1"/>
          </p:cNvCxnSpPr>
          <p:nvPr/>
        </p:nvCxnSpPr>
        <p:spPr>
          <a:xfrm flipV="1">
            <a:off x="3076575" y="2685034"/>
            <a:ext cx="4914901" cy="1160340"/>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29" name="左大括弧 28">
            <a:extLst>
              <a:ext uri="{FF2B5EF4-FFF2-40B4-BE49-F238E27FC236}">
                <a16:creationId xmlns:a16="http://schemas.microsoft.com/office/drawing/2014/main" id="{6502A504-9893-4B5C-BDFA-96BE145E42A3}"/>
              </a:ext>
            </a:extLst>
          </p:cNvPr>
          <p:cNvSpPr/>
          <p:nvPr/>
        </p:nvSpPr>
        <p:spPr>
          <a:xfrm>
            <a:off x="7991476" y="1765639"/>
            <a:ext cx="123824" cy="1838790"/>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cxnSp>
        <p:nvCxnSpPr>
          <p:cNvPr id="39" name="直線單箭頭接點 38">
            <a:extLst>
              <a:ext uri="{FF2B5EF4-FFF2-40B4-BE49-F238E27FC236}">
                <a16:creationId xmlns:a16="http://schemas.microsoft.com/office/drawing/2014/main" id="{1FC9E382-E114-48C5-982C-28857903ED83}"/>
              </a:ext>
            </a:extLst>
          </p:cNvPr>
          <p:cNvCxnSpPr>
            <a:cxnSpLocks/>
            <a:endCxn id="41" idx="1"/>
          </p:cNvCxnSpPr>
          <p:nvPr/>
        </p:nvCxnSpPr>
        <p:spPr>
          <a:xfrm>
            <a:off x="2770399" y="4065179"/>
            <a:ext cx="5267025" cy="694548"/>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41" name="左大括弧 40">
            <a:extLst>
              <a:ext uri="{FF2B5EF4-FFF2-40B4-BE49-F238E27FC236}">
                <a16:creationId xmlns:a16="http://schemas.microsoft.com/office/drawing/2014/main" id="{C5F5E3D0-1F6E-4DA7-8264-A02627158417}"/>
              </a:ext>
            </a:extLst>
          </p:cNvPr>
          <p:cNvSpPr/>
          <p:nvPr/>
        </p:nvSpPr>
        <p:spPr>
          <a:xfrm>
            <a:off x="8037424" y="3785403"/>
            <a:ext cx="155751" cy="1948647"/>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dirty="0"/>
          </a:p>
        </p:txBody>
      </p:sp>
      <p:cxnSp>
        <p:nvCxnSpPr>
          <p:cNvPr id="43" name="直線單箭頭接點 42">
            <a:extLst>
              <a:ext uri="{FF2B5EF4-FFF2-40B4-BE49-F238E27FC236}">
                <a16:creationId xmlns:a16="http://schemas.microsoft.com/office/drawing/2014/main" id="{0090CD27-8671-4833-85F5-AD411618B895}"/>
              </a:ext>
            </a:extLst>
          </p:cNvPr>
          <p:cNvCxnSpPr>
            <a:cxnSpLocks/>
          </p:cNvCxnSpPr>
          <p:nvPr/>
        </p:nvCxnSpPr>
        <p:spPr>
          <a:xfrm>
            <a:off x="2260891" y="4582375"/>
            <a:ext cx="5808459" cy="1229445"/>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6" name="直線單箭頭接點 45">
            <a:extLst>
              <a:ext uri="{FF2B5EF4-FFF2-40B4-BE49-F238E27FC236}">
                <a16:creationId xmlns:a16="http://schemas.microsoft.com/office/drawing/2014/main" id="{5711244A-BE91-4B5F-9B86-74E66BF524E5}"/>
              </a:ext>
            </a:extLst>
          </p:cNvPr>
          <p:cNvCxnSpPr>
            <a:cxnSpLocks/>
          </p:cNvCxnSpPr>
          <p:nvPr/>
        </p:nvCxnSpPr>
        <p:spPr>
          <a:xfrm>
            <a:off x="1775116" y="4754403"/>
            <a:ext cx="6340183" cy="1304209"/>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8" name="直線單箭頭接點 47">
            <a:extLst>
              <a:ext uri="{FF2B5EF4-FFF2-40B4-BE49-F238E27FC236}">
                <a16:creationId xmlns:a16="http://schemas.microsoft.com/office/drawing/2014/main" id="{09E47D90-CAB4-4CD8-A815-08069781FEE0}"/>
              </a:ext>
            </a:extLst>
          </p:cNvPr>
          <p:cNvCxnSpPr>
            <a:cxnSpLocks/>
          </p:cNvCxnSpPr>
          <p:nvPr/>
        </p:nvCxnSpPr>
        <p:spPr>
          <a:xfrm>
            <a:off x="3251491" y="4971437"/>
            <a:ext cx="4873459" cy="1279809"/>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50" name="左大括弧 49">
            <a:extLst>
              <a:ext uri="{FF2B5EF4-FFF2-40B4-BE49-F238E27FC236}">
                <a16:creationId xmlns:a16="http://schemas.microsoft.com/office/drawing/2014/main" id="{D935B475-8428-4248-ADEB-DFB2451A07D6}"/>
              </a:ext>
            </a:extLst>
          </p:cNvPr>
          <p:cNvSpPr/>
          <p:nvPr/>
        </p:nvSpPr>
        <p:spPr>
          <a:xfrm>
            <a:off x="7991475" y="405529"/>
            <a:ext cx="133475" cy="842914"/>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2" name="投影片編號版面配置區 1">
            <a:extLst>
              <a:ext uri="{FF2B5EF4-FFF2-40B4-BE49-F238E27FC236}">
                <a16:creationId xmlns:a16="http://schemas.microsoft.com/office/drawing/2014/main" id="{753A3B28-081D-8881-5F91-A7999CD04B6A}"/>
              </a:ext>
            </a:extLst>
          </p:cNvPr>
          <p:cNvSpPr>
            <a:spLocks noGrp="1"/>
          </p:cNvSpPr>
          <p:nvPr>
            <p:ph type="sldNum" sz="quarter" idx="12"/>
          </p:nvPr>
        </p:nvSpPr>
        <p:spPr/>
        <p:txBody>
          <a:bodyPr/>
          <a:lstStyle/>
          <a:p>
            <a:fld id="{565CE74E-AB26-4998-AD42-012C4C1AD076}" type="slidenum">
              <a:rPr lang="zh-CN" altLang="en-US" smtClean="0"/>
              <a:t>11</a:t>
            </a:fld>
            <a:endParaRPr lang="zh-CN" altLang="en-US" dirty="0"/>
          </a:p>
        </p:txBody>
      </p:sp>
    </p:spTree>
    <p:extLst>
      <p:ext uri="{BB962C8B-B14F-4D97-AF65-F5344CB8AC3E}">
        <p14:creationId xmlns:p14="http://schemas.microsoft.com/office/powerpoint/2010/main" val="419427666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3637268" cy="400110"/>
            <a:chOff x="568442" y="319364"/>
            <a:chExt cx="3637268"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3539752" cy="400111"/>
            </a:xfrm>
            <a:prstGeom prst="rect">
              <a:avLst/>
            </a:prstGeom>
            <a:noFill/>
          </p:spPr>
          <p:txBody>
            <a:bodyPr wrap="none" rtlCol="0">
              <a:spAutoFit/>
            </a:bodyPr>
            <a:lstStyle/>
            <a:p>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SampleInBall</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 Block Diagram</a:t>
              </a: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110</a:t>
            </a:fld>
            <a:endParaRPr lang="zh-CN" altLang="en-US" dirty="0"/>
          </a:p>
        </p:txBody>
      </p:sp>
      <p:pic>
        <p:nvPicPr>
          <p:cNvPr id="5" name="圖片 4">
            <a:extLst>
              <a:ext uri="{FF2B5EF4-FFF2-40B4-BE49-F238E27FC236}">
                <a16:creationId xmlns:a16="http://schemas.microsoft.com/office/drawing/2014/main" id="{4358B9D5-E2A2-4B93-B57E-E855C27DF86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6000" y="851295"/>
            <a:ext cx="10080000" cy="5687340"/>
          </a:xfrm>
          <a:prstGeom prst="rect">
            <a:avLst/>
          </a:prstGeom>
        </p:spPr>
      </p:pic>
    </p:spTree>
    <p:extLst>
      <p:ext uri="{BB962C8B-B14F-4D97-AF65-F5344CB8AC3E}">
        <p14:creationId xmlns:p14="http://schemas.microsoft.com/office/powerpoint/2010/main" val="415748354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5314009" cy="400110"/>
            <a:chOff x="568442" y="319364"/>
            <a:chExt cx="5314009"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5216493" cy="400111"/>
            </a:xfrm>
            <a:prstGeom prst="rect">
              <a:avLst/>
            </a:prstGeom>
            <a:noFill/>
          </p:spPr>
          <p:txBody>
            <a:bodyPr wrap="none" rtlCol="0">
              <a:spAutoFit/>
            </a:bodyPr>
            <a:lstStyle/>
            <a:p>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SampleInBall</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 Module Pin Function Definition</a:t>
              </a: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111</a:t>
            </a:fld>
            <a:endParaRPr lang="zh-CN" altLang="en-US" dirty="0"/>
          </a:p>
        </p:txBody>
      </p:sp>
      <p:graphicFrame>
        <p:nvGraphicFramePr>
          <p:cNvPr id="9" name="表格 8">
            <a:extLst>
              <a:ext uri="{FF2B5EF4-FFF2-40B4-BE49-F238E27FC236}">
                <a16:creationId xmlns:a16="http://schemas.microsoft.com/office/drawing/2014/main" id="{FCD20396-6B8A-4396-9D8C-AC694DC5E381}"/>
              </a:ext>
            </a:extLst>
          </p:cNvPr>
          <p:cNvGraphicFramePr>
            <a:graphicFrameLocks noGrp="1"/>
          </p:cNvGraphicFramePr>
          <p:nvPr>
            <p:extLst>
              <p:ext uri="{D42A27DB-BD31-4B8C-83A1-F6EECF244321}">
                <p14:modId xmlns:p14="http://schemas.microsoft.com/office/powerpoint/2010/main" val="184929869"/>
              </p:ext>
            </p:extLst>
          </p:nvPr>
        </p:nvGraphicFramePr>
        <p:xfrm>
          <a:off x="1602712" y="793479"/>
          <a:ext cx="8986576" cy="5271042"/>
        </p:xfrm>
        <a:graphic>
          <a:graphicData uri="http://schemas.openxmlformats.org/drawingml/2006/table">
            <a:tbl>
              <a:tblPr firstRow="1" bandRow="1">
                <a:tableStyleId>{5C22544A-7EE6-4342-B048-85BDC9FD1C3A}</a:tableStyleId>
              </a:tblPr>
              <a:tblGrid>
                <a:gridCol w="1694180">
                  <a:extLst>
                    <a:ext uri="{9D8B030D-6E8A-4147-A177-3AD203B41FA5}">
                      <a16:colId xmlns:a16="http://schemas.microsoft.com/office/drawing/2014/main" val="3145363978"/>
                    </a:ext>
                  </a:extLst>
                </a:gridCol>
                <a:gridCol w="505143">
                  <a:extLst>
                    <a:ext uri="{9D8B030D-6E8A-4147-A177-3AD203B41FA5}">
                      <a16:colId xmlns:a16="http://schemas.microsoft.com/office/drawing/2014/main" val="3288777230"/>
                    </a:ext>
                  </a:extLst>
                </a:gridCol>
                <a:gridCol w="1043305">
                  <a:extLst>
                    <a:ext uri="{9D8B030D-6E8A-4147-A177-3AD203B41FA5}">
                      <a16:colId xmlns:a16="http://schemas.microsoft.com/office/drawing/2014/main" val="2851598383"/>
                    </a:ext>
                  </a:extLst>
                </a:gridCol>
                <a:gridCol w="5743948">
                  <a:extLst>
                    <a:ext uri="{9D8B030D-6E8A-4147-A177-3AD203B41FA5}">
                      <a16:colId xmlns:a16="http://schemas.microsoft.com/office/drawing/2014/main" val="3392649446"/>
                    </a:ext>
                  </a:extLst>
                </a:gridCol>
              </a:tblGrid>
              <a:tr h="376503">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Pin name</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I/O</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Bit length</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Function</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3028677840"/>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clk</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系統時脈</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477539"/>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reset</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系統同步重置信號</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61497"/>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sampler_in_ready</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Keack</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模組資料準備好的指示信號</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316170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sampler_in</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1344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Keack</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模組的輸入資料</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4367785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sampler_squeeze</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和</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Keack</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模組要求</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squeeze</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一組新的輸入資料</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4598505"/>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next_element</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該</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element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取樣完畢的指示信號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(j[8])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10803716"/>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ci</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ci</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取樣的資料輸出通道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50030610"/>
                  </a:ext>
                </a:extLst>
              </a:tr>
              <a:tr h="376503">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addr_ci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ci</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取樣的位址輸出通道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522216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addr_cj</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cj</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取樣的位址輸出通道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47109754"/>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en_ci</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ci</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42590230"/>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we_cj</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ci</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取樣的寫入致能信號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58348420"/>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en_ci</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cj</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0630832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we_cj</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cj</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取樣的寫入致能信號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6760282"/>
                  </a:ext>
                </a:extLst>
              </a:tr>
            </a:tbl>
          </a:graphicData>
        </a:graphic>
      </p:graphicFrame>
    </p:spTree>
    <p:extLst>
      <p:ext uri="{BB962C8B-B14F-4D97-AF65-F5344CB8AC3E}">
        <p14:creationId xmlns:p14="http://schemas.microsoft.com/office/powerpoint/2010/main" val="415201915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3764674" cy="400110"/>
            <a:chOff x="568442" y="319364"/>
            <a:chExt cx="3764674"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3667158" cy="400111"/>
            </a:xfrm>
            <a:prstGeom prst="rect">
              <a:avLst/>
            </a:prstGeom>
            <a:noFill/>
          </p:spPr>
          <p:txBody>
            <a:bodyPr wrap="none" rtlCol="0">
              <a:spAutoFit/>
            </a:bodyPr>
            <a:lstStyle/>
            <a:p>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SampleInBall</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 Timing Diagram</a:t>
              </a: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112</a:t>
            </a:fld>
            <a:endParaRPr lang="zh-CN" altLang="en-US" dirty="0"/>
          </a:p>
        </p:txBody>
      </p:sp>
      <p:pic>
        <p:nvPicPr>
          <p:cNvPr id="3" name="圖片 2">
            <a:extLst>
              <a:ext uri="{FF2B5EF4-FFF2-40B4-BE49-F238E27FC236}">
                <a16:creationId xmlns:a16="http://schemas.microsoft.com/office/drawing/2014/main" id="{7E20EB6A-A8FC-4792-B4CC-13EBB46C25D1}"/>
              </a:ext>
            </a:extLst>
          </p:cNvPr>
          <p:cNvPicPr>
            <a:picLocks noChangeAspect="1"/>
          </p:cNvPicPr>
          <p:nvPr/>
        </p:nvPicPr>
        <p:blipFill>
          <a:blip r:embed="rId3"/>
          <a:stretch>
            <a:fillRect/>
          </a:stretch>
        </p:blipFill>
        <p:spPr>
          <a:xfrm>
            <a:off x="720898" y="1141820"/>
            <a:ext cx="10800000" cy="4574359"/>
          </a:xfrm>
          <a:prstGeom prst="rect">
            <a:avLst/>
          </a:prstGeom>
        </p:spPr>
      </p:pic>
    </p:spTree>
    <p:extLst>
      <p:ext uri="{BB962C8B-B14F-4D97-AF65-F5344CB8AC3E}">
        <p14:creationId xmlns:p14="http://schemas.microsoft.com/office/powerpoint/2010/main" val="374715694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1CAF74-DB71-7524-8F67-5B78D4E42680}"/>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805BB7EB-7A50-6141-8D39-496F3F93A2D6}"/>
              </a:ext>
            </a:extLst>
          </p:cNvPr>
          <p:cNvGrpSpPr/>
          <p:nvPr/>
        </p:nvGrpSpPr>
        <p:grpSpPr>
          <a:xfrm>
            <a:off x="568443" y="319365"/>
            <a:ext cx="3164381" cy="400110"/>
            <a:chOff x="568442" y="319364"/>
            <a:chExt cx="3164381" cy="400111"/>
          </a:xfrm>
        </p:grpSpPr>
        <p:sp>
          <p:nvSpPr>
            <p:cNvPr id="55" name="文本框 23">
              <a:extLst>
                <a:ext uri="{FF2B5EF4-FFF2-40B4-BE49-F238E27FC236}">
                  <a16:creationId xmlns:a16="http://schemas.microsoft.com/office/drawing/2014/main" id="{4814E263-1DE3-C6B8-92F0-BA735CDE958A}"/>
                </a:ext>
              </a:extLst>
            </p:cNvPr>
            <p:cNvSpPr txBox="1"/>
            <p:nvPr/>
          </p:nvSpPr>
          <p:spPr>
            <a:xfrm>
              <a:off x="665958" y="319364"/>
              <a:ext cx="3066865"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Design Compiler – 49.29 ns</a:t>
              </a:r>
            </a:p>
          </p:txBody>
        </p:sp>
        <p:sp>
          <p:nvSpPr>
            <p:cNvPr id="56" name="等腰三角形 55">
              <a:extLst>
                <a:ext uri="{FF2B5EF4-FFF2-40B4-BE49-F238E27FC236}">
                  <a16:creationId xmlns:a16="http://schemas.microsoft.com/office/drawing/2014/main" id="{1329B659-D36C-678A-83E4-328B12A18FF6}"/>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9" name="圖片 8">
            <a:extLst>
              <a:ext uri="{FF2B5EF4-FFF2-40B4-BE49-F238E27FC236}">
                <a16:creationId xmlns:a16="http://schemas.microsoft.com/office/drawing/2014/main" id="{6B4F17B8-355E-4E9F-A602-3B272832FBDC}"/>
              </a:ext>
            </a:extLst>
          </p:cNvPr>
          <p:cNvPicPr>
            <a:picLocks noChangeAspect="1"/>
          </p:cNvPicPr>
          <p:nvPr/>
        </p:nvPicPr>
        <p:blipFill rotWithShape="1">
          <a:blip r:embed="rId3"/>
          <a:srcRect r="38240"/>
          <a:stretch/>
        </p:blipFill>
        <p:spPr>
          <a:xfrm>
            <a:off x="7109350" y="876299"/>
            <a:ext cx="4320000" cy="5434612"/>
          </a:xfrm>
          <a:prstGeom prst="rect">
            <a:avLst/>
          </a:prstGeom>
        </p:spPr>
      </p:pic>
      <p:pic>
        <p:nvPicPr>
          <p:cNvPr id="10" name="圖片 9">
            <a:extLst>
              <a:ext uri="{FF2B5EF4-FFF2-40B4-BE49-F238E27FC236}">
                <a16:creationId xmlns:a16="http://schemas.microsoft.com/office/drawing/2014/main" id="{5CE1D31A-F62B-4822-8396-A40FBC7501AC}"/>
              </a:ext>
            </a:extLst>
          </p:cNvPr>
          <p:cNvPicPr>
            <a:picLocks noChangeAspect="1"/>
          </p:cNvPicPr>
          <p:nvPr/>
        </p:nvPicPr>
        <p:blipFill>
          <a:blip r:embed="rId4"/>
          <a:stretch>
            <a:fillRect/>
          </a:stretch>
        </p:blipFill>
        <p:spPr>
          <a:xfrm>
            <a:off x="568442" y="2322181"/>
            <a:ext cx="6443392" cy="1756435"/>
          </a:xfrm>
          <a:prstGeom prst="rect">
            <a:avLst/>
          </a:prstGeom>
        </p:spPr>
      </p:pic>
      <p:sp>
        <p:nvSpPr>
          <p:cNvPr id="12" name="矩形 11">
            <a:extLst>
              <a:ext uri="{FF2B5EF4-FFF2-40B4-BE49-F238E27FC236}">
                <a16:creationId xmlns:a16="http://schemas.microsoft.com/office/drawing/2014/main" id="{F342DF08-0908-4A0C-855F-F0FD3CAF6C48}"/>
              </a:ext>
            </a:extLst>
          </p:cNvPr>
          <p:cNvSpPr/>
          <p:nvPr/>
        </p:nvSpPr>
        <p:spPr>
          <a:xfrm>
            <a:off x="7063378" y="5707737"/>
            <a:ext cx="4325348" cy="20728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矩形 12">
            <a:extLst>
              <a:ext uri="{FF2B5EF4-FFF2-40B4-BE49-F238E27FC236}">
                <a16:creationId xmlns:a16="http://schemas.microsoft.com/office/drawing/2014/main" id="{3BB8598A-0E4F-4C7D-B776-B556A9E24474}"/>
              </a:ext>
            </a:extLst>
          </p:cNvPr>
          <p:cNvSpPr/>
          <p:nvPr/>
        </p:nvSpPr>
        <p:spPr>
          <a:xfrm>
            <a:off x="6095999" y="3507880"/>
            <a:ext cx="638175" cy="22592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04885556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1CAF74-DB71-7524-8F67-5B78D4E42680}"/>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805BB7EB-7A50-6141-8D39-496F3F93A2D6}"/>
              </a:ext>
            </a:extLst>
          </p:cNvPr>
          <p:cNvGrpSpPr/>
          <p:nvPr/>
        </p:nvGrpSpPr>
        <p:grpSpPr>
          <a:xfrm>
            <a:off x="568443" y="319365"/>
            <a:ext cx="3520248" cy="400110"/>
            <a:chOff x="568442" y="319364"/>
            <a:chExt cx="3520248" cy="400111"/>
          </a:xfrm>
        </p:grpSpPr>
        <p:sp>
          <p:nvSpPr>
            <p:cNvPr id="55" name="文本框 23">
              <a:extLst>
                <a:ext uri="{FF2B5EF4-FFF2-40B4-BE49-F238E27FC236}">
                  <a16:creationId xmlns:a16="http://schemas.microsoft.com/office/drawing/2014/main" id="{4814E263-1DE3-C6B8-92F0-BA735CDE958A}"/>
                </a:ext>
              </a:extLst>
            </p:cNvPr>
            <p:cNvSpPr txBox="1"/>
            <p:nvPr/>
          </p:nvSpPr>
          <p:spPr>
            <a:xfrm>
              <a:off x="665958" y="319364"/>
              <a:ext cx="3422732"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Pre-synthesis timing simulation</a:t>
              </a:r>
            </a:p>
          </p:txBody>
        </p:sp>
        <p:sp>
          <p:nvSpPr>
            <p:cNvPr id="56" name="等腰三角形 55">
              <a:extLst>
                <a:ext uri="{FF2B5EF4-FFF2-40B4-BE49-F238E27FC236}">
                  <a16:creationId xmlns:a16="http://schemas.microsoft.com/office/drawing/2014/main" id="{1329B659-D36C-678A-83E4-328B12A18FF6}"/>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4" name="圖片 3">
            <a:extLst>
              <a:ext uri="{FF2B5EF4-FFF2-40B4-BE49-F238E27FC236}">
                <a16:creationId xmlns:a16="http://schemas.microsoft.com/office/drawing/2014/main" id="{1D5A7EA4-B8A5-44E3-8A31-ECAD9F7D007E}"/>
              </a:ext>
            </a:extLst>
          </p:cNvPr>
          <p:cNvPicPr>
            <a:picLocks noChangeAspect="1"/>
          </p:cNvPicPr>
          <p:nvPr/>
        </p:nvPicPr>
        <p:blipFill>
          <a:blip r:embed="rId3"/>
          <a:stretch>
            <a:fillRect/>
          </a:stretch>
        </p:blipFill>
        <p:spPr>
          <a:xfrm>
            <a:off x="568442" y="1083887"/>
            <a:ext cx="10800000" cy="4926614"/>
          </a:xfrm>
          <a:prstGeom prst="rect">
            <a:avLst/>
          </a:prstGeom>
        </p:spPr>
      </p:pic>
    </p:spTree>
    <p:extLst>
      <p:ext uri="{BB962C8B-B14F-4D97-AF65-F5344CB8AC3E}">
        <p14:creationId xmlns:p14="http://schemas.microsoft.com/office/powerpoint/2010/main" val="324780115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1CAF74-DB71-7524-8F67-5B78D4E42680}"/>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805BB7EB-7A50-6141-8D39-496F3F93A2D6}"/>
              </a:ext>
            </a:extLst>
          </p:cNvPr>
          <p:cNvGrpSpPr/>
          <p:nvPr/>
        </p:nvGrpSpPr>
        <p:grpSpPr>
          <a:xfrm>
            <a:off x="568443" y="319365"/>
            <a:ext cx="3520248" cy="400110"/>
            <a:chOff x="568442" y="319364"/>
            <a:chExt cx="3520248" cy="400111"/>
          </a:xfrm>
        </p:grpSpPr>
        <p:sp>
          <p:nvSpPr>
            <p:cNvPr id="55" name="文本框 23">
              <a:extLst>
                <a:ext uri="{FF2B5EF4-FFF2-40B4-BE49-F238E27FC236}">
                  <a16:creationId xmlns:a16="http://schemas.microsoft.com/office/drawing/2014/main" id="{4814E263-1DE3-C6B8-92F0-BA735CDE958A}"/>
                </a:ext>
              </a:extLst>
            </p:cNvPr>
            <p:cNvSpPr txBox="1"/>
            <p:nvPr/>
          </p:nvSpPr>
          <p:spPr>
            <a:xfrm>
              <a:off x="665958" y="319364"/>
              <a:ext cx="3422732"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Pre-synthesis timing simulation</a:t>
              </a:r>
            </a:p>
          </p:txBody>
        </p:sp>
        <p:sp>
          <p:nvSpPr>
            <p:cNvPr id="56" name="等腰三角形 55">
              <a:extLst>
                <a:ext uri="{FF2B5EF4-FFF2-40B4-BE49-F238E27FC236}">
                  <a16:creationId xmlns:a16="http://schemas.microsoft.com/office/drawing/2014/main" id="{1329B659-D36C-678A-83E4-328B12A18FF6}"/>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grpSp>
        <p:nvGrpSpPr>
          <p:cNvPr id="3" name="群組 2">
            <a:extLst>
              <a:ext uri="{FF2B5EF4-FFF2-40B4-BE49-F238E27FC236}">
                <a16:creationId xmlns:a16="http://schemas.microsoft.com/office/drawing/2014/main" id="{D239D65D-14B1-478B-80DC-D8F1EC09A3E4}"/>
              </a:ext>
            </a:extLst>
          </p:cNvPr>
          <p:cNvGrpSpPr/>
          <p:nvPr/>
        </p:nvGrpSpPr>
        <p:grpSpPr>
          <a:xfrm>
            <a:off x="568442" y="1524739"/>
            <a:ext cx="10800000" cy="2975086"/>
            <a:chOff x="336000" y="1105639"/>
            <a:chExt cx="11520000" cy="2975086"/>
          </a:xfrm>
        </p:grpSpPr>
        <p:pic>
          <p:nvPicPr>
            <p:cNvPr id="2" name="圖片 1">
              <a:extLst>
                <a:ext uri="{FF2B5EF4-FFF2-40B4-BE49-F238E27FC236}">
                  <a16:creationId xmlns:a16="http://schemas.microsoft.com/office/drawing/2014/main" id="{EB262B63-FF5A-496E-9BAD-BA00557EF6C5}"/>
                </a:ext>
              </a:extLst>
            </p:cNvPr>
            <p:cNvPicPr>
              <a:picLocks noChangeAspect="1"/>
            </p:cNvPicPr>
            <p:nvPr/>
          </p:nvPicPr>
          <p:blipFill rotWithShape="1">
            <a:blip r:embed="rId3"/>
            <a:srcRect b="80337"/>
            <a:stretch/>
          </p:blipFill>
          <p:spPr>
            <a:xfrm>
              <a:off x="336000" y="1105639"/>
              <a:ext cx="11520000" cy="913662"/>
            </a:xfrm>
            <a:prstGeom prst="rect">
              <a:avLst/>
            </a:prstGeom>
          </p:spPr>
        </p:pic>
        <p:pic>
          <p:nvPicPr>
            <p:cNvPr id="6" name="圖片 5">
              <a:extLst>
                <a:ext uri="{FF2B5EF4-FFF2-40B4-BE49-F238E27FC236}">
                  <a16:creationId xmlns:a16="http://schemas.microsoft.com/office/drawing/2014/main" id="{C05EE531-7947-413C-8DC8-36F9C92D97A3}"/>
                </a:ext>
              </a:extLst>
            </p:cNvPr>
            <p:cNvPicPr>
              <a:picLocks noChangeAspect="1"/>
            </p:cNvPicPr>
            <p:nvPr/>
          </p:nvPicPr>
          <p:blipFill rotWithShape="1">
            <a:blip r:embed="rId3"/>
            <a:srcRect t="55637"/>
            <a:stretch/>
          </p:blipFill>
          <p:spPr>
            <a:xfrm>
              <a:off x="336000" y="2019301"/>
              <a:ext cx="11520000" cy="2061424"/>
            </a:xfrm>
            <a:prstGeom prst="rect">
              <a:avLst/>
            </a:prstGeom>
          </p:spPr>
        </p:pic>
      </p:grpSp>
    </p:spTree>
    <p:extLst>
      <p:ext uri="{BB962C8B-B14F-4D97-AF65-F5344CB8AC3E}">
        <p14:creationId xmlns:p14="http://schemas.microsoft.com/office/powerpoint/2010/main" val="46788931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1CAF74-DB71-7524-8F67-5B78D4E42680}"/>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805BB7EB-7A50-6141-8D39-496F3F93A2D6}"/>
              </a:ext>
            </a:extLst>
          </p:cNvPr>
          <p:cNvGrpSpPr/>
          <p:nvPr/>
        </p:nvGrpSpPr>
        <p:grpSpPr>
          <a:xfrm>
            <a:off x="568443" y="319365"/>
            <a:ext cx="2988051" cy="400110"/>
            <a:chOff x="568442" y="319364"/>
            <a:chExt cx="2988051" cy="400111"/>
          </a:xfrm>
        </p:grpSpPr>
        <p:sp>
          <p:nvSpPr>
            <p:cNvPr id="55" name="文本框 23">
              <a:extLst>
                <a:ext uri="{FF2B5EF4-FFF2-40B4-BE49-F238E27FC236}">
                  <a16:creationId xmlns:a16="http://schemas.microsoft.com/office/drawing/2014/main" id="{4814E263-1DE3-C6B8-92F0-BA735CDE958A}"/>
                </a:ext>
              </a:extLst>
            </p:cNvPr>
            <p:cNvSpPr txBox="1"/>
            <p:nvPr/>
          </p:nvSpPr>
          <p:spPr>
            <a:xfrm>
              <a:off x="665958" y="319364"/>
              <a:ext cx="2890535"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Critical Path - Multiplexer</a:t>
              </a:r>
            </a:p>
          </p:txBody>
        </p:sp>
        <p:sp>
          <p:nvSpPr>
            <p:cNvPr id="56" name="等腰三角形 55">
              <a:extLst>
                <a:ext uri="{FF2B5EF4-FFF2-40B4-BE49-F238E27FC236}">
                  <a16:creationId xmlns:a16="http://schemas.microsoft.com/office/drawing/2014/main" id="{1329B659-D36C-678A-83E4-328B12A18FF6}"/>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3" name="圖片 2">
            <a:extLst>
              <a:ext uri="{FF2B5EF4-FFF2-40B4-BE49-F238E27FC236}">
                <a16:creationId xmlns:a16="http://schemas.microsoft.com/office/drawing/2014/main" id="{BEBC9D0C-7661-4F5E-A527-17A45635DF35}"/>
              </a:ext>
            </a:extLst>
          </p:cNvPr>
          <p:cNvPicPr>
            <a:picLocks noChangeAspect="1"/>
          </p:cNvPicPr>
          <p:nvPr/>
        </p:nvPicPr>
        <p:blipFill>
          <a:blip r:embed="rId3"/>
          <a:stretch>
            <a:fillRect/>
          </a:stretch>
        </p:blipFill>
        <p:spPr>
          <a:xfrm>
            <a:off x="568442" y="1155007"/>
            <a:ext cx="3621655" cy="5040000"/>
          </a:xfrm>
          <a:prstGeom prst="rect">
            <a:avLst/>
          </a:prstGeom>
        </p:spPr>
      </p:pic>
      <p:pic>
        <p:nvPicPr>
          <p:cNvPr id="4" name="圖片 3">
            <a:extLst>
              <a:ext uri="{FF2B5EF4-FFF2-40B4-BE49-F238E27FC236}">
                <a16:creationId xmlns:a16="http://schemas.microsoft.com/office/drawing/2014/main" id="{6AD43CCC-A324-4F5B-8B01-196F6716758B}"/>
              </a:ext>
            </a:extLst>
          </p:cNvPr>
          <p:cNvPicPr>
            <a:picLocks noChangeAspect="1"/>
          </p:cNvPicPr>
          <p:nvPr/>
        </p:nvPicPr>
        <p:blipFill>
          <a:blip r:embed="rId4"/>
          <a:stretch>
            <a:fillRect/>
          </a:stretch>
        </p:blipFill>
        <p:spPr>
          <a:xfrm>
            <a:off x="4332535" y="1155007"/>
            <a:ext cx="3588436" cy="5040000"/>
          </a:xfrm>
          <a:prstGeom prst="rect">
            <a:avLst/>
          </a:prstGeom>
        </p:spPr>
      </p:pic>
      <p:pic>
        <p:nvPicPr>
          <p:cNvPr id="5" name="圖片 4">
            <a:extLst>
              <a:ext uri="{FF2B5EF4-FFF2-40B4-BE49-F238E27FC236}">
                <a16:creationId xmlns:a16="http://schemas.microsoft.com/office/drawing/2014/main" id="{82A9B951-0D3B-4773-86F3-CC5DD3B48F8D}"/>
              </a:ext>
            </a:extLst>
          </p:cNvPr>
          <p:cNvPicPr>
            <a:picLocks noChangeAspect="1"/>
          </p:cNvPicPr>
          <p:nvPr/>
        </p:nvPicPr>
        <p:blipFill>
          <a:blip r:embed="rId5"/>
          <a:stretch>
            <a:fillRect/>
          </a:stretch>
        </p:blipFill>
        <p:spPr>
          <a:xfrm>
            <a:off x="8063409" y="1155007"/>
            <a:ext cx="3624208" cy="5040000"/>
          </a:xfrm>
          <a:prstGeom prst="rect">
            <a:avLst/>
          </a:prstGeom>
        </p:spPr>
      </p:pic>
      <p:sp>
        <p:nvSpPr>
          <p:cNvPr id="15" name="矩形 14">
            <a:extLst>
              <a:ext uri="{FF2B5EF4-FFF2-40B4-BE49-F238E27FC236}">
                <a16:creationId xmlns:a16="http://schemas.microsoft.com/office/drawing/2014/main" id="{ECA950EE-64E1-4F28-81C1-C5B07265C88C}"/>
              </a:ext>
            </a:extLst>
          </p:cNvPr>
          <p:cNvSpPr/>
          <p:nvPr/>
        </p:nvSpPr>
        <p:spPr>
          <a:xfrm>
            <a:off x="971548" y="1776413"/>
            <a:ext cx="288000" cy="44185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矩形 13">
            <a:extLst>
              <a:ext uri="{FF2B5EF4-FFF2-40B4-BE49-F238E27FC236}">
                <a16:creationId xmlns:a16="http://schemas.microsoft.com/office/drawing/2014/main" id="{767C5332-CA5C-4D38-A984-E8A789CEE7D8}"/>
              </a:ext>
            </a:extLst>
          </p:cNvPr>
          <p:cNvSpPr/>
          <p:nvPr/>
        </p:nvSpPr>
        <p:spPr>
          <a:xfrm>
            <a:off x="3350849" y="6322762"/>
            <a:ext cx="8479201" cy="307777"/>
          </a:xfrm>
          <a:prstGeom prst="rect">
            <a:avLst/>
          </a:prstGeom>
        </p:spPr>
        <p:txBody>
          <a:bodyPr wrap="square">
            <a:spAutoFit/>
          </a:bodyPr>
          <a:lstStyle/>
          <a:p>
            <a:r>
              <a:rPr lang="en-US" altLang="zh-TW" sz="1400" dirty="0">
                <a:solidFill>
                  <a:srgbClr val="FF0000"/>
                </a:solidFill>
                <a:latin typeface="Times New Roman" panose="02020603050405020304" pitchFamily="18" charset="0"/>
                <a:cs typeface="Times New Roman" panose="02020603050405020304" pitchFamily="18" charset="0"/>
              </a:rPr>
              <a:t>In the </a:t>
            </a:r>
            <a:r>
              <a:rPr lang="en-US" altLang="zh-TW" sz="1400" dirty="0" err="1">
                <a:solidFill>
                  <a:srgbClr val="FF0000"/>
                </a:solidFill>
                <a:latin typeface="Times New Roman" panose="02020603050405020304" pitchFamily="18" charset="0"/>
                <a:cs typeface="Times New Roman" panose="02020603050405020304" pitchFamily="18" charset="0"/>
              </a:rPr>
              <a:t>ExpandS</a:t>
            </a:r>
            <a:r>
              <a:rPr lang="en-US" altLang="zh-TW" sz="1400" dirty="0">
                <a:solidFill>
                  <a:srgbClr val="FF0000"/>
                </a:solidFill>
                <a:latin typeface="Times New Roman" panose="02020603050405020304" pitchFamily="18" charset="0"/>
                <a:cs typeface="Times New Roman" panose="02020603050405020304" pitchFamily="18" charset="0"/>
              </a:rPr>
              <a:t> mode, the required delay introduced by the multiplexer is calculated as 36.91 – 0.89 = 36.02 ns.</a:t>
            </a:r>
            <a:endParaRPr lang="zh-TW" altLang="en-US" sz="1400" dirty="0">
              <a:solidFill>
                <a:srgbClr val="FF0000"/>
              </a:solidFill>
              <a:latin typeface="Times New Roman" panose="02020603050405020304" pitchFamily="18" charset="0"/>
              <a:cs typeface="Times New Roman" panose="02020603050405020304" pitchFamily="18" charset="0"/>
            </a:endParaRPr>
          </a:p>
        </p:txBody>
      </p:sp>
      <p:sp>
        <p:nvSpPr>
          <p:cNvPr id="21" name="矩形 20">
            <a:extLst>
              <a:ext uri="{FF2B5EF4-FFF2-40B4-BE49-F238E27FC236}">
                <a16:creationId xmlns:a16="http://schemas.microsoft.com/office/drawing/2014/main" id="{4E175D87-26A7-4244-8736-9F4C8FF76C29}"/>
              </a:ext>
            </a:extLst>
          </p:cNvPr>
          <p:cNvSpPr/>
          <p:nvPr/>
        </p:nvSpPr>
        <p:spPr>
          <a:xfrm>
            <a:off x="4736850" y="1155006"/>
            <a:ext cx="288000" cy="504000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 name="矩形 21">
            <a:extLst>
              <a:ext uri="{FF2B5EF4-FFF2-40B4-BE49-F238E27FC236}">
                <a16:creationId xmlns:a16="http://schemas.microsoft.com/office/drawing/2014/main" id="{BA868CF3-6B08-4337-B8C3-D25D6657EC0D}"/>
              </a:ext>
            </a:extLst>
          </p:cNvPr>
          <p:cNvSpPr/>
          <p:nvPr/>
        </p:nvSpPr>
        <p:spPr>
          <a:xfrm>
            <a:off x="8463374" y="1155006"/>
            <a:ext cx="288000" cy="476001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19546828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7296923" cy="400110"/>
            <a:chOff x="568442" y="319364"/>
            <a:chExt cx="7296923"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7199407"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Circuit Optimization — Replacing Multiplexers with Shift Registers</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117</a:t>
            </a:fld>
            <a:endParaRPr lang="zh-CN" altLang="en-US" dirty="0"/>
          </a:p>
        </p:txBody>
      </p:sp>
      <p:sp>
        <p:nvSpPr>
          <p:cNvPr id="7" name="文字方塊 6">
            <a:extLst>
              <a:ext uri="{FF2B5EF4-FFF2-40B4-BE49-F238E27FC236}">
                <a16:creationId xmlns:a16="http://schemas.microsoft.com/office/drawing/2014/main" id="{4D5FDC22-C034-4D59-9F05-F178268C03C8}"/>
              </a:ext>
            </a:extLst>
          </p:cNvPr>
          <p:cNvSpPr txBox="1"/>
          <p:nvPr/>
        </p:nvSpPr>
        <p:spPr>
          <a:xfrm>
            <a:off x="720898" y="779087"/>
            <a:ext cx="8299277" cy="2223942"/>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original Sampler modules used multiplexers for data selection.</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This optimization replaces the selection logic with a shift register-based structure.</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Effectively reduces logic utilization and simplifies control flow.</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Supports five operation modes, each tailored for different data flow requirements.</a:t>
            </a:r>
            <a:endParaRPr lang="zh-TW" altLang="en-US" dirty="0">
              <a:latin typeface="Times New Roman" panose="02020603050405020304" pitchFamily="18" charset="0"/>
              <a:cs typeface="Times New Roman" panose="02020603050405020304" pitchFamily="18" charset="0"/>
            </a:endParaRPr>
          </a:p>
        </p:txBody>
      </p:sp>
      <p:graphicFrame>
        <p:nvGraphicFramePr>
          <p:cNvPr id="12" name="表格 11">
            <a:extLst>
              <a:ext uri="{FF2B5EF4-FFF2-40B4-BE49-F238E27FC236}">
                <a16:creationId xmlns:a16="http://schemas.microsoft.com/office/drawing/2014/main" id="{2F5A9443-0BCC-4EBC-99BE-83F0DE984C12}"/>
              </a:ext>
            </a:extLst>
          </p:cNvPr>
          <p:cNvGraphicFramePr>
            <a:graphicFrameLocks noGrp="1"/>
          </p:cNvGraphicFramePr>
          <p:nvPr>
            <p:extLst>
              <p:ext uri="{D42A27DB-BD31-4B8C-83A1-F6EECF244321}">
                <p14:modId xmlns:p14="http://schemas.microsoft.com/office/powerpoint/2010/main" val="1428688207"/>
              </p:ext>
            </p:extLst>
          </p:nvPr>
        </p:nvGraphicFramePr>
        <p:xfrm>
          <a:off x="1162050" y="3215041"/>
          <a:ext cx="8439150" cy="3016272"/>
        </p:xfrm>
        <a:graphic>
          <a:graphicData uri="http://schemas.openxmlformats.org/drawingml/2006/table">
            <a:tbl>
              <a:tblPr firstRow="1" bandRow="1">
                <a:tableStyleId>{5C22544A-7EE6-4342-B048-85BDC9FD1C3A}</a:tableStyleId>
              </a:tblPr>
              <a:tblGrid>
                <a:gridCol w="1948632">
                  <a:extLst>
                    <a:ext uri="{9D8B030D-6E8A-4147-A177-3AD203B41FA5}">
                      <a16:colId xmlns:a16="http://schemas.microsoft.com/office/drawing/2014/main" val="2950784667"/>
                    </a:ext>
                  </a:extLst>
                </a:gridCol>
                <a:gridCol w="4802688">
                  <a:extLst>
                    <a:ext uri="{9D8B030D-6E8A-4147-A177-3AD203B41FA5}">
                      <a16:colId xmlns:a16="http://schemas.microsoft.com/office/drawing/2014/main" val="3392649446"/>
                    </a:ext>
                  </a:extLst>
                </a:gridCol>
                <a:gridCol w="1687830">
                  <a:extLst>
                    <a:ext uri="{9D8B030D-6E8A-4147-A177-3AD203B41FA5}">
                      <a16:colId xmlns:a16="http://schemas.microsoft.com/office/drawing/2014/main" val="1981261293"/>
                    </a:ext>
                  </a:extLst>
                </a:gridCol>
              </a:tblGrid>
              <a:tr h="502712">
                <a:tc>
                  <a:txBody>
                    <a:bodyPr/>
                    <a:lstStyle/>
                    <a:p>
                      <a:pPr algn="ctr"/>
                      <a:r>
                        <a:rPr lang="en-US" altLang="zh-TW" sz="12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Mode</a:t>
                      </a:r>
                      <a:endParaRPr lang="zh-TW" altLang="en-US" sz="12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2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Shift Register Behavior</a:t>
                      </a:r>
                      <a:endParaRPr lang="zh-TW" altLang="en-US" sz="12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Valid Bits</a:t>
                      </a:r>
                      <a:endParaRPr lang="zh-TW" altLang="en-US" sz="12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221477539"/>
                  </a:ext>
                </a:extLst>
              </a:tr>
              <a:tr h="502712">
                <a:tc>
                  <a:txBody>
                    <a:bodyPr/>
                    <a:lstStyle/>
                    <a:p>
                      <a:pPr algn="ctr"/>
                      <a:r>
                        <a:rPr lang="en-US" altLang="zh-TW" sz="12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ExpandS</a:t>
                      </a:r>
                      <a:endParaRPr lang="zh-TW" altLang="en-US"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{256'd0, 8'd0, </a:t>
                      </a:r>
                      <a:r>
                        <a:rPr lang="en-US" altLang="zh-TW" sz="12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sampler_buffer</a:t>
                      </a:r>
                      <a:r>
                        <a:rPr lang="en-US" altLang="zh-TW" sz="12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[1087:8]}</a:t>
                      </a:r>
                      <a:endParaRPr lang="zh-TW" altLang="en-US" sz="12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2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0780403"/>
                  </a:ext>
                </a:extLst>
              </a:tr>
              <a:tr h="502712">
                <a:tc>
                  <a:txBody>
                    <a:bodyPr/>
                    <a:lstStyle/>
                    <a:p>
                      <a:pPr algn="ctr"/>
                      <a:r>
                        <a:rPr lang="en-US" altLang="zh-TW" sz="12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ExpandA</a:t>
                      </a:r>
                      <a:endParaRPr lang="en-US" altLang="zh-TW"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{48'd0, </a:t>
                      </a:r>
                      <a:r>
                        <a:rPr lang="en-US" altLang="zh-TW" sz="12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sampler_buffer</a:t>
                      </a:r>
                      <a:r>
                        <a:rPr lang="en-US" altLang="zh-TW"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[1343:48]}</a:t>
                      </a:r>
                      <a:endParaRPr lang="zh-TW" altLang="en-US"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1047275"/>
                  </a:ext>
                </a:extLst>
              </a:tr>
              <a:tr h="502712">
                <a:tc>
                  <a:txBody>
                    <a:bodyPr/>
                    <a:lstStyle/>
                    <a:p>
                      <a:pPr algn="ctr"/>
                      <a:r>
                        <a:rPr lang="en-US" altLang="zh-TW" sz="12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ExpandMASK</a:t>
                      </a:r>
                      <a:endParaRPr lang="zh-TW" altLang="en-US"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{256'd0, 36'd0, </a:t>
                      </a:r>
                      <a:r>
                        <a:rPr lang="en-US" altLang="zh-TW" sz="12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sampler_buffer</a:t>
                      </a:r>
                      <a:r>
                        <a:rPr lang="en-US" altLang="zh-TW"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[1087:36]}</a:t>
                      </a:r>
                      <a:endParaRPr lang="zh-TW" altLang="en-US"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36</a:t>
                      </a:r>
                      <a:endParaRPr lang="zh-TW" altLang="en-US" sz="12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07211568"/>
                  </a:ext>
                </a:extLst>
              </a:tr>
              <a:tr h="502712">
                <a:tc>
                  <a:txBody>
                    <a:bodyPr/>
                    <a:lstStyle/>
                    <a:p>
                      <a:pPr algn="ctr"/>
                      <a:r>
                        <a:rPr lang="en-US" altLang="zh-TW"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SampleInBall_0</a:t>
                      </a:r>
                      <a:endParaRPr lang="zh-TW" altLang="en-US"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{256'd0, 64'd0, </a:t>
                      </a:r>
                      <a:r>
                        <a:rPr lang="en-US" altLang="zh-TW" sz="12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sampler_buffer</a:t>
                      </a:r>
                      <a:r>
                        <a:rPr lang="en-US" altLang="zh-TW"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[1087:64]}</a:t>
                      </a:r>
                      <a:endParaRPr lang="zh-TW" altLang="en-US"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a:t>
                      </a:r>
                      <a:endParaRPr lang="zh-TW" altLang="en-US" sz="12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4598505"/>
                  </a:ext>
                </a:extLst>
              </a:tr>
              <a:tr h="502712">
                <a:tc>
                  <a:txBody>
                    <a:bodyPr/>
                    <a:lstStyle/>
                    <a:p>
                      <a:pPr algn="ctr"/>
                      <a:r>
                        <a:rPr lang="en-US" altLang="zh-TW"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SampleInBall_1</a:t>
                      </a:r>
                      <a:endParaRPr lang="zh-TW" altLang="en-US"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{256'd0, 8'd0, </a:t>
                      </a:r>
                      <a:r>
                        <a:rPr lang="en-US" altLang="zh-TW" sz="12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sampler_buffer</a:t>
                      </a:r>
                      <a:r>
                        <a:rPr lang="en-US" altLang="zh-TW"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[1087:8]}</a:t>
                      </a:r>
                      <a:endParaRPr lang="zh-TW" altLang="en-US"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2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36551733"/>
                  </a:ext>
                </a:extLst>
              </a:tr>
            </a:tbl>
          </a:graphicData>
        </a:graphic>
      </p:graphicFrame>
    </p:spTree>
    <p:extLst>
      <p:ext uri="{BB962C8B-B14F-4D97-AF65-F5344CB8AC3E}">
        <p14:creationId xmlns:p14="http://schemas.microsoft.com/office/powerpoint/2010/main" val="153264567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1CAF74-DB71-7524-8F67-5B78D4E42680}"/>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805BB7EB-7A50-6141-8D39-496F3F93A2D6}"/>
              </a:ext>
            </a:extLst>
          </p:cNvPr>
          <p:cNvGrpSpPr/>
          <p:nvPr/>
        </p:nvGrpSpPr>
        <p:grpSpPr>
          <a:xfrm>
            <a:off x="568443" y="319365"/>
            <a:ext cx="3520248" cy="400110"/>
            <a:chOff x="568442" y="319364"/>
            <a:chExt cx="3520248" cy="400111"/>
          </a:xfrm>
        </p:grpSpPr>
        <p:sp>
          <p:nvSpPr>
            <p:cNvPr id="55" name="文本框 23">
              <a:extLst>
                <a:ext uri="{FF2B5EF4-FFF2-40B4-BE49-F238E27FC236}">
                  <a16:creationId xmlns:a16="http://schemas.microsoft.com/office/drawing/2014/main" id="{4814E263-1DE3-C6B8-92F0-BA735CDE958A}"/>
                </a:ext>
              </a:extLst>
            </p:cNvPr>
            <p:cNvSpPr txBox="1"/>
            <p:nvPr/>
          </p:nvSpPr>
          <p:spPr>
            <a:xfrm>
              <a:off x="665958" y="319364"/>
              <a:ext cx="3422732"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Pre-synthesis timing simulation</a:t>
              </a:r>
            </a:p>
          </p:txBody>
        </p:sp>
        <p:sp>
          <p:nvSpPr>
            <p:cNvPr id="56" name="等腰三角形 55">
              <a:extLst>
                <a:ext uri="{FF2B5EF4-FFF2-40B4-BE49-F238E27FC236}">
                  <a16:creationId xmlns:a16="http://schemas.microsoft.com/office/drawing/2014/main" id="{1329B659-D36C-678A-83E4-328B12A18FF6}"/>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3" name="圖片 2">
            <a:extLst>
              <a:ext uri="{FF2B5EF4-FFF2-40B4-BE49-F238E27FC236}">
                <a16:creationId xmlns:a16="http://schemas.microsoft.com/office/drawing/2014/main" id="{16D10683-80A8-4E84-8729-8842D4E5D799}"/>
              </a:ext>
            </a:extLst>
          </p:cNvPr>
          <p:cNvPicPr>
            <a:picLocks noChangeAspect="1"/>
          </p:cNvPicPr>
          <p:nvPr/>
        </p:nvPicPr>
        <p:blipFill>
          <a:blip r:embed="rId3"/>
          <a:stretch>
            <a:fillRect/>
          </a:stretch>
        </p:blipFill>
        <p:spPr>
          <a:xfrm>
            <a:off x="336000" y="1092090"/>
            <a:ext cx="11520000" cy="5028667"/>
          </a:xfrm>
          <a:prstGeom prst="rect">
            <a:avLst/>
          </a:prstGeom>
        </p:spPr>
      </p:pic>
    </p:spTree>
    <p:extLst>
      <p:ext uri="{BB962C8B-B14F-4D97-AF65-F5344CB8AC3E}">
        <p14:creationId xmlns:p14="http://schemas.microsoft.com/office/powerpoint/2010/main" val="265496079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1CAF74-DB71-7524-8F67-5B78D4E42680}"/>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805BB7EB-7A50-6141-8D39-496F3F93A2D6}"/>
              </a:ext>
            </a:extLst>
          </p:cNvPr>
          <p:cNvGrpSpPr/>
          <p:nvPr/>
        </p:nvGrpSpPr>
        <p:grpSpPr>
          <a:xfrm>
            <a:off x="568443" y="319365"/>
            <a:ext cx="4659983" cy="400110"/>
            <a:chOff x="568442" y="319364"/>
            <a:chExt cx="4659983" cy="400111"/>
          </a:xfrm>
        </p:grpSpPr>
        <p:sp>
          <p:nvSpPr>
            <p:cNvPr id="55" name="文本框 23">
              <a:extLst>
                <a:ext uri="{FF2B5EF4-FFF2-40B4-BE49-F238E27FC236}">
                  <a16:creationId xmlns:a16="http://schemas.microsoft.com/office/drawing/2014/main" id="{4814E263-1DE3-C6B8-92F0-BA735CDE958A}"/>
                </a:ext>
              </a:extLst>
            </p:cNvPr>
            <p:cNvSpPr txBox="1"/>
            <p:nvPr/>
          </p:nvSpPr>
          <p:spPr>
            <a:xfrm>
              <a:off x="665958" y="319364"/>
              <a:ext cx="4562467"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Pre-synthesis timing simulation</a:t>
              </a:r>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ExpandS</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1329B659-D36C-678A-83E4-328B12A18FF6}"/>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5" name="圖片 4">
            <a:extLst>
              <a:ext uri="{FF2B5EF4-FFF2-40B4-BE49-F238E27FC236}">
                <a16:creationId xmlns:a16="http://schemas.microsoft.com/office/drawing/2014/main" id="{1927D95D-4A1C-4CC0-AF64-2B48EB3C25D7}"/>
              </a:ext>
            </a:extLst>
          </p:cNvPr>
          <p:cNvPicPr>
            <a:picLocks noChangeAspect="1"/>
          </p:cNvPicPr>
          <p:nvPr/>
        </p:nvPicPr>
        <p:blipFill>
          <a:blip r:embed="rId3"/>
          <a:stretch>
            <a:fillRect/>
          </a:stretch>
        </p:blipFill>
        <p:spPr>
          <a:xfrm>
            <a:off x="568442" y="1275365"/>
            <a:ext cx="10800000" cy="1904873"/>
          </a:xfrm>
          <a:prstGeom prst="rect">
            <a:avLst/>
          </a:prstGeom>
        </p:spPr>
      </p:pic>
      <p:pic>
        <p:nvPicPr>
          <p:cNvPr id="6" name="圖片 5">
            <a:extLst>
              <a:ext uri="{FF2B5EF4-FFF2-40B4-BE49-F238E27FC236}">
                <a16:creationId xmlns:a16="http://schemas.microsoft.com/office/drawing/2014/main" id="{B7637AEF-F2EF-40DE-8301-8BF8C364AC2D}"/>
              </a:ext>
            </a:extLst>
          </p:cNvPr>
          <p:cNvPicPr>
            <a:picLocks noChangeAspect="1"/>
          </p:cNvPicPr>
          <p:nvPr/>
        </p:nvPicPr>
        <p:blipFill>
          <a:blip r:embed="rId4"/>
          <a:stretch>
            <a:fillRect/>
          </a:stretch>
        </p:blipFill>
        <p:spPr>
          <a:xfrm>
            <a:off x="568442" y="3677763"/>
            <a:ext cx="10800000" cy="1894538"/>
          </a:xfrm>
          <a:prstGeom prst="rect">
            <a:avLst/>
          </a:prstGeom>
        </p:spPr>
      </p:pic>
    </p:spTree>
    <p:extLst>
      <p:ext uri="{BB962C8B-B14F-4D97-AF65-F5344CB8AC3E}">
        <p14:creationId xmlns:p14="http://schemas.microsoft.com/office/powerpoint/2010/main" val="39122776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54" name="组合 53"/>
          <p:cNvGrpSpPr/>
          <p:nvPr/>
        </p:nvGrpSpPr>
        <p:grpSpPr>
          <a:xfrm>
            <a:off x="568443" y="319365"/>
            <a:ext cx="1976557" cy="400110"/>
            <a:chOff x="568442" y="319364"/>
            <a:chExt cx="1976557" cy="400111"/>
          </a:xfrm>
        </p:grpSpPr>
        <p:sp>
          <p:nvSpPr>
            <p:cNvPr id="55" name="文本框 23"/>
            <p:cNvSpPr txBox="1"/>
            <p:nvPr/>
          </p:nvSpPr>
          <p:spPr>
            <a:xfrm>
              <a:off x="665958" y="319364"/>
              <a:ext cx="1879041"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Key Generation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4" name="圖片 3">
            <a:extLst>
              <a:ext uri="{FF2B5EF4-FFF2-40B4-BE49-F238E27FC236}">
                <a16:creationId xmlns:a16="http://schemas.microsoft.com/office/drawing/2014/main" id="{1F625968-AFEF-4390-B39C-A46E326DFD21}"/>
              </a:ext>
            </a:extLst>
          </p:cNvPr>
          <p:cNvPicPr>
            <a:picLocks noChangeAspect="1"/>
          </p:cNvPicPr>
          <p:nvPr/>
        </p:nvPicPr>
        <p:blipFill rotWithShape="1">
          <a:blip r:embed="rId3"/>
          <a:srcRect r="35091" b="37096"/>
          <a:stretch/>
        </p:blipFill>
        <p:spPr>
          <a:xfrm>
            <a:off x="696000" y="1038840"/>
            <a:ext cx="10800000" cy="4632045"/>
          </a:xfrm>
          <a:prstGeom prst="rect">
            <a:avLst/>
          </a:prstGeom>
        </p:spPr>
      </p:pic>
      <p:sp>
        <p:nvSpPr>
          <p:cNvPr id="2" name="投影片編號版面配置區 1">
            <a:extLst>
              <a:ext uri="{FF2B5EF4-FFF2-40B4-BE49-F238E27FC236}">
                <a16:creationId xmlns:a16="http://schemas.microsoft.com/office/drawing/2014/main" id="{4B180F6A-87B8-F361-EC9A-8B42456E53A3}"/>
              </a:ext>
            </a:extLst>
          </p:cNvPr>
          <p:cNvSpPr>
            <a:spLocks noGrp="1"/>
          </p:cNvSpPr>
          <p:nvPr>
            <p:ph type="sldNum" sz="quarter" idx="12"/>
          </p:nvPr>
        </p:nvSpPr>
        <p:spPr/>
        <p:txBody>
          <a:bodyPr/>
          <a:lstStyle/>
          <a:p>
            <a:fld id="{565CE74E-AB26-4998-AD42-012C4C1AD076}" type="slidenum">
              <a:rPr lang="zh-CN" altLang="en-US" smtClean="0"/>
              <a:t>12</a:t>
            </a:fld>
            <a:endParaRPr lang="zh-CN" altLang="en-US" dirty="0"/>
          </a:p>
        </p:txBody>
      </p:sp>
    </p:spTree>
    <p:extLst>
      <p:ext uri="{BB962C8B-B14F-4D97-AF65-F5344CB8AC3E}">
        <p14:creationId xmlns:p14="http://schemas.microsoft.com/office/powerpoint/2010/main" val="423793413"/>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1CAF74-DB71-7524-8F67-5B78D4E42680}"/>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805BB7EB-7A50-6141-8D39-496F3F93A2D6}"/>
              </a:ext>
            </a:extLst>
          </p:cNvPr>
          <p:cNvGrpSpPr/>
          <p:nvPr/>
        </p:nvGrpSpPr>
        <p:grpSpPr>
          <a:xfrm>
            <a:off x="568443" y="319365"/>
            <a:ext cx="4659983" cy="400110"/>
            <a:chOff x="568442" y="319364"/>
            <a:chExt cx="4659983" cy="400111"/>
          </a:xfrm>
        </p:grpSpPr>
        <p:sp>
          <p:nvSpPr>
            <p:cNvPr id="55" name="文本框 23">
              <a:extLst>
                <a:ext uri="{FF2B5EF4-FFF2-40B4-BE49-F238E27FC236}">
                  <a16:creationId xmlns:a16="http://schemas.microsoft.com/office/drawing/2014/main" id="{4814E263-1DE3-C6B8-92F0-BA735CDE958A}"/>
                </a:ext>
              </a:extLst>
            </p:cNvPr>
            <p:cNvSpPr txBox="1"/>
            <p:nvPr/>
          </p:nvSpPr>
          <p:spPr>
            <a:xfrm>
              <a:off x="665958" y="319364"/>
              <a:ext cx="4562467"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Pre-synthesis timing simulation</a:t>
              </a:r>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ExpandS</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1329B659-D36C-678A-83E4-328B12A18FF6}"/>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7" name="圖片 6">
            <a:extLst>
              <a:ext uri="{FF2B5EF4-FFF2-40B4-BE49-F238E27FC236}">
                <a16:creationId xmlns:a16="http://schemas.microsoft.com/office/drawing/2014/main" id="{5B139E0D-3917-4BBD-A258-B6E2A2E52CD5}"/>
              </a:ext>
            </a:extLst>
          </p:cNvPr>
          <p:cNvPicPr>
            <a:picLocks noChangeAspect="1"/>
          </p:cNvPicPr>
          <p:nvPr/>
        </p:nvPicPr>
        <p:blipFill>
          <a:blip r:embed="rId3"/>
          <a:stretch>
            <a:fillRect/>
          </a:stretch>
        </p:blipFill>
        <p:spPr>
          <a:xfrm>
            <a:off x="568442" y="3668614"/>
            <a:ext cx="10800000" cy="1893544"/>
          </a:xfrm>
          <a:prstGeom prst="rect">
            <a:avLst/>
          </a:prstGeom>
        </p:spPr>
      </p:pic>
      <p:pic>
        <p:nvPicPr>
          <p:cNvPr id="2" name="圖片 1">
            <a:extLst>
              <a:ext uri="{FF2B5EF4-FFF2-40B4-BE49-F238E27FC236}">
                <a16:creationId xmlns:a16="http://schemas.microsoft.com/office/drawing/2014/main" id="{1B52BFB5-9A0E-4126-A1FB-26E05EFC7559}"/>
              </a:ext>
            </a:extLst>
          </p:cNvPr>
          <p:cNvPicPr>
            <a:picLocks noChangeAspect="1"/>
          </p:cNvPicPr>
          <p:nvPr/>
        </p:nvPicPr>
        <p:blipFill>
          <a:blip r:embed="rId4"/>
          <a:stretch>
            <a:fillRect/>
          </a:stretch>
        </p:blipFill>
        <p:spPr>
          <a:xfrm>
            <a:off x="568442" y="1122022"/>
            <a:ext cx="10800000" cy="2107870"/>
          </a:xfrm>
          <a:prstGeom prst="rect">
            <a:avLst/>
          </a:prstGeom>
        </p:spPr>
      </p:pic>
    </p:spTree>
    <p:extLst>
      <p:ext uri="{BB962C8B-B14F-4D97-AF65-F5344CB8AC3E}">
        <p14:creationId xmlns:p14="http://schemas.microsoft.com/office/powerpoint/2010/main" val="338763860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1CAF74-DB71-7524-8F67-5B78D4E42680}"/>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805BB7EB-7A50-6141-8D39-496F3F93A2D6}"/>
              </a:ext>
            </a:extLst>
          </p:cNvPr>
          <p:cNvGrpSpPr/>
          <p:nvPr/>
        </p:nvGrpSpPr>
        <p:grpSpPr>
          <a:xfrm>
            <a:off x="568443" y="319365"/>
            <a:ext cx="4659983" cy="400110"/>
            <a:chOff x="568442" y="319364"/>
            <a:chExt cx="4659983" cy="400111"/>
          </a:xfrm>
        </p:grpSpPr>
        <p:sp>
          <p:nvSpPr>
            <p:cNvPr id="55" name="文本框 23">
              <a:extLst>
                <a:ext uri="{FF2B5EF4-FFF2-40B4-BE49-F238E27FC236}">
                  <a16:creationId xmlns:a16="http://schemas.microsoft.com/office/drawing/2014/main" id="{4814E263-1DE3-C6B8-92F0-BA735CDE958A}"/>
                </a:ext>
              </a:extLst>
            </p:cNvPr>
            <p:cNvSpPr txBox="1"/>
            <p:nvPr/>
          </p:nvSpPr>
          <p:spPr>
            <a:xfrm>
              <a:off x="665958" y="319364"/>
              <a:ext cx="4562467"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Pre-synthesis timing simulation</a:t>
              </a:r>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ExpandA</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1329B659-D36C-678A-83E4-328B12A18FF6}"/>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2" name="圖片 1">
            <a:extLst>
              <a:ext uri="{FF2B5EF4-FFF2-40B4-BE49-F238E27FC236}">
                <a16:creationId xmlns:a16="http://schemas.microsoft.com/office/drawing/2014/main" id="{B421A88D-A4E8-47DD-A653-6C9F2B30F529}"/>
              </a:ext>
            </a:extLst>
          </p:cNvPr>
          <p:cNvPicPr>
            <a:picLocks noChangeAspect="1"/>
          </p:cNvPicPr>
          <p:nvPr/>
        </p:nvPicPr>
        <p:blipFill>
          <a:blip r:embed="rId3"/>
          <a:stretch>
            <a:fillRect/>
          </a:stretch>
        </p:blipFill>
        <p:spPr>
          <a:xfrm>
            <a:off x="566030" y="1321267"/>
            <a:ext cx="10800000" cy="2107733"/>
          </a:xfrm>
          <a:prstGeom prst="rect">
            <a:avLst/>
          </a:prstGeom>
        </p:spPr>
      </p:pic>
      <p:pic>
        <p:nvPicPr>
          <p:cNvPr id="5" name="圖片 4">
            <a:extLst>
              <a:ext uri="{FF2B5EF4-FFF2-40B4-BE49-F238E27FC236}">
                <a16:creationId xmlns:a16="http://schemas.microsoft.com/office/drawing/2014/main" id="{BC669781-20CB-4B3F-A041-2E7CCBE3D5DD}"/>
              </a:ext>
            </a:extLst>
          </p:cNvPr>
          <p:cNvPicPr>
            <a:picLocks noChangeAspect="1"/>
          </p:cNvPicPr>
          <p:nvPr/>
        </p:nvPicPr>
        <p:blipFill>
          <a:blip r:embed="rId4"/>
          <a:stretch>
            <a:fillRect/>
          </a:stretch>
        </p:blipFill>
        <p:spPr>
          <a:xfrm>
            <a:off x="566030" y="4066967"/>
            <a:ext cx="10800000" cy="2100946"/>
          </a:xfrm>
          <a:prstGeom prst="rect">
            <a:avLst/>
          </a:prstGeom>
        </p:spPr>
      </p:pic>
    </p:spTree>
    <p:extLst>
      <p:ext uri="{BB962C8B-B14F-4D97-AF65-F5344CB8AC3E}">
        <p14:creationId xmlns:p14="http://schemas.microsoft.com/office/powerpoint/2010/main" val="401353431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1CAF74-DB71-7524-8F67-5B78D4E42680}"/>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805BB7EB-7A50-6141-8D39-496F3F93A2D6}"/>
              </a:ext>
            </a:extLst>
          </p:cNvPr>
          <p:cNvGrpSpPr/>
          <p:nvPr/>
        </p:nvGrpSpPr>
        <p:grpSpPr>
          <a:xfrm>
            <a:off x="568443" y="319365"/>
            <a:ext cx="4659983" cy="400110"/>
            <a:chOff x="568442" y="319364"/>
            <a:chExt cx="4659983" cy="400111"/>
          </a:xfrm>
        </p:grpSpPr>
        <p:sp>
          <p:nvSpPr>
            <p:cNvPr id="55" name="文本框 23">
              <a:extLst>
                <a:ext uri="{FF2B5EF4-FFF2-40B4-BE49-F238E27FC236}">
                  <a16:creationId xmlns:a16="http://schemas.microsoft.com/office/drawing/2014/main" id="{4814E263-1DE3-C6B8-92F0-BA735CDE958A}"/>
                </a:ext>
              </a:extLst>
            </p:cNvPr>
            <p:cNvSpPr txBox="1"/>
            <p:nvPr/>
          </p:nvSpPr>
          <p:spPr>
            <a:xfrm>
              <a:off x="665958" y="319364"/>
              <a:ext cx="4562467"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Pre-synthesis timing simulation</a:t>
              </a:r>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ExpandA</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1329B659-D36C-678A-83E4-328B12A18FF6}"/>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6" name="圖片 5">
            <a:extLst>
              <a:ext uri="{FF2B5EF4-FFF2-40B4-BE49-F238E27FC236}">
                <a16:creationId xmlns:a16="http://schemas.microsoft.com/office/drawing/2014/main" id="{F26ACB0E-A2BC-4B22-B3BD-3AB7CF4239C4}"/>
              </a:ext>
            </a:extLst>
          </p:cNvPr>
          <p:cNvPicPr>
            <a:picLocks noChangeAspect="1"/>
          </p:cNvPicPr>
          <p:nvPr/>
        </p:nvPicPr>
        <p:blipFill>
          <a:blip r:embed="rId3"/>
          <a:stretch>
            <a:fillRect/>
          </a:stretch>
        </p:blipFill>
        <p:spPr>
          <a:xfrm>
            <a:off x="568442" y="1305341"/>
            <a:ext cx="10800000" cy="2123659"/>
          </a:xfrm>
          <a:prstGeom prst="rect">
            <a:avLst/>
          </a:prstGeom>
        </p:spPr>
      </p:pic>
      <p:pic>
        <p:nvPicPr>
          <p:cNvPr id="3" name="圖片 2">
            <a:extLst>
              <a:ext uri="{FF2B5EF4-FFF2-40B4-BE49-F238E27FC236}">
                <a16:creationId xmlns:a16="http://schemas.microsoft.com/office/drawing/2014/main" id="{850277DF-6802-4C46-B99D-5276F0BB7B48}"/>
              </a:ext>
            </a:extLst>
          </p:cNvPr>
          <p:cNvPicPr>
            <a:picLocks noChangeAspect="1"/>
          </p:cNvPicPr>
          <p:nvPr/>
        </p:nvPicPr>
        <p:blipFill>
          <a:blip r:embed="rId4"/>
          <a:stretch>
            <a:fillRect/>
          </a:stretch>
        </p:blipFill>
        <p:spPr>
          <a:xfrm>
            <a:off x="568442" y="4051041"/>
            <a:ext cx="10800000" cy="2112303"/>
          </a:xfrm>
          <a:prstGeom prst="rect">
            <a:avLst/>
          </a:prstGeom>
        </p:spPr>
      </p:pic>
    </p:spTree>
    <p:extLst>
      <p:ext uri="{BB962C8B-B14F-4D97-AF65-F5344CB8AC3E}">
        <p14:creationId xmlns:p14="http://schemas.microsoft.com/office/powerpoint/2010/main" val="91292308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1CAF74-DB71-7524-8F67-5B78D4E42680}"/>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805BB7EB-7A50-6141-8D39-496F3F93A2D6}"/>
              </a:ext>
            </a:extLst>
          </p:cNvPr>
          <p:cNvGrpSpPr/>
          <p:nvPr/>
        </p:nvGrpSpPr>
        <p:grpSpPr>
          <a:xfrm>
            <a:off x="568443" y="319365"/>
            <a:ext cx="5259507" cy="400110"/>
            <a:chOff x="568442" y="319364"/>
            <a:chExt cx="5259507" cy="400111"/>
          </a:xfrm>
        </p:grpSpPr>
        <p:sp>
          <p:nvSpPr>
            <p:cNvPr id="55" name="文本框 23">
              <a:extLst>
                <a:ext uri="{FF2B5EF4-FFF2-40B4-BE49-F238E27FC236}">
                  <a16:creationId xmlns:a16="http://schemas.microsoft.com/office/drawing/2014/main" id="{4814E263-1DE3-C6B8-92F0-BA735CDE958A}"/>
                </a:ext>
              </a:extLst>
            </p:cNvPr>
            <p:cNvSpPr txBox="1"/>
            <p:nvPr/>
          </p:nvSpPr>
          <p:spPr>
            <a:xfrm>
              <a:off x="665958" y="319364"/>
              <a:ext cx="5161991"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Pre-synthesis timing simulation</a:t>
              </a:r>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ExpandMASK</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1329B659-D36C-678A-83E4-328B12A18FF6}"/>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2" name="圖片 1">
            <a:extLst>
              <a:ext uri="{FF2B5EF4-FFF2-40B4-BE49-F238E27FC236}">
                <a16:creationId xmlns:a16="http://schemas.microsoft.com/office/drawing/2014/main" id="{93771F4A-55A1-407F-ABCB-7DB0FBF944BE}"/>
              </a:ext>
            </a:extLst>
          </p:cNvPr>
          <p:cNvPicPr>
            <a:picLocks noChangeAspect="1"/>
          </p:cNvPicPr>
          <p:nvPr/>
        </p:nvPicPr>
        <p:blipFill>
          <a:blip r:embed="rId3"/>
          <a:stretch>
            <a:fillRect/>
          </a:stretch>
        </p:blipFill>
        <p:spPr>
          <a:xfrm>
            <a:off x="568442" y="1337177"/>
            <a:ext cx="10800000" cy="1904882"/>
          </a:xfrm>
          <a:prstGeom prst="rect">
            <a:avLst/>
          </a:prstGeom>
        </p:spPr>
      </p:pic>
      <p:pic>
        <p:nvPicPr>
          <p:cNvPr id="3" name="圖片 2">
            <a:extLst>
              <a:ext uri="{FF2B5EF4-FFF2-40B4-BE49-F238E27FC236}">
                <a16:creationId xmlns:a16="http://schemas.microsoft.com/office/drawing/2014/main" id="{AADE1CF7-3950-4227-957B-562F33255450}"/>
              </a:ext>
            </a:extLst>
          </p:cNvPr>
          <p:cNvPicPr>
            <a:picLocks noChangeAspect="1"/>
          </p:cNvPicPr>
          <p:nvPr/>
        </p:nvPicPr>
        <p:blipFill>
          <a:blip r:embed="rId4"/>
          <a:stretch>
            <a:fillRect/>
          </a:stretch>
        </p:blipFill>
        <p:spPr>
          <a:xfrm>
            <a:off x="568442" y="3737862"/>
            <a:ext cx="10800000" cy="1884906"/>
          </a:xfrm>
          <a:prstGeom prst="rect">
            <a:avLst/>
          </a:prstGeom>
        </p:spPr>
      </p:pic>
    </p:spTree>
    <p:extLst>
      <p:ext uri="{BB962C8B-B14F-4D97-AF65-F5344CB8AC3E}">
        <p14:creationId xmlns:p14="http://schemas.microsoft.com/office/powerpoint/2010/main" val="38306589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1CAF74-DB71-7524-8F67-5B78D4E42680}"/>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805BB7EB-7A50-6141-8D39-496F3F93A2D6}"/>
              </a:ext>
            </a:extLst>
          </p:cNvPr>
          <p:cNvGrpSpPr/>
          <p:nvPr/>
        </p:nvGrpSpPr>
        <p:grpSpPr>
          <a:xfrm>
            <a:off x="568443" y="319365"/>
            <a:ext cx="5259507" cy="400110"/>
            <a:chOff x="568442" y="319364"/>
            <a:chExt cx="5259507" cy="400111"/>
          </a:xfrm>
        </p:grpSpPr>
        <p:sp>
          <p:nvSpPr>
            <p:cNvPr id="55" name="文本框 23">
              <a:extLst>
                <a:ext uri="{FF2B5EF4-FFF2-40B4-BE49-F238E27FC236}">
                  <a16:creationId xmlns:a16="http://schemas.microsoft.com/office/drawing/2014/main" id="{4814E263-1DE3-C6B8-92F0-BA735CDE958A}"/>
                </a:ext>
              </a:extLst>
            </p:cNvPr>
            <p:cNvSpPr txBox="1"/>
            <p:nvPr/>
          </p:nvSpPr>
          <p:spPr>
            <a:xfrm>
              <a:off x="665958" y="319364"/>
              <a:ext cx="5161991"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Pre-synthesis timing simulation</a:t>
              </a:r>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ExpandMASK</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1329B659-D36C-678A-83E4-328B12A18FF6}"/>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3" name="圖片 2">
            <a:extLst>
              <a:ext uri="{FF2B5EF4-FFF2-40B4-BE49-F238E27FC236}">
                <a16:creationId xmlns:a16="http://schemas.microsoft.com/office/drawing/2014/main" id="{F37060F8-6C50-439E-819D-4E30B7B29399}"/>
              </a:ext>
            </a:extLst>
          </p:cNvPr>
          <p:cNvPicPr>
            <a:picLocks noChangeAspect="1"/>
          </p:cNvPicPr>
          <p:nvPr/>
        </p:nvPicPr>
        <p:blipFill>
          <a:blip r:embed="rId3"/>
          <a:stretch>
            <a:fillRect/>
          </a:stretch>
        </p:blipFill>
        <p:spPr>
          <a:xfrm>
            <a:off x="568442" y="1328377"/>
            <a:ext cx="10800000" cy="1894538"/>
          </a:xfrm>
          <a:prstGeom prst="rect">
            <a:avLst/>
          </a:prstGeom>
        </p:spPr>
      </p:pic>
      <p:pic>
        <p:nvPicPr>
          <p:cNvPr id="4" name="圖片 3">
            <a:extLst>
              <a:ext uri="{FF2B5EF4-FFF2-40B4-BE49-F238E27FC236}">
                <a16:creationId xmlns:a16="http://schemas.microsoft.com/office/drawing/2014/main" id="{8C44D5D6-AA62-48FE-B548-900ECC26EEF9}"/>
              </a:ext>
            </a:extLst>
          </p:cNvPr>
          <p:cNvPicPr>
            <a:picLocks noChangeAspect="1"/>
          </p:cNvPicPr>
          <p:nvPr/>
        </p:nvPicPr>
        <p:blipFill>
          <a:blip r:embed="rId4"/>
          <a:stretch>
            <a:fillRect/>
          </a:stretch>
        </p:blipFill>
        <p:spPr>
          <a:xfrm>
            <a:off x="568442" y="3860392"/>
            <a:ext cx="10800000" cy="1896530"/>
          </a:xfrm>
          <a:prstGeom prst="rect">
            <a:avLst/>
          </a:prstGeom>
        </p:spPr>
      </p:pic>
    </p:spTree>
    <p:extLst>
      <p:ext uri="{BB962C8B-B14F-4D97-AF65-F5344CB8AC3E}">
        <p14:creationId xmlns:p14="http://schemas.microsoft.com/office/powerpoint/2010/main" val="342131193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1CAF74-DB71-7524-8F67-5B78D4E42680}"/>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805BB7EB-7A50-6141-8D39-496F3F93A2D6}"/>
              </a:ext>
            </a:extLst>
          </p:cNvPr>
          <p:cNvGrpSpPr/>
          <p:nvPr/>
        </p:nvGrpSpPr>
        <p:grpSpPr>
          <a:xfrm>
            <a:off x="568443" y="319365"/>
            <a:ext cx="5140884" cy="400110"/>
            <a:chOff x="568442" y="319364"/>
            <a:chExt cx="5140884" cy="400111"/>
          </a:xfrm>
        </p:grpSpPr>
        <p:sp>
          <p:nvSpPr>
            <p:cNvPr id="55" name="文本框 23">
              <a:extLst>
                <a:ext uri="{FF2B5EF4-FFF2-40B4-BE49-F238E27FC236}">
                  <a16:creationId xmlns:a16="http://schemas.microsoft.com/office/drawing/2014/main" id="{4814E263-1DE3-C6B8-92F0-BA735CDE958A}"/>
                </a:ext>
              </a:extLst>
            </p:cNvPr>
            <p:cNvSpPr txBox="1"/>
            <p:nvPr/>
          </p:nvSpPr>
          <p:spPr>
            <a:xfrm>
              <a:off x="665958" y="319364"/>
              <a:ext cx="5043368"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Pre-synthesis timing simulation</a:t>
              </a:r>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SampleInBall</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1329B659-D36C-678A-83E4-328B12A18FF6}"/>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2" name="圖片 1">
            <a:extLst>
              <a:ext uri="{FF2B5EF4-FFF2-40B4-BE49-F238E27FC236}">
                <a16:creationId xmlns:a16="http://schemas.microsoft.com/office/drawing/2014/main" id="{B688E837-26EE-4F4D-A792-9DC40E9B8F9B}"/>
              </a:ext>
            </a:extLst>
          </p:cNvPr>
          <p:cNvPicPr>
            <a:picLocks noChangeAspect="1"/>
          </p:cNvPicPr>
          <p:nvPr/>
        </p:nvPicPr>
        <p:blipFill>
          <a:blip r:embed="rId3"/>
          <a:stretch>
            <a:fillRect/>
          </a:stretch>
        </p:blipFill>
        <p:spPr>
          <a:xfrm>
            <a:off x="568442" y="1888394"/>
            <a:ext cx="10800000" cy="2116869"/>
          </a:xfrm>
          <a:prstGeom prst="rect">
            <a:avLst/>
          </a:prstGeom>
        </p:spPr>
      </p:pic>
    </p:spTree>
    <p:extLst>
      <p:ext uri="{BB962C8B-B14F-4D97-AF65-F5344CB8AC3E}">
        <p14:creationId xmlns:p14="http://schemas.microsoft.com/office/powerpoint/2010/main" val="422979971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1CAF74-DB71-7524-8F67-5B78D4E42680}"/>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805BB7EB-7A50-6141-8D39-496F3F93A2D6}"/>
              </a:ext>
            </a:extLst>
          </p:cNvPr>
          <p:cNvGrpSpPr/>
          <p:nvPr/>
        </p:nvGrpSpPr>
        <p:grpSpPr>
          <a:xfrm>
            <a:off x="568443" y="319365"/>
            <a:ext cx="3036141" cy="400110"/>
            <a:chOff x="568442" y="319364"/>
            <a:chExt cx="3036141" cy="400111"/>
          </a:xfrm>
        </p:grpSpPr>
        <p:sp>
          <p:nvSpPr>
            <p:cNvPr id="55" name="文本框 23">
              <a:extLst>
                <a:ext uri="{FF2B5EF4-FFF2-40B4-BE49-F238E27FC236}">
                  <a16:creationId xmlns:a16="http://schemas.microsoft.com/office/drawing/2014/main" id="{4814E263-1DE3-C6B8-92F0-BA735CDE958A}"/>
                </a:ext>
              </a:extLst>
            </p:cNvPr>
            <p:cNvSpPr txBox="1"/>
            <p:nvPr/>
          </p:nvSpPr>
          <p:spPr>
            <a:xfrm>
              <a:off x="665958" y="319364"/>
              <a:ext cx="2938625"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Design Compiler – 18.3 ns</a:t>
              </a:r>
            </a:p>
          </p:txBody>
        </p:sp>
        <p:sp>
          <p:nvSpPr>
            <p:cNvPr id="56" name="等腰三角形 55">
              <a:extLst>
                <a:ext uri="{FF2B5EF4-FFF2-40B4-BE49-F238E27FC236}">
                  <a16:creationId xmlns:a16="http://schemas.microsoft.com/office/drawing/2014/main" id="{1329B659-D36C-678A-83E4-328B12A18FF6}"/>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4" name="圖片 3">
            <a:extLst>
              <a:ext uri="{FF2B5EF4-FFF2-40B4-BE49-F238E27FC236}">
                <a16:creationId xmlns:a16="http://schemas.microsoft.com/office/drawing/2014/main" id="{68CD7F50-7458-41A7-B2F5-04ADD5A7F486}"/>
              </a:ext>
            </a:extLst>
          </p:cNvPr>
          <p:cNvPicPr>
            <a:picLocks noChangeAspect="1"/>
          </p:cNvPicPr>
          <p:nvPr/>
        </p:nvPicPr>
        <p:blipFill>
          <a:blip r:embed="rId3"/>
          <a:stretch>
            <a:fillRect/>
          </a:stretch>
        </p:blipFill>
        <p:spPr>
          <a:xfrm>
            <a:off x="568442" y="986339"/>
            <a:ext cx="6649378" cy="1952898"/>
          </a:xfrm>
          <a:prstGeom prst="rect">
            <a:avLst/>
          </a:prstGeom>
        </p:spPr>
      </p:pic>
      <p:pic>
        <p:nvPicPr>
          <p:cNvPr id="5" name="圖片 4">
            <a:extLst>
              <a:ext uri="{FF2B5EF4-FFF2-40B4-BE49-F238E27FC236}">
                <a16:creationId xmlns:a16="http://schemas.microsoft.com/office/drawing/2014/main" id="{45439E4C-A334-42D7-AF00-F7F9CA4A496B}"/>
              </a:ext>
            </a:extLst>
          </p:cNvPr>
          <p:cNvPicPr>
            <a:picLocks noChangeAspect="1"/>
          </p:cNvPicPr>
          <p:nvPr/>
        </p:nvPicPr>
        <p:blipFill>
          <a:blip r:embed="rId4"/>
          <a:stretch>
            <a:fillRect/>
          </a:stretch>
        </p:blipFill>
        <p:spPr>
          <a:xfrm>
            <a:off x="7340035" y="983744"/>
            <a:ext cx="4048690" cy="3219899"/>
          </a:xfrm>
          <a:prstGeom prst="rect">
            <a:avLst/>
          </a:prstGeom>
        </p:spPr>
      </p:pic>
      <p:sp>
        <p:nvSpPr>
          <p:cNvPr id="7" name="矩形 6">
            <a:extLst>
              <a:ext uri="{FF2B5EF4-FFF2-40B4-BE49-F238E27FC236}">
                <a16:creationId xmlns:a16="http://schemas.microsoft.com/office/drawing/2014/main" id="{E2E596C7-AD71-40D0-A9B8-036EC309E1A8}"/>
              </a:ext>
            </a:extLst>
          </p:cNvPr>
          <p:cNvSpPr/>
          <p:nvPr/>
        </p:nvSpPr>
        <p:spPr>
          <a:xfrm>
            <a:off x="6302493" y="2352883"/>
            <a:ext cx="612658" cy="16249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矩形 7">
            <a:extLst>
              <a:ext uri="{FF2B5EF4-FFF2-40B4-BE49-F238E27FC236}">
                <a16:creationId xmlns:a16="http://schemas.microsoft.com/office/drawing/2014/main" id="{9B7E7932-B612-4E3A-90DB-7F6469A8E55F}"/>
              </a:ext>
            </a:extLst>
          </p:cNvPr>
          <p:cNvSpPr/>
          <p:nvPr/>
        </p:nvSpPr>
        <p:spPr>
          <a:xfrm>
            <a:off x="10036292" y="3628742"/>
            <a:ext cx="1222257" cy="18125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graphicFrame>
            <p:nvGraphicFramePr>
              <p:cNvPr id="9" name="表格 8">
                <a:extLst>
                  <a:ext uri="{FF2B5EF4-FFF2-40B4-BE49-F238E27FC236}">
                    <a16:creationId xmlns:a16="http://schemas.microsoft.com/office/drawing/2014/main" id="{6FC32BD6-3B33-4464-8AF2-5915B71B5B34}"/>
                  </a:ext>
                </a:extLst>
              </p:cNvPr>
              <p:cNvGraphicFramePr>
                <a:graphicFrameLocks noGrp="1"/>
              </p:cNvGraphicFramePr>
              <p:nvPr>
                <p:extLst>
                  <p:ext uri="{D42A27DB-BD31-4B8C-83A1-F6EECF244321}">
                    <p14:modId xmlns:p14="http://schemas.microsoft.com/office/powerpoint/2010/main" val="3144581309"/>
                  </p:ext>
                </p:extLst>
              </p:nvPr>
            </p:nvGraphicFramePr>
            <p:xfrm>
              <a:off x="720898" y="4506682"/>
              <a:ext cx="8100000" cy="1728000"/>
            </p:xfrm>
            <a:graphic>
              <a:graphicData uri="http://schemas.openxmlformats.org/drawingml/2006/table">
                <a:tbl>
                  <a:tblPr firstRow="1" firstCol="1" bandRow="1"/>
                  <a:tblGrid>
                    <a:gridCol w="2340000">
                      <a:extLst>
                        <a:ext uri="{9D8B030D-6E8A-4147-A177-3AD203B41FA5}">
                          <a16:colId xmlns:a16="http://schemas.microsoft.com/office/drawing/2014/main" val="2981325344"/>
                        </a:ext>
                      </a:extLst>
                    </a:gridCol>
                    <a:gridCol w="2880000">
                      <a:extLst>
                        <a:ext uri="{9D8B030D-6E8A-4147-A177-3AD203B41FA5}">
                          <a16:colId xmlns:a16="http://schemas.microsoft.com/office/drawing/2014/main" val="3880249740"/>
                        </a:ext>
                      </a:extLst>
                    </a:gridCol>
                    <a:gridCol w="2880000">
                      <a:extLst>
                        <a:ext uri="{9D8B030D-6E8A-4147-A177-3AD203B41FA5}">
                          <a16:colId xmlns:a16="http://schemas.microsoft.com/office/drawing/2014/main" val="1384969158"/>
                        </a:ext>
                      </a:extLst>
                    </a:gridCol>
                  </a:tblGrid>
                  <a:tr h="432000">
                    <a:tc gridSpan="3">
                      <a:txBody>
                        <a:bodyPr/>
                        <a:lstStyle/>
                        <a:p>
                          <a:pPr algn="ctr">
                            <a:lnSpc>
                              <a:spcPct val="100000"/>
                            </a:lnSpc>
                          </a:pP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TSMC 0.18</a:t>
                          </a:r>
                          <a14:m>
                            <m:oMath xmlns:m="http://schemas.openxmlformats.org/officeDocument/2006/math">
                              <m:r>
                                <a:rPr lang="en-US" altLang="zh-TW" sz="1800" b="0" i="0" kern="100" smtClean="0">
                                  <a:effectLst/>
                                  <a:latin typeface="Cambria Math" panose="02040503050406030204" pitchFamily="18" charset="0"/>
                                  <a:ea typeface="標楷體" panose="03000509000000000000" pitchFamily="65" charset="-120"/>
                                  <a:cs typeface="Times New Roman" panose="02020603050405020304" pitchFamily="18" charset="0"/>
                                </a:rPr>
                                <m:t> </m:t>
                              </m:r>
                              <m:r>
                                <a:rPr lang="zh-TW" altLang="en-US" sz="1800" i="1" kern="100" smtClean="0">
                                  <a:effectLst/>
                                  <a:latin typeface="Cambria Math" panose="02040503050406030204" pitchFamily="18" charset="0"/>
                                  <a:ea typeface="標楷體" panose="03000509000000000000" pitchFamily="65" charset="-120"/>
                                  <a:cs typeface="Times New Roman" panose="02020603050405020304" pitchFamily="18" charset="0"/>
                                </a:rPr>
                                <m:t>𝜇</m:t>
                              </m:r>
                              <m:r>
                                <a:rPr lang="en-US" altLang="zh-TW" sz="1800" b="0" i="1" kern="100" smtClean="0">
                                  <a:effectLst/>
                                  <a:latin typeface="Cambria Math" panose="02040503050406030204" pitchFamily="18" charset="0"/>
                                  <a:ea typeface="標楷體" panose="03000509000000000000" pitchFamily="65" charset="-120"/>
                                  <a:cs typeface="Times New Roman" panose="02020603050405020304" pitchFamily="18" charset="0"/>
                                </a:rPr>
                                <m:t>𝑚</m:t>
                              </m:r>
                            </m:oMath>
                          </a14:m>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 Cell-base  Library</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hMerge="1">
                      <a:txBody>
                        <a:bodyPr/>
                        <a:lstStyle/>
                        <a:p>
                          <a:pPr algn="ctr">
                            <a:lnSpc>
                              <a:spcPts val="1800"/>
                            </a:lnSpc>
                          </a:pPr>
                          <a:endPar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ctr">
                            <a:lnSpc>
                              <a:spcPts val="1800"/>
                            </a:lnSpc>
                          </a:pPr>
                          <a:endPar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81529984"/>
                      </a:ext>
                    </a:extLst>
                  </a:tr>
                  <a:tr h="432000">
                    <a:tc>
                      <a:txBody>
                        <a:bodyPr/>
                        <a:lstStyle/>
                        <a:p>
                          <a:pPr algn="ctr">
                            <a:lnSpc>
                              <a:spcPct val="100000"/>
                            </a:lnSpc>
                          </a:pP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Method</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a:lnSpc>
                              <a:spcPct val="100000"/>
                            </a:lnSpc>
                          </a:pP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Multiplexer</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Shift Register</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52673907"/>
                      </a:ext>
                    </a:extLst>
                  </a:tr>
                  <a:tr h="432000">
                    <a:tc>
                      <a:txBody>
                        <a:bodyPr/>
                        <a:lstStyle/>
                        <a:p>
                          <a:pPr algn="ctr">
                            <a:lnSpc>
                              <a:spcPct val="100000"/>
                            </a:lnSpc>
                          </a:pPr>
                          <a:r>
                            <a:rPr lang="en-US" sz="1800"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Gate Count</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a:lnSpc>
                              <a:spcPct val="100000"/>
                            </a:lnSpc>
                          </a:pP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37903</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800" kern="100" dirty="0">
                              <a:effectLst/>
                              <a:latin typeface="Times New Roman" panose="02020603050405020304" pitchFamily="18" charset="0"/>
                              <a:ea typeface="標楷體" panose="03000509000000000000" pitchFamily="65" charset="-120"/>
                              <a:cs typeface="Times New Roman" panose="02020603050405020304" pitchFamily="18" charset="0"/>
                            </a:rPr>
                            <a:t>39774</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27753600"/>
                      </a:ext>
                    </a:extLst>
                  </a:tr>
                  <a:tr h="432000">
                    <a:tc>
                      <a:txBody>
                        <a:bodyPr/>
                        <a:lstStyle/>
                        <a:p>
                          <a:pPr algn="ctr">
                            <a:lnSpc>
                              <a:spcPct val="100000"/>
                            </a:lnSpc>
                          </a:pPr>
                          <a:r>
                            <a:rPr lang="en-US" sz="1800"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Propagation Delay</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a:lnSpc>
                              <a:spcPct val="100000"/>
                            </a:lnSpc>
                          </a:pPr>
                          <a:r>
                            <a:rPr lang="en-US" sz="1800" kern="100" dirty="0">
                              <a:effectLst/>
                              <a:latin typeface="Times New Roman" panose="02020603050405020304" pitchFamily="18" charset="0"/>
                              <a:ea typeface="標楷體" panose="03000509000000000000" pitchFamily="65" charset="-120"/>
                              <a:cs typeface="Times New Roman" panose="02020603050405020304" pitchFamily="18" charset="0"/>
                            </a:rPr>
                            <a:t>49.3 ns</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800" kern="100" dirty="0">
                              <a:effectLst/>
                              <a:latin typeface="Times New Roman" panose="02020603050405020304" pitchFamily="18" charset="0"/>
                              <a:ea typeface="標楷體" panose="03000509000000000000" pitchFamily="65" charset="-120"/>
                              <a:cs typeface="Times New Roman" panose="02020603050405020304" pitchFamily="18" charset="0"/>
                            </a:rPr>
                            <a:t>18.3 ns</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36486140"/>
                      </a:ext>
                    </a:extLst>
                  </a:tr>
                </a:tbl>
              </a:graphicData>
            </a:graphic>
          </p:graphicFrame>
        </mc:Choice>
        <mc:Fallback xmlns="">
          <p:graphicFrame>
            <p:nvGraphicFramePr>
              <p:cNvPr id="9" name="表格 8">
                <a:extLst>
                  <a:ext uri="{FF2B5EF4-FFF2-40B4-BE49-F238E27FC236}">
                    <a16:creationId xmlns:a16="http://schemas.microsoft.com/office/drawing/2014/main" id="{6FC32BD6-3B33-4464-8AF2-5915B71B5B34}"/>
                  </a:ext>
                </a:extLst>
              </p:cNvPr>
              <p:cNvGraphicFramePr>
                <a:graphicFrameLocks noGrp="1"/>
              </p:cNvGraphicFramePr>
              <p:nvPr>
                <p:extLst>
                  <p:ext uri="{D42A27DB-BD31-4B8C-83A1-F6EECF244321}">
                    <p14:modId xmlns:p14="http://schemas.microsoft.com/office/powerpoint/2010/main" val="3144581309"/>
                  </p:ext>
                </p:extLst>
              </p:nvPr>
            </p:nvGraphicFramePr>
            <p:xfrm>
              <a:off x="720898" y="4506682"/>
              <a:ext cx="8100000" cy="1728000"/>
            </p:xfrm>
            <a:graphic>
              <a:graphicData uri="http://schemas.openxmlformats.org/drawingml/2006/table">
                <a:tbl>
                  <a:tblPr firstRow="1" firstCol="1" bandRow="1"/>
                  <a:tblGrid>
                    <a:gridCol w="2340000">
                      <a:extLst>
                        <a:ext uri="{9D8B030D-6E8A-4147-A177-3AD203B41FA5}">
                          <a16:colId xmlns:a16="http://schemas.microsoft.com/office/drawing/2014/main" val="2981325344"/>
                        </a:ext>
                      </a:extLst>
                    </a:gridCol>
                    <a:gridCol w="2880000">
                      <a:extLst>
                        <a:ext uri="{9D8B030D-6E8A-4147-A177-3AD203B41FA5}">
                          <a16:colId xmlns:a16="http://schemas.microsoft.com/office/drawing/2014/main" val="3880249740"/>
                        </a:ext>
                      </a:extLst>
                    </a:gridCol>
                    <a:gridCol w="2880000">
                      <a:extLst>
                        <a:ext uri="{9D8B030D-6E8A-4147-A177-3AD203B41FA5}">
                          <a16:colId xmlns:a16="http://schemas.microsoft.com/office/drawing/2014/main" val="1384969158"/>
                        </a:ext>
                      </a:extLst>
                    </a:gridCol>
                  </a:tblGrid>
                  <a:tr h="432000">
                    <a:tc gridSpan="3">
                      <a:txBody>
                        <a:bodyPr/>
                        <a:lstStyle/>
                        <a:p>
                          <a:endParaRPr lang="zh-TW"/>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a:blip r:embed="rId5"/>
                          <a:stretch>
                            <a:fillRect l="-75" t="-1408" r="-226" b="-314085"/>
                          </a:stretch>
                        </a:blipFill>
                      </a:tcPr>
                    </a:tc>
                    <a:tc hMerge="1">
                      <a:txBody>
                        <a:bodyPr/>
                        <a:lstStyle/>
                        <a:p>
                          <a:pPr algn="ctr">
                            <a:lnSpc>
                              <a:spcPts val="1800"/>
                            </a:lnSpc>
                          </a:pPr>
                          <a:endPar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ctr">
                            <a:lnSpc>
                              <a:spcPts val="1800"/>
                            </a:lnSpc>
                          </a:pPr>
                          <a:endPar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81529984"/>
                      </a:ext>
                    </a:extLst>
                  </a:tr>
                  <a:tr h="432000">
                    <a:tc>
                      <a:txBody>
                        <a:bodyPr/>
                        <a:lstStyle/>
                        <a:p>
                          <a:pPr algn="ctr">
                            <a:lnSpc>
                              <a:spcPct val="100000"/>
                            </a:lnSpc>
                          </a:pP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Method</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a:lnSpc>
                              <a:spcPct val="100000"/>
                            </a:lnSpc>
                          </a:pP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Multiplexer</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Shift Register</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52673907"/>
                      </a:ext>
                    </a:extLst>
                  </a:tr>
                  <a:tr h="432000">
                    <a:tc>
                      <a:txBody>
                        <a:bodyPr/>
                        <a:lstStyle/>
                        <a:p>
                          <a:pPr algn="ctr">
                            <a:lnSpc>
                              <a:spcPct val="100000"/>
                            </a:lnSpc>
                          </a:pPr>
                          <a:r>
                            <a:rPr lang="en-US" sz="1800"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Gate Count</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a:lnSpc>
                              <a:spcPct val="100000"/>
                            </a:lnSpc>
                          </a:pP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37903</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800" kern="100" dirty="0">
                              <a:effectLst/>
                              <a:latin typeface="Times New Roman" panose="02020603050405020304" pitchFamily="18" charset="0"/>
                              <a:ea typeface="標楷體" panose="03000509000000000000" pitchFamily="65" charset="-120"/>
                              <a:cs typeface="Times New Roman" panose="02020603050405020304" pitchFamily="18" charset="0"/>
                            </a:rPr>
                            <a:t>39774</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27753600"/>
                      </a:ext>
                    </a:extLst>
                  </a:tr>
                  <a:tr h="432000">
                    <a:tc>
                      <a:txBody>
                        <a:bodyPr/>
                        <a:lstStyle/>
                        <a:p>
                          <a:pPr algn="ctr">
                            <a:lnSpc>
                              <a:spcPct val="100000"/>
                            </a:lnSpc>
                          </a:pPr>
                          <a:r>
                            <a:rPr lang="en-US" sz="1800"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Propagation Delay</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a:lnSpc>
                              <a:spcPct val="100000"/>
                            </a:lnSpc>
                          </a:pPr>
                          <a:r>
                            <a:rPr lang="en-US" sz="1800" kern="100" dirty="0">
                              <a:effectLst/>
                              <a:latin typeface="Times New Roman" panose="02020603050405020304" pitchFamily="18" charset="0"/>
                              <a:ea typeface="標楷體" panose="03000509000000000000" pitchFamily="65" charset="-120"/>
                              <a:cs typeface="Times New Roman" panose="02020603050405020304" pitchFamily="18" charset="0"/>
                            </a:rPr>
                            <a:t>49.3 ns</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800" kern="100" dirty="0">
                              <a:effectLst/>
                              <a:latin typeface="Times New Roman" panose="02020603050405020304" pitchFamily="18" charset="0"/>
                              <a:ea typeface="標楷體" panose="03000509000000000000" pitchFamily="65" charset="-120"/>
                              <a:cs typeface="Times New Roman" panose="02020603050405020304" pitchFamily="18" charset="0"/>
                            </a:rPr>
                            <a:t>18.3 ns</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36486140"/>
                      </a:ext>
                    </a:extLst>
                  </a:tr>
                </a:tbl>
              </a:graphicData>
            </a:graphic>
          </p:graphicFrame>
        </mc:Fallback>
      </mc:AlternateContent>
      <p:sp>
        <p:nvSpPr>
          <p:cNvPr id="10" name="矩形 9">
            <a:extLst>
              <a:ext uri="{FF2B5EF4-FFF2-40B4-BE49-F238E27FC236}">
                <a16:creationId xmlns:a16="http://schemas.microsoft.com/office/drawing/2014/main" id="{C6E0E9DB-1E9C-44F0-B3D5-342457D1666B}"/>
              </a:ext>
            </a:extLst>
          </p:cNvPr>
          <p:cNvSpPr/>
          <p:nvPr/>
        </p:nvSpPr>
        <p:spPr>
          <a:xfrm>
            <a:off x="730429" y="5805825"/>
            <a:ext cx="8100000" cy="43624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1" name="圖片 10">
            <a:extLst>
              <a:ext uri="{FF2B5EF4-FFF2-40B4-BE49-F238E27FC236}">
                <a16:creationId xmlns:a16="http://schemas.microsoft.com/office/drawing/2014/main" id="{56B93A67-3D71-4BAF-94BC-BCFBCEC82B1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13100" y="5663947"/>
            <a:ext cx="720000" cy="720000"/>
          </a:xfrm>
          <a:prstGeom prst="rect">
            <a:avLst/>
          </a:prstGeom>
        </p:spPr>
      </p:pic>
      <p:sp>
        <p:nvSpPr>
          <p:cNvPr id="12" name="文字方塊 11">
            <a:extLst>
              <a:ext uri="{FF2B5EF4-FFF2-40B4-BE49-F238E27FC236}">
                <a16:creationId xmlns:a16="http://schemas.microsoft.com/office/drawing/2014/main" id="{1B7750FA-E4A8-4B57-8925-424CBC939250}"/>
              </a:ext>
            </a:extLst>
          </p:cNvPr>
          <p:cNvSpPr txBox="1"/>
          <p:nvPr/>
        </p:nvSpPr>
        <p:spPr>
          <a:xfrm>
            <a:off x="568442" y="3114790"/>
            <a:ext cx="6174832" cy="307777"/>
          </a:xfrm>
          <a:prstGeom prst="rect">
            <a:avLst/>
          </a:prstGeom>
          <a:noFill/>
        </p:spPr>
        <p:txBody>
          <a:bodyPr wrap="none" rtlCol="0">
            <a:spAutoFit/>
          </a:bodyPr>
          <a:lstStyle/>
          <a:p>
            <a:r>
              <a:rPr lang="en-US" altLang="zh-TW" sz="1400" dirty="0">
                <a:solidFill>
                  <a:srgbClr val="FF0000"/>
                </a:solidFill>
                <a:latin typeface="Times New Roman" panose="02020603050405020304" pitchFamily="18" charset="0"/>
                <a:cs typeface="Times New Roman" panose="02020603050405020304" pitchFamily="18" charset="0"/>
              </a:rPr>
              <a:t>Hint : Make sure the testbench cycle is set to 19 ns, or timing violations may occur.</a:t>
            </a:r>
            <a:endParaRPr lang="zh-TW" altLang="en-US" sz="1400"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9360400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1CAF74-DB71-7524-8F67-5B78D4E42680}"/>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805BB7EB-7A50-6141-8D39-496F3F93A2D6}"/>
              </a:ext>
            </a:extLst>
          </p:cNvPr>
          <p:cNvGrpSpPr/>
          <p:nvPr/>
        </p:nvGrpSpPr>
        <p:grpSpPr>
          <a:xfrm>
            <a:off x="568443" y="319365"/>
            <a:ext cx="1131773" cy="400110"/>
            <a:chOff x="568442" y="319364"/>
            <a:chExt cx="1131773" cy="400111"/>
          </a:xfrm>
        </p:grpSpPr>
        <p:sp>
          <p:nvSpPr>
            <p:cNvPr id="55" name="文本框 23">
              <a:extLst>
                <a:ext uri="{FF2B5EF4-FFF2-40B4-BE49-F238E27FC236}">
                  <a16:creationId xmlns:a16="http://schemas.microsoft.com/office/drawing/2014/main" id="{4814E263-1DE3-C6B8-92F0-BA735CDE958A}"/>
                </a:ext>
              </a:extLst>
            </p:cNvPr>
            <p:cNvSpPr txBox="1"/>
            <p:nvPr/>
          </p:nvSpPr>
          <p:spPr>
            <a:xfrm>
              <a:off x="665958" y="319364"/>
              <a:ext cx="1034257"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DC Bug</a:t>
              </a:r>
            </a:p>
          </p:txBody>
        </p:sp>
        <p:sp>
          <p:nvSpPr>
            <p:cNvPr id="56" name="等腰三角形 55">
              <a:extLst>
                <a:ext uri="{FF2B5EF4-FFF2-40B4-BE49-F238E27FC236}">
                  <a16:creationId xmlns:a16="http://schemas.microsoft.com/office/drawing/2014/main" id="{1329B659-D36C-678A-83E4-328B12A18FF6}"/>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9" name="矩形 8">
            <a:extLst>
              <a:ext uri="{FF2B5EF4-FFF2-40B4-BE49-F238E27FC236}">
                <a16:creationId xmlns:a16="http://schemas.microsoft.com/office/drawing/2014/main" id="{6BA3C06C-DCA1-4A7E-919A-FB1590080806}"/>
              </a:ext>
            </a:extLst>
          </p:cNvPr>
          <p:cNvSpPr/>
          <p:nvPr/>
        </p:nvSpPr>
        <p:spPr>
          <a:xfrm>
            <a:off x="720898" y="518117"/>
            <a:ext cx="11267902" cy="5978816"/>
          </a:xfrm>
          <a:prstGeom prst="rect">
            <a:avLst/>
          </a:prstGeom>
        </p:spPr>
        <p:txBody>
          <a:bodyPr wrap="square">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When performing synthesis in Design Compiler (DC), remember to remove Chinese comments from the .v files.</a:t>
            </a:r>
          </a:p>
          <a:p>
            <a:pPr marL="342900" indent="-342900">
              <a:lnSpc>
                <a:spcPct val="200000"/>
              </a:lnSpc>
              <a:buFont typeface="Wingdings" panose="05000000000000000000" pitchFamily="2" charset="2"/>
              <a:buChar char="ü"/>
            </a:pPr>
            <a:endParaRPr lang="en-US" altLang="zh-TW" dirty="0">
              <a:latin typeface="Times New Roman" panose="02020603050405020304" pitchFamily="18" charset="0"/>
              <a:cs typeface="Times New Roman" panose="02020603050405020304" pitchFamily="18" charset="0"/>
            </a:endParaRPr>
          </a:p>
          <a:p>
            <a:pPr marL="342900" indent="-342900">
              <a:lnSpc>
                <a:spcPct val="200000"/>
              </a:lnSpc>
              <a:buFont typeface="Wingdings" panose="05000000000000000000" pitchFamily="2" charset="2"/>
              <a:buChar char="ü"/>
            </a:pPr>
            <a:endParaRPr lang="en-US" altLang="zh-TW" dirty="0">
              <a:latin typeface="Times New Roman" panose="02020603050405020304" pitchFamily="18" charset="0"/>
              <a:cs typeface="Times New Roman" panose="02020603050405020304" pitchFamily="18" charset="0"/>
            </a:endParaRPr>
          </a:p>
          <a:p>
            <a:pPr marL="342900" indent="-342900">
              <a:lnSpc>
                <a:spcPct val="200000"/>
              </a:lnSpc>
              <a:buFont typeface="Wingdings" panose="05000000000000000000" pitchFamily="2" charset="2"/>
              <a:buChar char="ü"/>
            </a:pPr>
            <a:endParaRPr lang="en-US" altLang="zh-TW" dirty="0">
              <a:latin typeface="Times New Roman" panose="02020603050405020304" pitchFamily="18" charset="0"/>
              <a:cs typeface="Times New Roman" panose="02020603050405020304" pitchFamily="18" charset="0"/>
            </a:endParaRPr>
          </a:p>
          <a:p>
            <a:pPr>
              <a:lnSpc>
                <a:spcPct val="200000"/>
              </a:lnSpc>
            </a:pPr>
            <a:endParaRPr lang="en-US" altLang="zh-TW" dirty="0">
              <a:latin typeface="Times New Roman" panose="02020603050405020304" pitchFamily="18" charset="0"/>
              <a:cs typeface="Times New Roman" panose="02020603050405020304" pitchFamily="18" charset="0"/>
            </a:endParaRP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Avoid declaring input/output ports using the result of $clog2 applied to two variable parameters.</a:t>
            </a:r>
          </a:p>
          <a:p>
            <a:pPr marL="342900" indent="-342900">
              <a:lnSpc>
                <a:spcPct val="200000"/>
              </a:lnSpc>
              <a:buFont typeface="Wingdings" panose="05000000000000000000" pitchFamily="2" charset="2"/>
              <a:buChar char="ü"/>
            </a:pPr>
            <a:endParaRPr lang="en-US" altLang="zh-TW" dirty="0">
              <a:latin typeface="Times New Roman" panose="02020603050405020304" pitchFamily="18" charset="0"/>
              <a:cs typeface="Times New Roman" panose="02020603050405020304" pitchFamily="18" charset="0"/>
            </a:endParaRP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Check for multiple matching testbench files before importing from ncverilog.log to prevent </a:t>
            </a:r>
            <a:r>
              <a:rPr lang="en-US" altLang="zh-TW" dirty="0" err="1">
                <a:latin typeface="Times New Roman" panose="02020603050405020304" pitchFamily="18" charset="0"/>
                <a:cs typeface="Times New Roman" panose="02020603050405020304" pitchFamily="18" charset="0"/>
              </a:rPr>
              <a:t>errors.ncvlog</a:t>
            </a:r>
            <a:r>
              <a:rPr lang="en-US" altLang="zh-TW" dirty="0">
                <a:latin typeface="Times New Roman" panose="02020603050405020304" pitchFamily="18" charset="0"/>
                <a:cs typeface="Times New Roman" panose="02020603050405020304" pitchFamily="18" charset="0"/>
              </a:rPr>
              <a:t>: </a:t>
            </a:r>
          </a:p>
          <a:p>
            <a:pPr marL="342900" indent="-342900">
              <a:lnSpc>
                <a:spcPct val="200000"/>
              </a:lnSpc>
              <a:buFont typeface="Wingdings" panose="05000000000000000000" pitchFamily="2" charset="2"/>
              <a:buChar char="ü"/>
            </a:pPr>
            <a:r>
              <a:rPr lang="en-US" altLang="zh-TW" sz="1600" b="1" dirty="0">
                <a:latin typeface="Times New Roman" panose="02020603050405020304" pitchFamily="18" charset="0"/>
                <a:cs typeface="Times New Roman" panose="02020603050405020304" pitchFamily="18" charset="0"/>
              </a:rPr>
              <a:t>*E,MNPDEC: Module name (</a:t>
            </a:r>
            <a:r>
              <a:rPr lang="en-US" altLang="zh-TW" sz="1600" b="1" dirty="0" err="1">
                <a:latin typeface="Times New Roman" panose="02020603050405020304" pitchFamily="18" charset="0"/>
                <a:cs typeface="Times New Roman" panose="02020603050405020304" pitchFamily="18" charset="0"/>
              </a:rPr>
              <a:t>Sampler_tb</a:t>
            </a:r>
            <a:r>
              <a:rPr lang="en-US" altLang="zh-TW" sz="1600" b="1" dirty="0">
                <a:latin typeface="Times New Roman" panose="02020603050405020304" pitchFamily="18" charset="0"/>
                <a:cs typeface="Times New Roman" panose="02020603050405020304" pitchFamily="18" charset="0"/>
              </a:rPr>
              <a:t>) previously declared. Use -ALLOWREDEFINITION option for duplicate module names.</a:t>
            </a:r>
            <a:br>
              <a:rPr lang="en-US" altLang="zh-TW" dirty="0">
                <a:latin typeface="Times New Roman" panose="02020603050405020304" pitchFamily="18" charset="0"/>
                <a:cs typeface="Times New Roman" panose="02020603050405020304" pitchFamily="18" charset="0"/>
              </a:rPr>
            </a:br>
            <a:endParaRPr lang="en-US" altLang="zh-TW" dirty="0">
              <a:latin typeface="Times New Roman" panose="02020603050405020304" pitchFamily="18" charset="0"/>
              <a:cs typeface="Times New Roman" panose="02020603050405020304" pitchFamily="18" charset="0"/>
            </a:endParaRPr>
          </a:p>
        </p:txBody>
      </p:sp>
      <p:pic>
        <p:nvPicPr>
          <p:cNvPr id="11" name="圖片 10">
            <a:extLst>
              <a:ext uri="{FF2B5EF4-FFF2-40B4-BE49-F238E27FC236}">
                <a16:creationId xmlns:a16="http://schemas.microsoft.com/office/drawing/2014/main" id="{C5716DCD-52DB-40B9-8E01-B1A2B6C53705}"/>
              </a:ext>
            </a:extLst>
          </p:cNvPr>
          <p:cNvPicPr>
            <a:picLocks noChangeAspect="1"/>
          </p:cNvPicPr>
          <p:nvPr/>
        </p:nvPicPr>
        <p:blipFill>
          <a:blip r:embed="rId3"/>
          <a:stretch>
            <a:fillRect/>
          </a:stretch>
        </p:blipFill>
        <p:spPr>
          <a:xfrm>
            <a:off x="1200650" y="1034345"/>
            <a:ext cx="2543530" cy="1457528"/>
          </a:xfrm>
          <a:prstGeom prst="rect">
            <a:avLst/>
          </a:prstGeom>
        </p:spPr>
      </p:pic>
      <p:pic>
        <p:nvPicPr>
          <p:cNvPr id="12" name="圖片 11">
            <a:extLst>
              <a:ext uri="{FF2B5EF4-FFF2-40B4-BE49-F238E27FC236}">
                <a16:creationId xmlns:a16="http://schemas.microsoft.com/office/drawing/2014/main" id="{88A1D005-4567-45CA-8314-A0B16262E1B7}"/>
              </a:ext>
            </a:extLst>
          </p:cNvPr>
          <p:cNvPicPr>
            <a:picLocks noChangeAspect="1"/>
          </p:cNvPicPr>
          <p:nvPr/>
        </p:nvPicPr>
        <p:blipFill>
          <a:blip r:embed="rId4"/>
          <a:stretch>
            <a:fillRect/>
          </a:stretch>
        </p:blipFill>
        <p:spPr>
          <a:xfrm>
            <a:off x="5811780" y="1034345"/>
            <a:ext cx="2981846" cy="1460847"/>
          </a:xfrm>
          <a:prstGeom prst="rect">
            <a:avLst/>
          </a:prstGeom>
        </p:spPr>
      </p:pic>
      <p:pic>
        <p:nvPicPr>
          <p:cNvPr id="13" name="圖片 12">
            <a:extLst>
              <a:ext uri="{FF2B5EF4-FFF2-40B4-BE49-F238E27FC236}">
                <a16:creationId xmlns:a16="http://schemas.microsoft.com/office/drawing/2014/main" id="{E87273EB-4F88-4ACC-8ECC-3513EF988119}"/>
              </a:ext>
            </a:extLst>
          </p:cNvPr>
          <p:cNvPicPr>
            <a:picLocks noChangeAspect="1"/>
          </p:cNvPicPr>
          <p:nvPr/>
        </p:nvPicPr>
        <p:blipFill>
          <a:blip r:embed="rId5"/>
          <a:stretch>
            <a:fillRect/>
          </a:stretch>
        </p:blipFill>
        <p:spPr>
          <a:xfrm>
            <a:off x="5811780" y="2541311"/>
            <a:ext cx="5931531" cy="933580"/>
          </a:xfrm>
          <a:prstGeom prst="rect">
            <a:avLst/>
          </a:prstGeom>
        </p:spPr>
      </p:pic>
      <p:pic>
        <p:nvPicPr>
          <p:cNvPr id="14" name="圖片 13">
            <a:extLst>
              <a:ext uri="{FF2B5EF4-FFF2-40B4-BE49-F238E27FC236}">
                <a16:creationId xmlns:a16="http://schemas.microsoft.com/office/drawing/2014/main" id="{25DBBB99-3CDD-4945-87EC-C8753080E6DE}"/>
              </a:ext>
            </a:extLst>
          </p:cNvPr>
          <p:cNvPicPr>
            <a:picLocks noChangeAspect="1"/>
          </p:cNvPicPr>
          <p:nvPr/>
        </p:nvPicPr>
        <p:blipFill>
          <a:blip r:embed="rId6"/>
          <a:stretch>
            <a:fillRect/>
          </a:stretch>
        </p:blipFill>
        <p:spPr>
          <a:xfrm>
            <a:off x="1200650" y="2541311"/>
            <a:ext cx="4563112" cy="933580"/>
          </a:xfrm>
          <a:prstGeom prst="rect">
            <a:avLst/>
          </a:prstGeom>
        </p:spPr>
      </p:pic>
      <p:pic>
        <p:nvPicPr>
          <p:cNvPr id="15" name="圖片 14">
            <a:extLst>
              <a:ext uri="{FF2B5EF4-FFF2-40B4-BE49-F238E27FC236}">
                <a16:creationId xmlns:a16="http://schemas.microsoft.com/office/drawing/2014/main" id="{E084B781-50CB-410F-9E24-CB1B1E3821EB}"/>
              </a:ext>
            </a:extLst>
          </p:cNvPr>
          <p:cNvPicPr>
            <a:picLocks noChangeAspect="1"/>
          </p:cNvPicPr>
          <p:nvPr/>
        </p:nvPicPr>
        <p:blipFill>
          <a:blip r:embed="rId7"/>
          <a:stretch>
            <a:fillRect/>
          </a:stretch>
        </p:blipFill>
        <p:spPr>
          <a:xfrm>
            <a:off x="1200650" y="3840720"/>
            <a:ext cx="4658375" cy="571580"/>
          </a:xfrm>
          <a:prstGeom prst="rect">
            <a:avLst/>
          </a:prstGeom>
        </p:spPr>
      </p:pic>
      <p:pic>
        <p:nvPicPr>
          <p:cNvPr id="16" name="圖片 15">
            <a:extLst>
              <a:ext uri="{FF2B5EF4-FFF2-40B4-BE49-F238E27FC236}">
                <a16:creationId xmlns:a16="http://schemas.microsoft.com/office/drawing/2014/main" id="{931BF2EF-4D5C-41B4-808F-11780D431901}"/>
              </a:ext>
            </a:extLst>
          </p:cNvPr>
          <p:cNvPicPr>
            <a:picLocks noChangeAspect="1"/>
          </p:cNvPicPr>
          <p:nvPr/>
        </p:nvPicPr>
        <p:blipFill>
          <a:blip r:embed="rId8"/>
          <a:stretch>
            <a:fillRect/>
          </a:stretch>
        </p:blipFill>
        <p:spPr>
          <a:xfrm>
            <a:off x="1168504" y="5994584"/>
            <a:ext cx="4595258" cy="701101"/>
          </a:xfrm>
          <a:prstGeom prst="rect">
            <a:avLst/>
          </a:prstGeom>
        </p:spPr>
      </p:pic>
      <p:pic>
        <p:nvPicPr>
          <p:cNvPr id="18" name="圖片 17">
            <a:extLst>
              <a:ext uri="{FF2B5EF4-FFF2-40B4-BE49-F238E27FC236}">
                <a16:creationId xmlns:a16="http://schemas.microsoft.com/office/drawing/2014/main" id="{0C544607-2866-437D-A2A4-DEBAC104A0AD}"/>
              </a:ext>
            </a:extLst>
          </p:cNvPr>
          <p:cNvPicPr>
            <a:picLocks noChangeAspect="1"/>
          </p:cNvPicPr>
          <p:nvPr/>
        </p:nvPicPr>
        <p:blipFill>
          <a:blip r:embed="rId9"/>
          <a:stretch>
            <a:fillRect/>
          </a:stretch>
        </p:blipFill>
        <p:spPr>
          <a:xfrm>
            <a:off x="6096000" y="5604107"/>
            <a:ext cx="2589324" cy="1091578"/>
          </a:xfrm>
          <a:prstGeom prst="rect">
            <a:avLst/>
          </a:prstGeom>
        </p:spPr>
      </p:pic>
    </p:spTree>
    <p:extLst>
      <p:ext uri="{BB962C8B-B14F-4D97-AF65-F5344CB8AC3E}">
        <p14:creationId xmlns:p14="http://schemas.microsoft.com/office/powerpoint/2010/main" val="351570557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3454461" cy="400110"/>
            <a:chOff x="568442" y="319364"/>
            <a:chExt cx="3454461"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3356945"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How to Use a Testing Platform</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128</a:t>
            </a:fld>
            <a:endParaRPr lang="zh-CN" altLang="en-US" dirty="0"/>
          </a:p>
        </p:txBody>
      </p:sp>
      <p:sp>
        <p:nvSpPr>
          <p:cNvPr id="7" name="文字方塊 6">
            <a:extLst>
              <a:ext uri="{FF2B5EF4-FFF2-40B4-BE49-F238E27FC236}">
                <a16:creationId xmlns:a16="http://schemas.microsoft.com/office/drawing/2014/main" id="{4D5FDC22-C034-4D59-9F05-F178268C03C8}"/>
              </a:ext>
            </a:extLst>
          </p:cNvPr>
          <p:cNvSpPr txBox="1"/>
          <p:nvPr/>
        </p:nvSpPr>
        <p:spPr>
          <a:xfrm>
            <a:off x="720898" y="779087"/>
            <a:ext cx="11075867" cy="6101927"/>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Folder Structure :</a:t>
            </a:r>
            <a:br>
              <a:rPr lang="en-US" altLang="zh-TW" dirty="0">
                <a:latin typeface="Times New Roman" panose="02020603050405020304" pitchFamily="18" charset="0"/>
                <a:cs typeface="Times New Roman" panose="02020603050405020304" pitchFamily="18" charset="0"/>
              </a:rPr>
            </a:br>
            <a:r>
              <a:rPr lang="en-US" altLang="zh-TW" dirty="0" err="1">
                <a:latin typeface="Times New Roman" panose="02020603050405020304" pitchFamily="18" charset="0"/>
                <a:cs typeface="Times New Roman" panose="02020603050405020304" pitchFamily="18" charset="0"/>
              </a:rPr>
              <a:t>ML_DSA_syn</a:t>
            </a:r>
            <a:r>
              <a:rPr lang="en-US" altLang="zh-TW"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sym typeface="Wingdings" panose="05000000000000000000" pitchFamily="2" charset="2"/>
              </a:rPr>
              <a:t> </a:t>
            </a:r>
            <a:r>
              <a:rPr lang="en-US" altLang="zh-TW" dirty="0" err="1">
                <a:latin typeface="Times New Roman" panose="02020603050405020304" pitchFamily="18" charset="0"/>
                <a:cs typeface="Times New Roman" panose="02020603050405020304" pitchFamily="18" charset="0"/>
              </a:rPr>
              <a:t>Module_Test_py</a:t>
            </a:r>
            <a:r>
              <a:rPr lang="en-US" altLang="zh-TW"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sym typeface="Wingdings" panose="05000000000000000000" pitchFamily="2" charset="2"/>
              </a:rPr>
              <a:t> </a:t>
            </a:r>
            <a:r>
              <a:rPr lang="en-US" altLang="zh-TW" dirty="0" err="1">
                <a:latin typeface="Times New Roman" panose="02020603050405020304" pitchFamily="18" charset="0"/>
                <a:cs typeface="Times New Roman" panose="02020603050405020304" pitchFamily="18" charset="0"/>
                <a:sym typeface="Wingdings" panose="05000000000000000000" pitchFamily="2" charset="2"/>
              </a:rPr>
              <a:t>module_name</a:t>
            </a:r>
            <a:r>
              <a:rPr lang="en-US" altLang="zh-TW" dirty="0">
                <a:latin typeface="Times New Roman" panose="02020603050405020304" pitchFamily="18" charset="0"/>
                <a:cs typeface="Times New Roman" panose="02020603050405020304" pitchFamily="18" charset="0"/>
                <a:sym typeface="Wingdings" panose="05000000000000000000" pitchFamily="2" charset="2"/>
              </a:rPr>
              <a:t> (ex. </a:t>
            </a:r>
            <a:r>
              <a:rPr lang="en-US" altLang="zh-TW" dirty="0" err="1">
                <a:latin typeface="Times New Roman" panose="02020603050405020304" pitchFamily="18" charset="0"/>
                <a:cs typeface="Times New Roman" panose="02020603050405020304" pitchFamily="18" charset="0"/>
                <a:sym typeface="Wingdings" panose="05000000000000000000" pitchFamily="2" charset="2"/>
              </a:rPr>
              <a:t>ExpandA</a:t>
            </a:r>
            <a:r>
              <a:rPr lang="en-US" altLang="zh-TW" dirty="0">
                <a:latin typeface="Times New Roman" panose="02020603050405020304" pitchFamily="18" charset="0"/>
                <a:cs typeface="Times New Roman" panose="02020603050405020304" pitchFamily="18" charset="0"/>
                <a:sym typeface="Wingdings" panose="05000000000000000000" pitchFamily="2" charset="2"/>
              </a:rPr>
              <a:t>, </a:t>
            </a:r>
            <a:r>
              <a:rPr lang="en-US" altLang="zh-TW" dirty="0" err="1">
                <a:latin typeface="Times New Roman" panose="02020603050405020304" pitchFamily="18" charset="0"/>
                <a:cs typeface="Times New Roman" panose="02020603050405020304" pitchFamily="18" charset="0"/>
                <a:sym typeface="Wingdings" panose="05000000000000000000" pitchFamily="2" charset="2"/>
              </a:rPr>
              <a:t>SampleInBall</a:t>
            </a:r>
            <a:r>
              <a:rPr lang="en-US" altLang="zh-TW" dirty="0">
                <a:latin typeface="Times New Roman" panose="02020603050405020304" pitchFamily="18" charset="0"/>
                <a:cs typeface="Times New Roman" panose="02020603050405020304" pitchFamily="18" charset="0"/>
                <a:sym typeface="Wingdings" panose="05000000000000000000" pitchFamily="2" charset="2"/>
              </a:rPr>
              <a:t>)</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File :</a:t>
            </a:r>
          </a:p>
          <a:p>
            <a:pPr marL="800100" lvl="1" indent="-342900">
              <a:lnSpc>
                <a:spcPct val="200000"/>
              </a:lnSpc>
              <a:buFont typeface="+mj-lt"/>
              <a:buAutoNum type="arabicPeriod"/>
            </a:pPr>
            <a:r>
              <a:rPr lang="en-US" altLang="zh-TW" dirty="0">
                <a:latin typeface="Times New Roman" panose="02020603050405020304" pitchFamily="18" charset="0"/>
                <a:cs typeface="Times New Roman" panose="02020603050405020304" pitchFamily="18" charset="0"/>
              </a:rPr>
              <a:t>module_name_golden.txt </a:t>
            </a:r>
            <a:r>
              <a:rPr lang="en-US" altLang="zh-TW" dirty="0">
                <a:latin typeface="Times New Roman" panose="02020603050405020304" pitchFamily="18" charset="0"/>
                <a:cs typeface="Times New Roman" panose="02020603050405020304" pitchFamily="18" charset="0"/>
                <a:sym typeface="Wingdings" panose="05000000000000000000" pitchFamily="2" charset="2"/>
              </a:rPr>
              <a:t> Generate test data from ML_DSA_44_excellent_final_clean.py</a:t>
            </a:r>
            <a:endParaRPr lang="en-US" altLang="zh-TW" dirty="0">
              <a:latin typeface="Times New Roman" panose="02020603050405020304" pitchFamily="18" charset="0"/>
              <a:cs typeface="Times New Roman" panose="02020603050405020304" pitchFamily="18" charset="0"/>
            </a:endParaRPr>
          </a:p>
          <a:p>
            <a:pPr marL="800100" lvl="1" indent="-342900">
              <a:lnSpc>
                <a:spcPct val="200000"/>
              </a:lnSpc>
              <a:buFont typeface="+mj-lt"/>
              <a:buAutoNum type="arabicPeriod"/>
            </a:pPr>
            <a:r>
              <a:rPr lang="en-US" altLang="zh-TW" dirty="0">
                <a:latin typeface="Times New Roman" panose="02020603050405020304" pitchFamily="18" charset="0"/>
                <a:cs typeface="Times New Roman" panose="02020603050405020304" pitchFamily="18" charset="0"/>
              </a:rPr>
              <a:t>module_name_testbench_golden.txt </a:t>
            </a:r>
            <a:r>
              <a:rPr lang="en-US" altLang="zh-TW" dirty="0">
                <a:latin typeface="Times New Roman" panose="02020603050405020304" pitchFamily="18" charset="0"/>
                <a:cs typeface="Times New Roman" panose="02020603050405020304" pitchFamily="18" charset="0"/>
                <a:sym typeface="Wingdings" panose="05000000000000000000" pitchFamily="2" charset="2"/>
              </a:rPr>
              <a:t> Compare with the Memory storage results in the </a:t>
            </a:r>
            <a:r>
              <a:rPr lang="en-US" altLang="zh-TW" dirty="0" err="1">
                <a:latin typeface="Times New Roman" panose="02020603050405020304" pitchFamily="18" charset="0"/>
                <a:cs typeface="Times New Roman" panose="02020603050405020304" pitchFamily="18" charset="0"/>
                <a:sym typeface="Wingdings" panose="05000000000000000000" pitchFamily="2" charset="2"/>
              </a:rPr>
              <a:t>TestBench</a:t>
            </a:r>
            <a:r>
              <a:rPr lang="en-US" altLang="zh-TW" dirty="0">
                <a:latin typeface="Times New Roman" panose="02020603050405020304" pitchFamily="18" charset="0"/>
                <a:cs typeface="Times New Roman" panose="02020603050405020304" pitchFamily="18" charset="0"/>
                <a:sym typeface="Wingdings" panose="05000000000000000000" pitchFamily="2" charset="2"/>
              </a:rPr>
              <a:t>.</a:t>
            </a:r>
            <a:endParaRPr lang="en-US" altLang="zh-TW" dirty="0">
              <a:latin typeface="Times New Roman" panose="02020603050405020304" pitchFamily="18" charset="0"/>
              <a:cs typeface="Times New Roman" panose="02020603050405020304" pitchFamily="18" charset="0"/>
            </a:endParaRPr>
          </a:p>
          <a:p>
            <a:pPr marL="800100" lvl="1" indent="-342900">
              <a:lnSpc>
                <a:spcPct val="200000"/>
              </a:lnSpc>
              <a:buFont typeface="+mj-lt"/>
              <a:buAutoNum type="arabicPeriod"/>
            </a:pPr>
            <a:r>
              <a:rPr lang="en-US" altLang="zh-TW" dirty="0">
                <a:latin typeface="Times New Roman" panose="02020603050405020304" pitchFamily="18" charset="0"/>
                <a:cs typeface="Times New Roman" panose="02020603050405020304" pitchFamily="18" charset="0"/>
              </a:rPr>
              <a:t>module_name_testbench_test_code.txt </a:t>
            </a:r>
            <a:r>
              <a:rPr lang="en-US" altLang="zh-TW" dirty="0">
                <a:latin typeface="Times New Roman" panose="02020603050405020304" pitchFamily="18" charset="0"/>
                <a:cs typeface="Times New Roman" panose="02020603050405020304" pitchFamily="18" charset="0"/>
                <a:sym typeface="Wingdings" panose="05000000000000000000" pitchFamily="2" charset="2"/>
              </a:rPr>
              <a:t> Generate Verilog for </a:t>
            </a:r>
            <a:r>
              <a:rPr lang="en-US" altLang="zh-TW" dirty="0" err="1">
                <a:latin typeface="Times New Roman" panose="02020603050405020304" pitchFamily="18" charset="0"/>
                <a:cs typeface="Times New Roman" panose="02020603050405020304" pitchFamily="18" charset="0"/>
                <a:sym typeface="Wingdings" panose="05000000000000000000" pitchFamily="2" charset="2"/>
              </a:rPr>
              <a:t>TestBench</a:t>
            </a:r>
            <a:r>
              <a:rPr lang="en-US" altLang="zh-TW" dirty="0">
                <a:latin typeface="Times New Roman" panose="02020603050405020304" pitchFamily="18" charset="0"/>
                <a:cs typeface="Times New Roman" panose="02020603050405020304" pitchFamily="18" charset="0"/>
                <a:sym typeface="Wingdings" panose="05000000000000000000" pitchFamily="2" charset="2"/>
              </a:rPr>
              <a:t> testing from module_name.py</a:t>
            </a:r>
          </a:p>
          <a:p>
            <a:pPr marL="800100" lvl="1" indent="-342900">
              <a:lnSpc>
                <a:spcPct val="200000"/>
              </a:lnSpc>
              <a:buFont typeface="+mj-lt"/>
              <a:buAutoNum type="arabicPeriod"/>
            </a:pPr>
            <a:r>
              <a:rPr lang="en-US" altLang="zh-TW" dirty="0">
                <a:latin typeface="Times New Roman" panose="02020603050405020304" pitchFamily="18" charset="0"/>
                <a:cs typeface="Times New Roman" panose="02020603050405020304" pitchFamily="18" charset="0"/>
                <a:sym typeface="Wingdings" panose="05000000000000000000" pitchFamily="2" charset="2"/>
              </a:rPr>
              <a:t>module_name.py  Main test Python file</a:t>
            </a:r>
            <a:br>
              <a:rPr lang="en-US" altLang="zh-TW" dirty="0">
                <a:latin typeface="Times New Roman" panose="02020603050405020304" pitchFamily="18" charset="0"/>
                <a:cs typeface="Times New Roman" panose="02020603050405020304" pitchFamily="18" charset="0"/>
              </a:rPr>
            </a:br>
            <a:br>
              <a:rPr lang="en-US" altLang="zh-TW" dirty="0">
                <a:latin typeface="Times New Roman" panose="02020603050405020304" pitchFamily="18" charset="0"/>
                <a:cs typeface="Times New Roman" panose="02020603050405020304" pitchFamily="18" charset="0"/>
              </a:rPr>
            </a:br>
            <a:endParaRPr lang="en-US" altLang="zh-TW" dirty="0">
              <a:latin typeface="Times New Roman" panose="02020603050405020304" pitchFamily="18" charset="0"/>
              <a:cs typeface="Times New Roman" panose="02020603050405020304" pitchFamily="18" charset="0"/>
            </a:endParaRPr>
          </a:p>
          <a:p>
            <a:pPr marL="342900" indent="-342900">
              <a:lnSpc>
                <a:spcPct val="200000"/>
              </a:lnSpc>
              <a:buFont typeface="Wingdings" panose="05000000000000000000" pitchFamily="2" charset="2"/>
              <a:buChar char="ü"/>
            </a:pPr>
            <a:endParaRPr lang="en-US" altLang="zh-TW" dirty="0">
              <a:latin typeface="Times New Roman" panose="02020603050405020304" pitchFamily="18" charset="0"/>
              <a:cs typeface="Times New Roman" panose="02020603050405020304" pitchFamily="18" charset="0"/>
            </a:endParaRPr>
          </a:p>
          <a:p>
            <a:pPr marL="342900" indent="-342900">
              <a:lnSpc>
                <a:spcPct val="200000"/>
              </a:lnSpc>
              <a:buFont typeface="Wingdings" panose="05000000000000000000" pitchFamily="2" charset="2"/>
              <a:buChar char="ü"/>
            </a:pPr>
            <a:endParaRPr lang="zh-TW" altLang="en-US" dirty="0">
              <a:latin typeface="Times New Roman" panose="02020603050405020304" pitchFamily="18" charset="0"/>
              <a:cs typeface="Times New Roman" panose="02020603050405020304" pitchFamily="18" charset="0"/>
            </a:endParaRPr>
          </a:p>
        </p:txBody>
      </p:sp>
      <p:pic>
        <p:nvPicPr>
          <p:cNvPr id="4" name="圖片 3">
            <a:extLst>
              <a:ext uri="{FF2B5EF4-FFF2-40B4-BE49-F238E27FC236}">
                <a16:creationId xmlns:a16="http://schemas.microsoft.com/office/drawing/2014/main" id="{9EB67576-E41E-4065-87FA-9883B3392C24}"/>
              </a:ext>
            </a:extLst>
          </p:cNvPr>
          <p:cNvPicPr>
            <a:picLocks noChangeAspect="1"/>
          </p:cNvPicPr>
          <p:nvPr/>
        </p:nvPicPr>
        <p:blipFill>
          <a:blip r:embed="rId3"/>
          <a:stretch>
            <a:fillRect/>
          </a:stretch>
        </p:blipFill>
        <p:spPr>
          <a:xfrm>
            <a:off x="1102191" y="5083949"/>
            <a:ext cx="3864448" cy="1424880"/>
          </a:xfrm>
          <a:prstGeom prst="rect">
            <a:avLst/>
          </a:prstGeom>
        </p:spPr>
      </p:pic>
      <p:pic>
        <p:nvPicPr>
          <p:cNvPr id="5" name="圖片 4">
            <a:extLst>
              <a:ext uri="{FF2B5EF4-FFF2-40B4-BE49-F238E27FC236}">
                <a16:creationId xmlns:a16="http://schemas.microsoft.com/office/drawing/2014/main" id="{5CA79DFE-A2D5-4F35-82FB-48AB9ACB7247}"/>
              </a:ext>
            </a:extLst>
          </p:cNvPr>
          <p:cNvPicPr>
            <a:picLocks noChangeAspect="1"/>
          </p:cNvPicPr>
          <p:nvPr/>
        </p:nvPicPr>
        <p:blipFill>
          <a:blip r:embed="rId4"/>
          <a:stretch>
            <a:fillRect/>
          </a:stretch>
        </p:blipFill>
        <p:spPr>
          <a:xfrm>
            <a:off x="5178955" y="5021932"/>
            <a:ext cx="1502771" cy="1486897"/>
          </a:xfrm>
          <a:prstGeom prst="rect">
            <a:avLst/>
          </a:prstGeom>
        </p:spPr>
      </p:pic>
      <p:pic>
        <p:nvPicPr>
          <p:cNvPr id="6" name="圖片 5">
            <a:extLst>
              <a:ext uri="{FF2B5EF4-FFF2-40B4-BE49-F238E27FC236}">
                <a16:creationId xmlns:a16="http://schemas.microsoft.com/office/drawing/2014/main" id="{4F78CE25-0DBC-4A3C-A558-1D8BF4C90F84}"/>
              </a:ext>
            </a:extLst>
          </p:cNvPr>
          <p:cNvPicPr>
            <a:picLocks noChangeAspect="1"/>
          </p:cNvPicPr>
          <p:nvPr/>
        </p:nvPicPr>
        <p:blipFill>
          <a:blip r:embed="rId5"/>
          <a:stretch>
            <a:fillRect/>
          </a:stretch>
        </p:blipFill>
        <p:spPr>
          <a:xfrm>
            <a:off x="6894042" y="4955356"/>
            <a:ext cx="2182372" cy="1553473"/>
          </a:xfrm>
          <a:prstGeom prst="rect">
            <a:avLst/>
          </a:prstGeom>
        </p:spPr>
      </p:pic>
      <p:pic>
        <p:nvPicPr>
          <p:cNvPr id="8" name="圖片 7">
            <a:extLst>
              <a:ext uri="{FF2B5EF4-FFF2-40B4-BE49-F238E27FC236}">
                <a16:creationId xmlns:a16="http://schemas.microsoft.com/office/drawing/2014/main" id="{D5248A2A-7C15-4700-A2F5-5F6624D5709C}"/>
              </a:ext>
            </a:extLst>
          </p:cNvPr>
          <p:cNvPicPr>
            <a:picLocks noChangeAspect="1"/>
          </p:cNvPicPr>
          <p:nvPr/>
        </p:nvPicPr>
        <p:blipFill>
          <a:blip r:embed="rId6"/>
          <a:stretch>
            <a:fillRect/>
          </a:stretch>
        </p:blipFill>
        <p:spPr>
          <a:xfrm>
            <a:off x="9288730" y="4576852"/>
            <a:ext cx="2182372" cy="1902448"/>
          </a:xfrm>
          <a:prstGeom prst="rect">
            <a:avLst/>
          </a:prstGeom>
        </p:spPr>
      </p:pic>
    </p:spTree>
    <p:extLst>
      <p:ext uri="{BB962C8B-B14F-4D97-AF65-F5344CB8AC3E}">
        <p14:creationId xmlns:p14="http://schemas.microsoft.com/office/powerpoint/2010/main" val="1690514304"/>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B7E88904-1E76-1CD6-22DC-07E68B5DACBE}"/>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4D697D55-F824-A66D-FFA1-249B60742A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sp>
        <p:nvSpPr>
          <p:cNvPr id="3" name="文本框 2">
            <a:extLst>
              <a:ext uri="{FF2B5EF4-FFF2-40B4-BE49-F238E27FC236}">
                <a16:creationId xmlns:a16="http://schemas.microsoft.com/office/drawing/2014/main" id="{37F46F87-0DC9-AC92-0C48-E743160B0109}"/>
              </a:ext>
            </a:extLst>
          </p:cNvPr>
          <p:cNvSpPr txBox="1"/>
          <p:nvPr/>
        </p:nvSpPr>
        <p:spPr>
          <a:xfrm>
            <a:off x="3764150" y="2942149"/>
            <a:ext cx="7937513" cy="707886"/>
          </a:xfrm>
          <a:prstGeom prst="rect">
            <a:avLst/>
          </a:prstGeom>
        </p:spPr>
        <p:txBody>
          <a:bodyPr wrap="square" rtlCol="0">
            <a:spAutoFit/>
          </a:bodyPr>
          <a:lstStyle/>
          <a:p>
            <a:pPr algn="ctr"/>
            <a:r>
              <a:rPr lang="en-US" altLang="zh-TW"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MACC</a:t>
            </a:r>
            <a:endParaRPr lang="zh-CN" altLang="en-US"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6" name="组合 5">
            <a:extLst>
              <a:ext uri="{FF2B5EF4-FFF2-40B4-BE49-F238E27FC236}">
                <a16:creationId xmlns:a16="http://schemas.microsoft.com/office/drawing/2014/main" id="{05F1C13B-75C3-C595-91A0-5DE0943CC9AB}"/>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9CB4F692-F05E-7664-622F-B81C1E39CA3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952ED1C7-EA46-F185-124C-9B5CCABDF85C}"/>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05</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222866ED-4C6A-A6E6-4ACD-47356326503C}"/>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5B3A0D80-A78D-D97C-7C80-915F3F2D3094}"/>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0" name="圖片 9">
            <a:extLst>
              <a:ext uri="{FF2B5EF4-FFF2-40B4-BE49-F238E27FC236}">
                <a16:creationId xmlns:a16="http://schemas.microsoft.com/office/drawing/2014/main" id="{32032EA1-A002-CCF9-C75D-A90C012ADFC4}"/>
              </a:ext>
            </a:extLst>
          </p:cNvPr>
          <p:cNvPicPr>
            <a:picLocks noChangeAspect="1"/>
          </p:cNvPicPr>
          <p:nvPr/>
        </p:nvPicPr>
        <p:blipFill>
          <a:blip r:embed="rId5"/>
          <a:stretch>
            <a:fillRect/>
          </a:stretch>
        </p:blipFill>
        <p:spPr>
          <a:xfrm>
            <a:off x="1479677" y="4100770"/>
            <a:ext cx="1642665" cy="1797269"/>
          </a:xfrm>
          <a:prstGeom prst="rect">
            <a:avLst/>
          </a:prstGeom>
        </p:spPr>
      </p:pic>
      <p:sp>
        <p:nvSpPr>
          <p:cNvPr id="7" name="投影片編號版面配置區 6">
            <a:extLst>
              <a:ext uri="{FF2B5EF4-FFF2-40B4-BE49-F238E27FC236}">
                <a16:creationId xmlns:a16="http://schemas.microsoft.com/office/drawing/2014/main" id="{40B045A9-6D9C-60DB-0AC5-AC8F954A9CCF}"/>
              </a:ext>
            </a:extLst>
          </p:cNvPr>
          <p:cNvSpPr>
            <a:spLocks noGrp="1"/>
          </p:cNvSpPr>
          <p:nvPr>
            <p:ph type="sldNum" sz="quarter" idx="12"/>
          </p:nvPr>
        </p:nvSpPr>
        <p:spPr/>
        <p:txBody>
          <a:bodyPr/>
          <a:lstStyle/>
          <a:p>
            <a:fld id="{565CE74E-AB26-4998-AD42-012C4C1AD076}" type="slidenum">
              <a:rPr lang="zh-CN" altLang="en-US" smtClean="0"/>
              <a:t>129</a:t>
            </a:fld>
            <a:endParaRPr lang="zh-CN" altLang="en-US"/>
          </a:p>
        </p:txBody>
      </p:sp>
    </p:spTree>
    <p:extLst>
      <p:ext uri="{BB962C8B-B14F-4D97-AF65-F5344CB8AC3E}">
        <p14:creationId xmlns:p14="http://schemas.microsoft.com/office/powerpoint/2010/main" val="5744940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nSpc>
                <a:spcPct val="200000"/>
              </a:lnSpc>
              <a:buFont typeface="Wingdings" panose="05000000000000000000" pitchFamily="2" charset="2"/>
              <a:buChar char="ü"/>
            </a:pPr>
            <a:r>
              <a:rPr lang="zh-TW" altLang="en-US" dirty="0"/>
              <a:t>基於簽名的數位簽名方案</a:t>
            </a:r>
            <a:endParaRPr lang="en-US" altLang="zh-TW" dirty="0"/>
          </a:p>
          <a:p>
            <a:pPr marL="342900" indent="-342900">
              <a:lnSpc>
                <a:spcPct val="200000"/>
              </a:lnSpc>
              <a:buFont typeface="Wingdings" panose="05000000000000000000" pitchFamily="2" charset="2"/>
              <a:buChar char="ü"/>
            </a:pPr>
            <a:r>
              <a:rPr lang="zh-TW" altLang="en-US" dirty="0"/>
              <a:t>三個主要演算法：。    </a:t>
            </a:r>
            <a:endParaRPr lang="en-US" altLang="zh-TW" dirty="0">
              <a:latin typeface="Times New Roman" panose="02020603050405020304" pitchFamily="18" charset="0"/>
              <a:cs typeface="Times New Roman" panose="02020603050405020304" pitchFamily="18" charset="0"/>
            </a:endParaRPr>
          </a:p>
        </p:txBody>
      </p:sp>
      <p:grpSp>
        <p:nvGrpSpPr>
          <p:cNvPr id="54" name="组合 53"/>
          <p:cNvGrpSpPr/>
          <p:nvPr/>
        </p:nvGrpSpPr>
        <p:grpSpPr>
          <a:xfrm>
            <a:off x="568443" y="319365"/>
            <a:ext cx="1976557" cy="400110"/>
            <a:chOff x="568442" y="319364"/>
            <a:chExt cx="1976557" cy="400111"/>
          </a:xfrm>
        </p:grpSpPr>
        <p:sp>
          <p:nvSpPr>
            <p:cNvPr id="55" name="文本框 23"/>
            <p:cNvSpPr txBox="1"/>
            <p:nvPr/>
          </p:nvSpPr>
          <p:spPr>
            <a:xfrm>
              <a:off x="665958" y="319364"/>
              <a:ext cx="1879041"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Key Generation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7" name="圖片 6">
            <a:extLst>
              <a:ext uri="{FF2B5EF4-FFF2-40B4-BE49-F238E27FC236}">
                <a16:creationId xmlns:a16="http://schemas.microsoft.com/office/drawing/2014/main" id="{9D6776BF-8C00-4E99-B1EF-4CA47B09C1D0}"/>
              </a:ext>
            </a:extLst>
          </p:cNvPr>
          <p:cNvPicPr>
            <a:picLocks noChangeAspect="1"/>
          </p:cNvPicPr>
          <p:nvPr/>
        </p:nvPicPr>
        <p:blipFill>
          <a:blip r:embed="rId3"/>
          <a:stretch>
            <a:fillRect/>
          </a:stretch>
        </p:blipFill>
        <p:spPr>
          <a:xfrm>
            <a:off x="696000" y="1038840"/>
            <a:ext cx="10800000" cy="5067352"/>
          </a:xfrm>
          <a:prstGeom prst="rect">
            <a:avLst/>
          </a:prstGeom>
        </p:spPr>
      </p:pic>
      <p:sp>
        <p:nvSpPr>
          <p:cNvPr id="2" name="投影片編號版面配置區 1">
            <a:extLst>
              <a:ext uri="{FF2B5EF4-FFF2-40B4-BE49-F238E27FC236}">
                <a16:creationId xmlns:a16="http://schemas.microsoft.com/office/drawing/2014/main" id="{763E7F79-8817-01E5-5842-AFD81A4256E5}"/>
              </a:ext>
            </a:extLst>
          </p:cNvPr>
          <p:cNvSpPr>
            <a:spLocks noGrp="1"/>
          </p:cNvSpPr>
          <p:nvPr>
            <p:ph type="sldNum" sz="quarter" idx="12"/>
          </p:nvPr>
        </p:nvSpPr>
        <p:spPr/>
        <p:txBody>
          <a:bodyPr/>
          <a:lstStyle/>
          <a:p>
            <a:fld id="{565CE74E-AB26-4998-AD42-012C4C1AD076}" type="slidenum">
              <a:rPr lang="zh-CN" altLang="en-US" smtClean="0"/>
              <a:t>13</a:t>
            </a:fld>
            <a:endParaRPr lang="zh-CN" altLang="en-US" dirty="0"/>
          </a:p>
        </p:txBody>
      </p:sp>
    </p:spTree>
    <p:extLst>
      <p:ext uri="{BB962C8B-B14F-4D97-AF65-F5344CB8AC3E}">
        <p14:creationId xmlns:p14="http://schemas.microsoft.com/office/powerpoint/2010/main" val="191053521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9BAFCE5C-1B03-F896-419A-63501EDFF85D}"/>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F93389F2-9C5E-A03D-A1C5-DE3C1370ABBC}"/>
              </a:ext>
            </a:extLst>
          </p:cNvPr>
          <p:cNvGrpSpPr/>
          <p:nvPr/>
        </p:nvGrpSpPr>
        <p:grpSpPr>
          <a:xfrm>
            <a:off x="568443" y="319365"/>
            <a:ext cx="3489791" cy="400110"/>
            <a:chOff x="568442" y="319364"/>
            <a:chExt cx="3489791" cy="400111"/>
          </a:xfrm>
        </p:grpSpPr>
        <p:sp>
          <p:nvSpPr>
            <p:cNvPr id="55" name="文本框 23">
              <a:extLst>
                <a:ext uri="{FF2B5EF4-FFF2-40B4-BE49-F238E27FC236}">
                  <a16:creationId xmlns:a16="http://schemas.microsoft.com/office/drawing/2014/main" id="{16471840-B855-03FA-EE9C-2B6C7D43EF08}"/>
                </a:ext>
              </a:extLst>
            </p:cNvPr>
            <p:cNvSpPr txBox="1"/>
            <p:nvPr/>
          </p:nvSpPr>
          <p:spPr>
            <a:xfrm>
              <a:off x="665958" y="319364"/>
              <a:ext cx="3392275"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MACC (Multiply-Accumulate)</a:t>
              </a:r>
            </a:p>
          </p:txBody>
        </p:sp>
        <p:sp>
          <p:nvSpPr>
            <p:cNvPr id="56" name="等腰三角形 55">
              <a:extLst>
                <a:ext uri="{FF2B5EF4-FFF2-40B4-BE49-F238E27FC236}">
                  <a16:creationId xmlns:a16="http://schemas.microsoft.com/office/drawing/2014/main" id="{E30A6CC6-492B-4995-0B03-F88746B257A1}"/>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39AB7C64-8736-779A-24B6-2ECFB1FAD06E}"/>
              </a:ext>
            </a:extLst>
          </p:cNvPr>
          <p:cNvSpPr>
            <a:spLocks noGrp="1"/>
          </p:cNvSpPr>
          <p:nvPr>
            <p:ph type="sldNum" sz="quarter" idx="12"/>
          </p:nvPr>
        </p:nvSpPr>
        <p:spPr/>
        <p:txBody>
          <a:bodyPr/>
          <a:lstStyle/>
          <a:p>
            <a:fld id="{565CE74E-AB26-4998-AD42-012C4C1AD076}" type="slidenum">
              <a:rPr lang="zh-CN" altLang="en-US" smtClean="0"/>
              <a:t>130</a:t>
            </a:fld>
            <a:endParaRPr lang="zh-CN" altLang="en-US" dirty="0"/>
          </a:p>
        </p:txBody>
      </p:sp>
      <p:sp>
        <p:nvSpPr>
          <p:cNvPr id="8" name="文字方塊 7">
            <a:extLst>
              <a:ext uri="{FF2B5EF4-FFF2-40B4-BE49-F238E27FC236}">
                <a16:creationId xmlns:a16="http://schemas.microsoft.com/office/drawing/2014/main" id="{9245A0B4-CE54-B642-5358-E244DE1D9BC3}"/>
              </a:ext>
            </a:extLst>
          </p:cNvPr>
          <p:cNvSpPr txBox="1"/>
          <p:nvPr/>
        </p:nvSpPr>
        <p:spPr>
          <a:xfrm>
            <a:off x="720898" y="779087"/>
            <a:ext cx="9784763" cy="2777940"/>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Sample the required private keys s1 and s2 from the equation t = A * s1 + s2</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mode selection in the Sampler module is set to </a:t>
            </a:r>
            <a:r>
              <a:rPr lang="en-US" altLang="zh-TW" dirty="0" err="1">
                <a:latin typeface="Times New Roman" panose="02020603050405020304" pitchFamily="18" charset="0"/>
                <a:cs typeface="Times New Roman" panose="02020603050405020304" pitchFamily="18" charset="0"/>
              </a:rPr>
              <a:t>S_mode</a:t>
            </a:r>
            <a:r>
              <a:rPr lang="en-US" altLang="zh-TW" dirty="0">
                <a:latin typeface="Times New Roman" panose="02020603050405020304" pitchFamily="18" charset="0"/>
                <a:cs typeface="Times New Roman" panose="02020603050405020304" pitchFamily="18" charset="0"/>
              </a:rPr>
              <a:t> (0)</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input sampled data is obtained through the </a:t>
            </a:r>
            <a:r>
              <a:rPr lang="en-US" altLang="zh-TW" dirty="0" err="1">
                <a:latin typeface="Times New Roman" panose="02020603050405020304" pitchFamily="18" charset="0"/>
                <a:cs typeface="Times New Roman" panose="02020603050405020304" pitchFamily="18" charset="0"/>
              </a:rPr>
              <a:t>H_mode</a:t>
            </a:r>
            <a:r>
              <a:rPr lang="en-US" altLang="zh-TW" dirty="0">
                <a:latin typeface="Times New Roman" panose="02020603050405020304" pitchFamily="18" charset="0"/>
                <a:cs typeface="Times New Roman" panose="02020603050405020304" pitchFamily="18" charset="0"/>
              </a:rPr>
              <a:t> (SHAKE256) in the Keccak module</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output sampled data is stored in the s0 or s1 memory of </a:t>
            </a:r>
            <a:r>
              <a:rPr lang="en-US" altLang="zh-TW" dirty="0" err="1">
                <a:latin typeface="Times New Roman" panose="02020603050405020304" pitchFamily="18" charset="0"/>
                <a:cs typeface="Times New Roman" panose="02020603050405020304" pitchFamily="18" charset="0"/>
              </a:rPr>
              <a:t>Data_Mem</a:t>
            </a:r>
            <a:r>
              <a:rPr lang="en-US" altLang="zh-TW" dirty="0">
                <a:latin typeface="Times New Roman" panose="02020603050405020304" pitchFamily="18" charset="0"/>
                <a:cs typeface="Times New Roman" panose="02020603050405020304" pitchFamily="18" charset="0"/>
              </a:rPr>
              <a:t>, controlled by </a:t>
            </a:r>
            <a:r>
              <a:rPr lang="en-US" altLang="zh-TW" dirty="0" err="1">
                <a:latin typeface="Times New Roman" panose="02020603050405020304" pitchFamily="18" charset="0"/>
                <a:cs typeface="Times New Roman" panose="02020603050405020304" pitchFamily="18" charset="0"/>
              </a:rPr>
              <a:t>mem_sel</a:t>
            </a:r>
            <a:r>
              <a:rPr lang="en-US" altLang="zh-TW" dirty="0">
                <a:latin typeface="Times New Roman" panose="02020603050405020304" pitchFamily="18" charset="0"/>
                <a:cs typeface="Times New Roman" panose="02020603050405020304" pitchFamily="18" charset="0"/>
              </a:rPr>
              <a:t> and </a:t>
            </a:r>
            <a:r>
              <a:rPr lang="en-US" altLang="zh-TW" dirty="0" err="1">
                <a:latin typeface="Times New Roman" panose="02020603050405020304" pitchFamily="18" charset="0"/>
                <a:cs typeface="Times New Roman" panose="02020603050405020304" pitchFamily="18" charset="0"/>
              </a:rPr>
              <a:t>s_sel</a:t>
            </a:r>
            <a:endParaRPr lang="zh-TW" altLang="en-US" dirty="0">
              <a:latin typeface="Times New Roman" panose="02020603050405020304" pitchFamily="18" charset="0"/>
              <a:cs typeface="Times New Roman" panose="02020603050405020304" pitchFamily="18" charset="0"/>
            </a:endParaRPr>
          </a:p>
        </p:txBody>
      </p:sp>
      <p:pic>
        <p:nvPicPr>
          <p:cNvPr id="5" name="圖片 4">
            <a:extLst>
              <a:ext uri="{FF2B5EF4-FFF2-40B4-BE49-F238E27FC236}">
                <a16:creationId xmlns:a16="http://schemas.microsoft.com/office/drawing/2014/main" id="{F8356694-A3C8-76A7-92AA-38D3835BEF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3279" y="3357668"/>
            <a:ext cx="6480000" cy="3380604"/>
          </a:xfrm>
          <a:prstGeom prst="rect">
            <a:avLst/>
          </a:prstGeom>
        </p:spPr>
      </p:pic>
    </p:spTree>
    <p:extLst>
      <p:ext uri="{BB962C8B-B14F-4D97-AF65-F5344CB8AC3E}">
        <p14:creationId xmlns:p14="http://schemas.microsoft.com/office/powerpoint/2010/main" val="140156930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00EB9F71-DFDB-D72C-DC6B-4321F78E3A9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98E4EA21-F365-51D8-F924-D8EF445C61CD}"/>
              </a:ext>
            </a:extLst>
          </p:cNvPr>
          <p:cNvGrpSpPr/>
          <p:nvPr/>
        </p:nvGrpSpPr>
        <p:grpSpPr>
          <a:xfrm>
            <a:off x="568443" y="319365"/>
            <a:ext cx="3037744" cy="400110"/>
            <a:chOff x="568442" y="319364"/>
            <a:chExt cx="3037744" cy="400111"/>
          </a:xfrm>
        </p:grpSpPr>
        <p:sp>
          <p:nvSpPr>
            <p:cNvPr id="55" name="文本框 23">
              <a:extLst>
                <a:ext uri="{FF2B5EF4-FFF2-40B4-BE49-F238E27FC236}">
                  <a16:creationId xmlns:a16="http://schemas.microsoft.com/office/drawing/2014/main" id="{E4A43588-C74D-6166-BF58-50553756613C}"/>
                </a:ext>
              </a:extLst>
            </p:cNvPr>
            <p:cNvSpPr txBox="1"/>
            <p:nvPr/>
          </p:nvSpPr>
          <p:spPr>
            <a:xfrm>
              <a:off x="665958" y="319364"/>
              <a:ext cx="2940228" cy="400111"/>
            </a:xfrm>
            <a:prstGeom prst="rect">
              <a:avLst/>
            </a:prstGeom>
            <a:noFill/>
          </p:spPr>
          <p:txBody>
            <a:bodyPr wrap="none" rtlCol="0">
              <a:spAutoFit/>
            </a:bodyPr>
            <a:lstStyle/>
            <a:p>
              <a:r>
                <a:rPr lang="en-US" altLang="zh-CN"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ExpandS</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 Block Diagram</a:t>
              </a:r>
            </a:p>
          </p:txBody>
        </p:sp>
        <p:sp>
          <p:nvSpPr>
            <p:cNvPr id="56" name="等腰三角形 55">
              <a:extLst>
                <a:ext uri="{FF2B5EF4-FFF2-40B4-BE49-F238E27FC236}">
                  <a16:creationId xmlns:a16="http://schemas.microsoft.com/office/drawing/2014/main" id="{38C7A484-1E9A-2478-C54A-15D19B64FC6C}"/>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343EBC09-43A4-02C5-D092-4132F9E98AE0}"/>
              </a:ext>
            </a:extLst>
          </p:cNvPr>
          <p:cNvSpPr>
            <a:spLocks noGrp="1"/>
          </p:cNvSpPr>
          <p:nvPr>
            <p:ph type="sldNum" sz="quarter" idx="12"/>
          </p:nvPr>
        </p:nvSpPr>
        <p:spPr/>
        <p:txBody>
          <a:bodyPr/>
          <a:lstStyle/>
          <a:p>
            <a:fld id="{565CE74E-AB26-4998-AD42-012C4C1AD076}" type="slidenum">
              <a:rPr lang="zh-CN" altLang="en-US" smtClean="0"/>
              <a:t>131</a:t>
            </a:fld>
            <a:endParaRPr lang="zh-CN" altLang="en-US" dirty="0"/>
          </a:p>
        </p:txBody>
      </p:sp>
      <p:pic>
        <p:nvPicPr>
          <p:cNvPr id="5" name="圖片 4">
            <a:extLst>
              <a:ext uri="{FF2B5EF4-FFF2-40B4-BE49-F238E27FC236}">
                <a16:creationId xmlns:a16="http://schemas.microsoft.com/office/drawing/2014/main" id="{B132ACA9-9D04-D595-9A19-11A2B6A56E1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6000" y="1163836"/>
            <a:ext cx="10800000" cy="4930435"/>
          </a:xfrm>
          <a:prstGeom prst="rect">
            <a:avLst/>
          </a:prstGeom>
        </p:spPr>
      </p:pic>
    </p:spTree>
    <p:extLst>
      <p:ext uri="{BB962C8B-B14F-4D97-AF65-F5344CB8AC3E}">
        <p14:creationId xmlns:p14="http://schemas.microsoft.com/office/powerpoint/2010/main" val="57114656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43452F87-1BD6-429E-8352-AC08057CA99B}"/>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F9994D0F-BABE-CE8F-734A-4E9D72C08499}"/>
              </a:ext>
            </a:extLst>
          </p:cNvPr>
          <p:cNvGrpSpPr/>
          <p:nvPr/>
        </p:nvGrpSpPr>
        <p:grpSpPr>
          <a:xfrm>
            <a:off x="568443" y="319365"/>
            <a:ext cx="4778606" cy="400110"/>
            <a:chOff x="568442" y="319364"/>
            <a:chExt cx="4778606" cy="400111"/>
          </a:xfrm>
        </p:grpSpPr>
        <p:sp>
          <p:nvSpPr>
            <p:cNvPr id="55" name="文本框 23">
              <a:extLst>
                <a:ext uri="{FF2B5EF4-FFF2-40B4-BE49-F238E27FC236}">
                  <a16:creationId xmlns:a16="http://schemas.microsoft.com/office/drawing/2014/main" id="{D50BC036-3BF5-0280-A039-E6FFC596297D}"/>
                </a:ext>
              </a:extLst>
            </p:cNvPr>
            <p:cNvSpPr txBox="1"/>
            <p:nvPr/>
          </p:nvSpPr>
          <p:spPr>
            <a:xfrm>
              <a:off x="665958" y="319364"/>
              <a:ext cx="4681090" cy="400111"/>
            </a:xfrm>
            <a:prstGeom prst="rect">
              <a:avLst/>
            </a:prstGeom>
            <a:noFill/>
          </p:spPr>
          <p:txBody>
            <a:bodyPr wrap="none" rtlCol="0">
              <a:spAutoFit/>
            </a:bodyPr>
            <a:lstStyle/>
            <a:p>
              <a:r>
                <a:rPr lang="en-US" altLang="zh-CN"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ExpandS</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 Module Pin Function Definition</a:t>
              </a:r>
            </a:p>
          </p:txBody>
        </p:sp>
        <p:sp>
          <p:nvSpPr>
            <p:cNvPr id="56" name="等腰三角形 55">
              <a:extLst>
                <a:ext uri="{FF2B5EF4-FFF2-40B4-BE49-F238E27FC236}">
                  <a16:creationId xmlns:a16="http://schemas.microsoft.com/office/drawing/2014/main" id="{61A66BED-F1C1-D944-D072-54310F2BFA75}"/>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2FF0DC35-EF1D-4500-7A83-7E4AE3C3E78E}"/>
              </a:ext>
            </a:extLst>
          </p:cNvPr>
          <p:cNvSpPr>
            <a:spLocks noGrp="1"/>
          </p:cNvSpPr>
          <p:nvPr>
            <p:ph type="sldNum" sz="quarter" idx="12"/>
          </p:nvPr>
        </p:nvSpPr>
        <p:spPr/>
        <p:txBody>
          <a:bodyPr/>
          <a:lstStyle/>
          <a:p>
            <a:fld id="{565CE74E-AB26-4998-AD42-012C4C1AD076}" type="slidenum">
              <a:rPr lang="zh-CN" altLang="en-US" smtClean="0"/>
              <a:t>132</a:t>
            </a:fld>
            <a:endParaRPr lang="zh-CN" altLang="en-US" dirty="0"/>
          </a:p>
        </p:txBody>
      </p:sp>
      <p:graphicFrame>
        <p:nvGraphicFramePr>
          <p:cNvPr id="9" name="表格 8">
            <a:extLst>
              <a:ext uri="{FF2B5EF4-FFF2-40B4-BE49-F238E27FC236}">
                <a16:creationId xmlns:a16="http://schemas.microsoft.com/office/drawing/2014/main" id="{09F7DC66-94B1-1911-5574-BDEAB9E01E22}"/>
              </a:ext>
            </a:extLst>
          </p:cNvPr>
          <p:cNvGraphicFramePr>
            <a:graphicFrameLocks noGrp="1"/>
          </p:cNvGraphicFramePr>
          <p:nvPr/>
        </p:nvGraphicFramePr>
        <p:xfrm>
          <a:off x="1602712" y="835061"/>
          <a:ext cx="8986576" cy="5647545"/>
        </p:xfrm>
        <a:graphic>
          <a:graphicData uri="http://schemas.openxmlformats.org/drawingml/2006/table">
            <a:tbl>
              <a:tblPr firstRow="1" bandRow="1">
                <a:tableStyleId>{5C22544A-7EE6-4342-B048-85BDC9FD1C3A}</a:tableStyleId>
              </a:tblPr>
              <a:tblGrid>
                <a:gridCol w="1694180">
                  <a:extLst>
                    <a:ext uri="{9D8B030D-6E8A-4147-A177-3AD203B41FA5}">
                      <a16:colId xmlns:a16="http://schemas.microsoft.com/office/drawing/2014/main" val="3145363978"/>
                    </a:ext>
                  </a:extLst>
                </a:gridCol>
                <a:gridCol w="505143">
                  <a:extLst>
                    <a:ext uri="{9D8B030D-6E8A-4147-A177-3AD203B41FA5}">
                      <a16:colId xmlns:a16="http://schemas.microsoft.com/office/drawing/2014/main" val="3288777230"/>
                    </a:ext>
                  </a:extLst>
                </a:gridCol>
                <a:gridCol w="1043305">
                  <a:extLst>
                    <a:ext uri="{9D8B030D-6E8A-4147-A177-3AD203B41FA5}">
                      <a16:colId xmlns:a16="http://schemas.microsoft.com/office/drawing/2014/main" val="2851598383"/>
                    </a:ext>
                  </a:extLst>
                </a:gridCol>
                <a:gridCol w="5743948">
                  <a:extLst>
                    <a:ext uri="{9D8B030D-6E8A-4147-A177-3AD203B41FA5}">
                      <a16:colId xmlns:a16="http://schemas.microsoft.com/office/drawing/2014/main" val="3392649446"/>
                    </a:ext>
                  </a:extLst>
                </a:gridCol>
              </a:tblGrid>
              <a:tr h="376503">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Pin name</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I/O</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Bit length</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Function</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3028677840"/>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clk</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系統時脈</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477539"/>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reset</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系統同步重置信號</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61497"/>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sampler_in_ready</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Keack</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模組資料準備好的指示信號</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316170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sampler_in</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1344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Keack</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模組的輸入資料</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4367785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sampler_squeeze</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和</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Keack</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模組要求</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squeeze</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一組新的輸入資料</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4598505"/>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next_element</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該</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element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取樣完畢的指示信號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(j[8])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10803716"/>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z0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z0</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取樣的資料輸出通道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s0/s1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50030610"/>
                  </a:ext>
                </a:extLst>
              </a:tr>
              <a:tr h="376503">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z1</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取樣的資料輸出通道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a:t>
                      </a:r>
                      <a:r>
                        <a:rPr lang="en-US" altLang="zh-TW" sz="1600" baseline="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s0/s1 Mem</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7846193"/>
                  </a:ext>
                </a:extLst>
              </a:tr>
              <a:tr h="376503">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addr_z0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z0</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取樣的位址輸出通道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a:t>
                      </a:r>
                      <a:r>
                        <a:rPr lang="en-US" altLang="zh-TW" sz="1600" baseline="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s0/s1 Mem</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522216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addr_z1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z1</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取樣的位址輸出通道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a:t>
                      </a:r>
                      <a:r>
                        <a:rPr lang="en-US" altLang="zh-TW" sz="1600" baseline="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s0/s1 Mem</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47109754"/>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en_z0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z0</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a:t>
                      </a:r>
                      <a:r>
                        <a:rPr lang="en-US" altLang="zh-TW" sz="1600" baseline="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s0/s1 Mem</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42590230"/>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we_z0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z0</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取樣的寫入致能信號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a:t>
                      </a:r>
                      <a:r>
                        <a:rPr lang="en-US" altLang="zh-TW" sz="1600" baseline="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s0/s1 Mem</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58348420"/>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en_z1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z1</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a:t>
                      </a:r>
                      <a:r>
                        <a:rPr lang="en-US" altLang="zh-TW" sz="1600" baseline="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s0/s1 Mem</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0630832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we_z1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z1</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取樣的寫入致能信號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s0/s1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6760282"/>
                  </a:ext>
                </a:extLst>
              </a:tr>
            </a:tbl>
          </a:graphicData>
        </a:graphic>
      </p:graphicFrame>
    </p:spTree>
    <p:extLst>
      <p:ext uri="{BB962C8B-B14F-4D97-AF65-F5344CB8AC3E}">
        <p14:creationId xmlns:p14="http://schemas.microsoft.com/office/powerpoint/2010/main" val="404128600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2B81CF5E-35EC-F844-9B47-89D5D39E664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F928775D-6E24-5368-F96B-ED6C4285FB94}"/>
              </a:ext>
            </a:extLst>
          </p:cNvPr>
          <p:cNvGrpSpPr/>
          <p:nvPr/>
        </p:nvGrpSpPr>
        <p:grpSpPr>
          <a:xfrm>
            <a:off x="568443" y="319365"/>
            <a:ext cx="3165151" cy="400110"/>
            <a:chOff x="568442" y="319364"/>
            <a:chExt cx="3165151" cy="400111"/>
          </a:xfrm>
        </p:grpSpPr>
        <p:sp>
          <p:nvSpPr>
            <p:cNvPr id="55" name="文本框 23">
              <a:extLst>
                <a:ext uri="{FF2B5EF4-FFF2-40B4-BE49-F238E27FC236}">
                  <a16:creationId xmlns:a16="http://schemas.microsoft.com/office/drawing/2014/main" id="{B30D1439-EE16-5538-0628-0AD2D08D8D7B}"/>
                </a:ext>
              </a:extLst>
            </p:cNvPr>
            <p:cNvSpPr txBox="1"/>
            <p:nvPr/>
          </p:nvSpPr>
          <p:spPr>
            <a:xfrm>
              <a:off x="665958" y="319364"/>
              <a:ext cx="3067635" cy="400111"/>
            </a:xfrm>
            <a:prstGeom prst="rect">
              <a:avLst/>
            </a:prstGeom>
            <a:noFill/>
          </p:spPr>
          <p:txBody>
            <a:bodyPr wrap="none" rtlCol="0">
              <a:spAutoFit/>
            </a:bodyPr>
            <a:lstStyle/>
            <a:p>
              <a:r>
                <a:rPr lang="en-US" altLang="zh-CN"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ExpandS</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 Timing Diagram</a:t>
              </a:r>
            </a:p>
          </p:txBody>
        </p:sp>
        <p:sp>
          <p:nvSpPr>
            <p:cNvPr id="56" name="等腰三角形 55">
              <a:extLst>
                <a:ext uri="{FF2B5EF4-FFF2-40B4-BE49-F238E27FC236}">
                  <a16:creationId xmlns:a16="http://schemas.microsoft.com/office/drawing/2014/main" id="{AB68AFD6-086B-0D04-743B-0673A64EC97F}"/>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1D8A8B61-5434-8371-5624-4A7FC74CC013}"/>
              </a:ext>
            </a:extLst>
          </p:cNvPr>
          <p:cNvSpPr>
            <a:spLocks noGrp="1"/>
          </p:cNvSpPr>
          <p:nvPr>
            <p:ph type="sldNum" sz="quarter" idx="12"/>
          </p:nvPr>
        </p:nvSpPr>
        <p:spPr/>
        <p:txBody>
          <a:bodyPr/>
          <a:lstStyle/>
          <a:p>
            <a:fld id="{565CE74E-AB26-4998-AD42-012C4C1AD076}" type="slidenum">
              <a:rPr lang="zh-CN" altLang="en-US" smtClean="0"/>
              <a:t>133</a:t>
            </a:fld>
            <a:endParaRPr lang="zh-CN" altLang="en-US" dirty="0"/>
          </a:p>
        </p:txBody>
      </p:sp>
      <p:pic>
        <p:nvPicPr>
          <p:cNvPr id="4" name="圖片 3">
            <a:extLst>
              <a:ext uri="{FF2B5EF4-FFF2-40B4-BE49-F238E27FC236}">
                <a16:creationId xmlns:a16="http://schemas.microsoft.com/office/drawing/2014/main" id="{E0655827-9F97-FDBA-C7E8-28E78AA0FC5D}"/>
              </a:ext>
            </a:extLst>
          </p:cNvPr>
          <p:cNvPicPr>
            <a:picLocks noChangeAspect="1"/>
          </p:cNvPicPr>
          <p:nvPr/>
        </p:nvPicPr>
        <p:blipFill>
          <a:blip r:embed="rId3"/>
          <a:stretch>
            <a:fillRect/>
          </a:stretch>
        </p:blipFill>
        <p:spPr>
          <a:xfrm>
            <a:off x="1056000" y="719475"/>
            <a:ext cx="10080000" cy="5720176"/>
          </a:xfrm>
          <a:prstGeom prst="rect">
            <a:avLst/>
          </a:prstGeom>
        </p:spPr>
      </p:pic>
    </p:spTree>
    <p:extLst>
      <p:ext uri="{BB962C8B-B14F-4D97-AF65-F5344CB8AC3E}">
        <p14:creationId xmlns:p14="http://schemas.microsoft.com/office/powerpoint/2010/main" val="3636425538"/>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F98670D7-B062-8809-DEB5-89C06A6F259D}"/>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92DBCF24-C68A-AFA2-3B5F-07F6C401D0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sp>
        <p:nvSpPr>
          <p:cNvPr id="3" name="文本框 2">
            <a:extLst>
              <a:ext uri="{FF2B5EF4-FFF2-40B4-BE49-F238E27FC236}">
                <a16:creationId xmlns:a16="http://schemas.microsoft.com/office/drawing/2014/main" id="{0F0C744C-CA43-83BF-C358-917CAB753A0C}"/>
              </a:ext>
            </a:extLst>
          </p:cNvPr>
          <p:cNvSpPr txBox="1"/>
          <p:nvPr/>
        </p:nvSpPr>
        <p:spPr>
          <a:xfrm>
            <a:off x="3764150" y="2942149"/>
            <a:ext cx="7937513" cy="707886"/>
          </a:xfrm>
          <a:prstGeom prst="rect">
            <a:avLst/>
          </a:prstGeom>
        </p:spPr>
        <p:txBody>
          <a:bodyPr wrap="square" rtlCol="0">
            <a:spAutoFit/>
          </a:bodyPr>
          <a:lstStyle/>
          <a:p>
            <a:pPr algn="ctr"/>
            <a:r>
              <a:rPr lang="en-US" altLang="zh-TW"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Future Optimization</a:t>
            </a:r>
          </a:p>
        </p:txBody>
      </p:sp>
      <p:grpSp>
        <p:nvGrpSpPr>
          <p:cNvPr id="6" name="组合 5">
            <a:extLst>
              <a:ext uri="{FF2B5EF4-FFF2-40B4-BE49-F238E27FC236}">
                <a16:creationId xmlns:a16="http://schemas.microsoft.com/office/drawing/2014/main" id="{0BDC7E50-584D-71ED-4348-2388A887CC59}"/>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A6E6890C-40F0-9003-55AD-F1E74AB027A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323C18F0-6DAA-A215-A07A-29E9ABE0C162}"/>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07</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910749DB-DFD9-FD00-13B1-E45B0F9B98C7}"/>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E7B7C9E3-B1CC-004A-1173-10EF3F8D758A}"/>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0" name="圖片 9">
            <a:extLst>
              <a:ext uri="{FF2B5EF4-FFF2-40B4-BE49-F238E27FC236}">
                <a16:creationId xmlns:a16="http://schemas.microsoft.com/office/drawing/2014/main" id="{2CE1E261-39BF-062C-EBEA-AE456F881AC9}"/>
              </a:ext>
            </a:extLst>
          </p:cNvPr>
          <p:cNvPicPr>
            <a:picLocks noChangeAspect="1"/>
          </p:cNvPicPr>
          <p:nvPr/>
        </p:nvPicPr>
        <p:blipFill>
          <a:blip r:embed="rId5"/>
          <a:stretch>
            <a:fillRect/>
          </a:stretch>
        </p:blipFill>
        <p:spPr>
          <a:xfrm>
            <a:off x="1479677" y="4100770"/>
            <a:ext cx="1642665" cy="1797269"/>
          </a:xfrm>
          <a:prstGeom prst="rect">
            <a:avLst/>
          </a:prstGeom>
        </p:spPr>
      </p:pic>
      <p:sp>
        <p:nvSpPr>
          <p:cNvPr id="7" name="投影片編號版面配置區 6">
            <a:extLst>
              <a:ext uri="{FF2B5EF4-FFF2-40B4-BE49-F238E27FC236}">
                <a16:creationId xmlns:a16="http://schemas.microsoft.com/office/drawing/2014/main" id="{6874738B-55B2-1F3C-AAB3-464466D86D14}"/>
              </a:ext>
            </a:extLst>
          </p:cNvPr>
          <p:cNvSpPr>
            <a:spLocks noGrp="1"/>
          </p:cNvSpPr>
          <p:nvPr>
            <p:ph type="sldNum" sz="quarter" idx="12"/>
          </p:nvPr>
        </p:nvSpPr>
        <p:spPr/>
        <p:txBody>
          <a:bodyPr/>
          <a:lstStyle/>
          <a:p>
            <a:fld id="{565CE74E-AB26-4998-AD42-012C4C1AD076}" type="slidenum">
              <a:rPr lang="zh-CN" altLang="en-US" smtClean="0"/>
              <a:t>134</a:t>
            </a:fld>
            <a:endParaRPr lang="zh-CN" altLang="en-US" dirty="0"/>
          </a:p>
        </p:txBody>
      </p:sp>
    </p:spTree>
    <p:extLst>
      <p:ext uri="{BB962C8B-B14F-4D97-AF65-F5344CB8AC3E}">
        <p14:creationId xmlns:p14="http://schemas.microsoft.com/office/powerpoint/2010/main" val="210113574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908957" cy="400110"/>
            <a:chOff x="568442" y="319364"/>
            <a:chExt cx="908957"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811441"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Shake</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135</a:t>
            </a:fld>
            <a:endParaRPr lang="zh-CN" altLang="en-US" dirty="0"/>
          </a:p>
        </p:txBody>
      </p:sp>
      <p:sp>
        <p:nvSpPr>
          <p:cNvPr id="7" name="文字方塊 6">
            <a:extLst>
              <a:ext uri="{FF2B5EF4-FFF2-40B4-BE49-F238E27FC236}">
                <a16:creationId xmlns:a16="http://schemas.microsoft.com/office/drawing/2014/main" id="{4D5FDC22-C034-4D59-9F05-F178268C03C8}"/>
              </a:ext>
            </a:extLst>
          </p:cNvPr>
          <p:cNvSpPr txBox="1"/>
          <p:nvPr/>
        </p:nvSpPr>
        <p:spPr>
          <a:xfrm>
            <a:off x="720898" y="779087"/>
            <a:ext cx="11075867" cy="3885936"/>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When the Sampler is activated, after the </a:t>
            </a:r>
            <a:r>
              <a:rPr lang="en-US" altLang="zh-TW" dirty="0" err="1">
                <a:latin typeface="Times New Roman" panose="02020603050405020304" pitchFamily="18" charset="0"/>
                <a:cs typeface="Times New Roman" panose="02020603050405020304" pitchFamily="18" charset="0"/>
              </a:rPr>
              <a:t>shake_out</a:t>
            </a:r>
            <a:r>
              <a:rPr lang="en-US" altLang="zh-TW" dirty="0">
                <a:latin typeface="Times New Roman" panose="02020603050405020304" pitchFamily="18" charset="0"/>
                <a:cs typeface="Times New Roman" panose="02020603050405020304" pitchFamily="18" charset="0"/>
              </a:rPr>
              <a:t> data is received by the Sampler (equivalent to the Sampler receiving a pulse signal of </a:t>
            </a:r>
            <a:r>
              <a:rPr lang="en-US" altLang="zh-TW" dirty="0" err="1">
                <a:latin typeface="Times New Roman" panose="02020603050405020304" pitchFamily="18" charset="0"/>
                <a:cs typeface="Times New Roman" panose="02020603050405020304" pitchFamily="18" charset="0"/>
              </a:rPr>
              <a:t>sampler_in_ready</a:t>
            </a:r>
            <a:r>
              <a:rPr lang="en-US" altLang="zh-TW" dirty="0">
                <a:latin typeface="Times New Roman" panose="02020603050405020304" pitchFamily="18" charset="0"/>
                <a:cs typeface="Times New Roman" panose="02020603050405020304" pitchFamily="18" charset="0"/>
              </a:rPr>
              <a:t>), it immediately performs the squeeze operation. Upon receiving the squeeze signal, it can instantly transmit the valid </a:t>
            </a:r>
            <a:r>
              <a:rPr lang="en-US" altLang="zh-TW" dirty="0" err="1">
                <a:latin typeface="Times New Roman" panose="02020603050405020304" pitchFamily="18" charset="0"/>
                <a:cs typeface="Times New Roman" panose="02020603050405020304" pitchFamily="18" charset="0"/>
              </a:rPr>
              <a:t>shake_out</a:t>
            </a:r>
            <a:r>
              <a:rPr lang="en-US" altLang="zh-TW" dirty="0">
                <a:latin typeface="Times New Roman" panose="02020603050405020304" pitchFamily="18" charset="0"/>
                <a:cs typeface="Times New Roman" panose="02020603050405020304" pitchFamily="18" charset="0"/>
              </a:rPr>
              <a:t> data.</a:t>
            </a:r>
            <a:br>
              <a:rPr lang="en-US" altLang="zh-TW" dirty="0">
                <a:latin typeface="Times New Roman" panose="02020603050405020304" pitchFamily="18" charset="0"/>
                <a:cs typeface="Times New Roman" panose="02020603050405020304" pitchFamily="18" charset="0"/>
              </a:rPr>
            </a:br>
            <a:br>
              <a:rPr lang="en-US" altLang="zh-TW" dirty="0">
                <a:latin typeface="Times New Roman" panose="02020603050405020304" pitchFamily="18" charset="0"/>
                <a:cs typeface="Times New Roman" panose="02020603050405020304" pitchFamily="18" charset="0"/>
              </a:rPr>
            </a:br>
            <a:endParaRPr lang="en-US" altLang="zh-TW" dirty="0">
              <a:latin typeface="Times New Roman" panose="02020603050405020304" pitchFamily="18" charset="0"/>
              <a:cs typeface="Times New Roman" panose="02020603050405020304" pitchFamily="18" charset="0"/>
            </a:endParaRPr>
          </a:p>
          <a:p>
            <a:pPr marL="342900" indent="-342900">
              <a:lnSpc>
                <a:spcPct val="200000"/>
              </a:lnSpc>
              <a:buFont typeface="Wingdings" panose="05000000000000000000" pitchFamily="2" charset="2"/>
              <a:buChar char="ü"/>
            </a:pPr>
            <a:endParaRPr lang="en-US" altLang="zh-TW" dirty="0">
              <a:latin typeface="Times New Roman" panose="02020603050405020304" pitchFamily="18" charset="0"/>
              <a:cs typeface="Times New Roman" panose="02020603050405020304" pitchFamily="18" charset="0"/>
            </a:endParaRPr>
          </a:p>
          <a:p>
            <a:pPr marL="342900" indent="-342900">
              <a:lnSpc>
                <a:spcPct val="200000"/>
              </a:lnSpc>
              <a:buFont typeface="Wingdings" panose="05000000000000000000" pitchFamily="2" charset="2"/>
              <a:buChar char="ü"/>
            </a:pP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97687106"/>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1134979" cy="400110"/>
            <a:chOff x="568442" y="319364"/>
            <a:chExt cx="1134979"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1037463"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Sampler</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136</a:t>
            </a:fld>
            <a:endParaRPr lang="zh-CN" altLang="en-US" dirty="0"/>
          </a:p>
        </p:txBody>
      </p:sp>
      <p:sp>
        <p:nvSpPr>
          <p:cNvPr id="7" name="文字方塊 6">
            <a:extLst>
              <a:ext uri="{FF2B5EF4-FFF2-40B4-BE49-F238E27FC236}">
                <a16:creationId xmlns:a16="http://schemas.microsoft.com/office/drawing/2014/main" id="{4D5FDC22-C034-4D59-9F05-F178268C03C8}"/>
              </a:ext>
            </a:extLst>
          </p:cNvPr>
          <p:cNvSpPr txBox="1"/>
          <p:nvPr/>
        </p:nvSpPr>
        <p:spPr>
          <a:xfrm>
            <a:off x="720898" y="779087"/>
            <a:ext cx="11075867" cy="4439933"/>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Integrate the four sub-modules of the Sampler</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Replace the multiplexers used with a right shift register</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s2 in data memory can be changed to a 3-bit wide memory, as NTT is not required. Width expansion can be performed when retrieving data from data memory (</a:t>
            </a:r>
            <a:r>
              <a:rPr lang="en-US" altLang="zh-TW" dirty="0" err="1">
                <a:latin typeface="Times New Roman" panose="02020603050405020304" pitchFamily="18" charset="0"/>
                <a:cs typeface="Times New Roman" panose="02020603050405020304" pitchFamily="18" charset="0"/>
              </a:rPr>
              <a:t>ExpandS</a:t>
            </a:r>
            <a:r>
              <a:rPr lang="en-US" altLang="zh-TW" dirty="0">
                <a:latin typeface="Times New Roman" panose="02020603050405020304" pitchFamily="18" charset="0"/>
                <a:cs typeface="Times New Roman" panose="02020603050405020304" pitchFamily="18" charset="0"/>
              </a:rPr>
              <a:t>)</a:t>
            </a:r>
            <a:br>
              <a:rPr lang="en-US" altLang="zh-TW" dirty="0">
                <a:latin typeface="Times New Roman" panose="02020603050405020304" pitchFamily="18" charset="0"/>
                <a:cs typeface="Times New Roman" panose="02020603050405020304" pitchFamily="18" charset="0"/>
              </a:rPr>
            </a:br>
            <a:br>
              <a:rPr lang="en-US" altLang="zh-TW" dirty="0">
                <a:latin typeface="Times New Roman" panose="02020603050405020304" pitchFamily="18" charset="0"/>
                <a:cs typeface="Times New Roman" panose="02020603050405020304" pitchFamily="18" charset="0"/>
              </a:rPr>
            </a:br>
            <a:endParaRPr lang="en-US" altLang="zh-TW" dirty="0">
              <a:latin typeface="Times New Roman" panose="02020603050405020304" pitchFamily="18" charset="0"/>
              <a:cs typeface="Times New Roman" panose="02020603050405020304" pitchFamily="18" charset="0"/>
            </a:endParaRPr>
          </a:p>
          <a:p>
            <a:pPr marL="342900" indent="-342900">
              <a:lnSpc>
                <a:spcPct val="200000"/>
              </a:lnSpc>
              <a:buFont typeface="Wingdings" panose="05000000000000000000" pitchFamily="2" charset="2"/>
              <a:buChar char="ü"/>
            </a:pPr>
            <a:endParaRPr lang="en-US" altLang="zh-TW" dirty="0">
              <a:latin typeface="Times New Roman" panose="02020603050405020304" pitchFamily="18" charset="0"/>
              <a:cs typeface="Times New Roman" panose="02020603050405020304" pitchFamily="18" charset="0"/>
            </a:endParaRPr>
          </a:p>
          <a:p>
            <a:pPr marL="342900" indent="-342900">
              <a:lnSpc>
                <a:spcPct val="200000"/>
              </a:lnSpc>
              <a:buFont typeface="Wingdings" panose="05000000000000000000" pitchFamily="2" charset="2"/>
              <a:buChar char="ü"/>
            </a:pPr>
            <a:endParaRPr lang="zh-TW" altLang="en-US" dirty="0">
              <a:latin typeface="Times New Roman" panose="02020603050405020304" pitchFamily="18" charset="0"/>
              <a:cs typeface="Times New Roman" panose="02020603050405020304" pitchFamily="18" charset="0"/>
            </a:endParaRPr>
          </a:p>
        </p:txBody>
      </p:sp>
      <p:pic>
        <p:nvPicPr>
          <p:cNvPr id="3" name="圖片 2">
            <a:extLst>
              <a:ext uri="{FF2B5EF4-FFF2-40B4-BE49-F238E27FC236}">
                <a16:creationId xmlns:a16="http://schemas.microsoft.com/office/drawing/2014/main" id="{32AF742D-8E5C-421F-807C-60296E485A76}"/>
              </a:ext>
            </a:extLst>
          </p:cNvPr>
          <p:cNvPicPr>
            <a:picLocks noChangeAspect="1"/>
          </p:cNvPicPr>
          <p:nvPr/>
        </p:nvPicPr>
        <p:blipFill>
          <a:blip r:embed="rId3"/>
          <a:stretch>
            <a:fillRect/>
          </a:stretch>
        </p:blipFill>
        <p:spPr>
          <a:xfrm>
            <a:off x="870179" y="3861077"/>
            <a:ext cx="5225821" cy="2786031"/>
          </a:xfrm>
          <a:prstGeom prst="rect">
            <a:avLst/>
          </a:prstGeom>
        </p:spPr>
      </p:pic>
      <p:pic>
        <p:nvPicPr>
          <p:cNvPr id="9" name="圖片 8">
            <a:extLst>
              <a:ext uri="{FF2B5EF4-FFF2-40B4-BE49-F238E27FC236}">
                <a16:creationId xmlns:a16="http://schemas.microsoft.com/office/drawing/2014/main" id="{51BD2A82-210C-43CA-B2B2-3D9F5F02D854}"/>
              </a:ext>
            </a:extLst>
          </p:cNvPr>
          <p:cNvPicPr>
            <a:picLocks noChangeAspect="1"/>
          </p:cNvPicPr>
          <p:nvPr/>
        </p:nvPicPr>
        <p:blipFill>
          <a:blip r:embed="rId4"/>
          <a:stretch>
            <a:fillRect/>
          </a:stretch>
        </p:blipFill>
        <p:spPr>
          <a:xfrm>
            <a:off x="6784647" y="3861077"/>
            <a:ext cx="3935270" cy="2786031"/>
          </a:xfrm>
          <a:prstGeom prst="rect">
            <a:avLst/>
          </a:prstGeom>
        </p:spPr>
      </p:pic>
    </p:spTree>
    <p:extLst>
      <p:ext uri="{BB962C8B-B14F-4D97-AF65-F5344CB8AC3E}">
        <p14:creationId xmlns:p14="http://schemas.microsoft.com/office/powerpoint/2010/main" val="2355750150"/>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1434742" cy="400110"/>
            <a:chOff x="568442" y="319364"/>
            <a:chExt cx="1434742"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1337226" cy="400111"/>
            </a:xfrm>
            <a:prstGeom prst="rect">
              <a:avLst/>
            </a:prstGeom>
            <a:noFill/>
          </p:spPr>
          <p:txBody>
            <a:bodyPr wrap="none" rtlCol="0">
              <a:spAutoFit/>
            </a:bodyPr>
            <a:lstStyle/>
            <a:p>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Data_Mem</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137</a:t>
            </a:fld>
            <a:endParaRPr lang="zh-CN" altLang="en-US" dirty="0"/>
          </a:p>
        </p:txBody>
      </p:sp>
      <p:sp>
        <p:nvSpPr>
          <p:cNvPr id="7" name="文字方塊 6">
            <a:extLst>
              <a:ext uri="{FF2B5EF4-FFF2-40B4-BE49-F238E27FC236}">
                <a16:creationId xmlns:a16="http://schemas.microsoft.com/office/drawing/2014/main" id="{4D5FDC22-C034-4D59-9F05-F178268C03C8}"/>
              </a:ext>
            </a:extLst>
          </p:cNvPr>
          <p:cNvSpPr txBox="1"/>
          <p:nvPr/>
        </p:nvSpPr>
        <p:spPr>
          <a:xfrm>
            <a:off x="720898" y="779087"/>
            <a:ext cx="11075867" cy="3331938"/>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s2 in data memory can be changed to a 3-bit wide memory, as NTT is not required. Width expansion can be performed when retrieving data from data memory</a:t>
            </a:r>
            <a:br>
              <a:rPr lang="en-US" altLang="zh-TW" dirty="0">
                <a:latin typeface="Times New Roman" panose="02020603050405020304" pitchFamily="18" charset="0"/>
                <a:cs typeface="Times New Roman" panose="02020603050405020304" pitchFamily="18" charset="0"/>
              </a:rPr>
            </a:br>
            <a:br>
              <a:rPr lang="en-US" altLang="zh-TW" dirty="0">
                <a:latin typeface="Times New Roman" panose="02020603050405020304" pitchFamily="18" charset="0"/>
                <a:cs typeface="Times New Roman" panose="02020603050405020304" pitchFamily="18" charset="0"/>
              </a:rPr>
            </a:br>
            <a:endParaRPr lang="en-US" altLang="zh-TW" dirty="0">
              <a:latin typeface="Times New Roman" panose="02020603050405020304" pitchFamily="18" charset="0"/>
              <a:cs typeface="Times New Roman" panose="02020603050405020304" pitchFamily="18" charset="0"/>
            </a:endParaRPr>
          </a:p>
          <a:p>
            <a:pPr marL="342900" indent="-342900">
              <a:lnSpc>
                <a:spcPct val="200000"/>
              </a:lnSpc>
              <a:buFont typeface="Wingdings" panose="05000000000000000000" pitchFamily="2" charset="2"/>
              <a:buChar char="ü"/>
            </a:pPr>
            <a:endParaRPr lang="en-US" altLang="zh-TW" dirty="0">
              <a:latin typeface="Times New Roman" panose="02020603050405020304" pitchFamily="18" charset="0"/>
              <a:cs typeface="Times New Roman" panose="02020603050405020304" pitchFamily="18" charset="0"/>
            </a:endParaRPr>
          </a:p>
          <a:p>
            <a:pPr marL="342900" indent="-342900">
              <a:lnSpc>
                <a:spcPct val="200000"/>
              </a:lnSpc>
              <a:buFont typeface="Wingdings" panose="05000000000000000000" pitchFamily="2" charset="2"/>
              <a:buChar char="ü"/>
            </a:pP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6003176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8670D7-B062-8809-DEB5-89C06A6F259D}"/>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92DBCF24-C68A-AFA2-3B5F-07F6C401D0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sp>
        <p:nvSpPr>
          <p:cNvPr id="3" name="文本框 2">
            <a:extLst>
              <a:ext uri="{FF2B5EF4-FFF2-40B4-BE49-F238E27FC236}">
                <a16:creationId xmlns:a16="http://schemas.microsoft.com/office/drawing/2014/main" id="{0F0C744C-CA43-83BF-C358-917CAB753A0C}"/>
              </a:ext>
            </a:extLst>
          </p:cNvPr>
          <p:cNvSpPr txBox="1"/>
          <p:nvPr/>
        </p:nvSpPr>
        <p:spPr>
          <a:xfrm>
            <a:off x="3764150" y="2942149"/>
            <a:ext cx="7937513" cy="707886"/>
          </a:xfrm>
          <a:prstGeom prst="rect">
            <a:avLst/>
          </a:prstGeom>
        </p:spPr>
        <p:txBody>
          <a:bodyPr wrap="square" rtlCol="0">
            <a:spAutoFit/>
          </a:bodyPr>
          <a:lstStyle/>
          <a:p>
            <a:pPr algn="ctr"/>
            <a:r>
              <a:rPr lang="en-US" altLang="zh-TW"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Current progress</a:t>
            </a:r>
          </a:p>
        </p:txBody>
      </p:sp>
      <p:grpSp>
        <p:nvGrpSpPr>
          <p:cNvPr id="6" name="组合 5">
            <a:extLst>
              <a:ext uri="{FF2B5EF4-FFF2-40B4-BE49-F238E27FC236}">
                <a16:creationId xmlns:a16="http://schemas.microsoft.com/office/drawing/2014/main" id="{0BDC7E50-584D-71ED-4348-2388A887CC59}"/>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A6E6890C-40F0-9003-55AD-F1E74AB027A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323C18F0-6DAA-A215-A07A-29E9ABE0C162}"/>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04</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910749DB-DFD9-FD00-13B1-E45B0F9B98C7}"/>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E7B7C9E3-B1CC-004A-1173-10EF3F8D758A}"/>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0" name="圖片 9">
            <a:extLst>
              <a:ext uri="{FF2B5EF4-FFF2-40B4-BE49-F238E27FC236}">
                <a16:creationId xmlns:a16="http://schemas.microsoft.com/office/drawing/2014/main" id="{2CE1E261-39BF-062C-EBEA-AE456F881AC9}"/>
              </a:ext>
            </a:extLst>
          </p:cNvPr>
          <p:cNvPicPr>
            <a:picLocks noChangeAspect="1"/>
          </p:cNvPicPr>
          <p:nvPr/>
        </p:nvPicPr>
        <p:blipFill>
          <a:blip r:embed="rId5"/>
          <a:stretch>
            <a:fillRect/>
          </a:stretch>
        </p:blipFill>
        <p:spPr>
          <a:xfrm>
            <a:off x="1479677" y="4100770"/>
            <a:ext cx="1642665" cy="1797269"/>
          </a:xfrm>
          <a:prstGeom prst="rect">
            <a:avLst/>
          </a:prstGeom>
        </p:spPr>
      </p:pic>
      <p:sp>
        <p:nvSpPr>
          <p:cNvPr id="7" name="投影片編號版面配置區 6">
            <a:extLst>
              <a:ext uri="{FF2B5EF4-FFF2-40B4-BE49-F238E27FC236}">
                <a16:creationId xmlns:a16="http://schemas.microsoft.com/office/drawing/2014/main" id="{6874738B-55B2-1F3C-AAB3-464466D86D14}"/>
              </a:ext>
            </a:extLst>
          </p:cNvPr>
          <p:cNvSpPr>
            <a:spLocks noGrp="1"/>
          </p:cNvSpPr>
          <p:nvPr>
            <p:ph type="sldNum" sz="quarter" idx="12"/>
          </p:nvPr>
        </p:nvSpPr>
        <p:spPr/>
        <p:txBody>
          <a:bodyPr/>
          <a:lstStyle/>
          <a:p>
            <a:fld id="{565CE74E-AB26-4998-AD42-012C4C1AD076}" type="slidenum">
              <a:rPr lang="zh-CN" altLang="en-US" smtClean="0"/>
              <a:t>138</a:t>
            </a:fld>
            <a:endParaRPr lang="zh-CN" altLang="en-US" dirty="0"/>
          </a:p>
        </p:txBody>
      </p:sp>
    </p:spTree>
    <p:extLst>
      <p:ext uri="{BB962C8B-B14F-4D97-AF65-F5344CB8AC3E}">
        <p14:creationId xmlns:p14="http://schemas.microsoft.com/office/powerpoint/2010/main" val="3724681572"/>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79CD8AFA-0E2C-A152-D8AE-BB6AFFAEA527}"/>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D1C70316-26B4-AE89-1F22-E6E7A54777BD}"/>
              </a:ext>
            </a:extLst>
          </p:cNvPr>
          <p:cNvGrpSpPr/>
          <p:nvPr/>
        </p:nvGrpSpPr>
        <p:grpSpPr>
          <a:xfrm>
            <a:off x="568443" y="319365"/>
            <a:ext cx="1995793" cy="400110"/>
            <a:chOff x="568442" y="319364"/>
            <a:chExt cx="1995793" cy="400111"/>
          </a:xfrm>
        </p:grpSpPr>
        <p:sp>
          <p:nvSpPr>
            <p:cNvPr id="55" name="文本框 23">
              <a:extLst>
                <a:ext uri="{FF2B5EF4-FFF2-40B4-BE49-F238E27FC236}">
                  <a16:creationId xmlns:a16="http://schemas.microsoft.com/office/drawing/2014/main" id="{591D3A74-C5AC-D01B-2A78-383272B05542}"/>
                </a:ext>
              </a:extLst>
            </p:cNvPr>
            <p:cNvSpPr txBox="1"/>
            <p:nvPr/>
          </p:nvSpPr>
          <p:spPr>
            <a:xfrm>
              <a:off x="665958" y="319364"/>
              <a:ext cx="1898277"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Current progress</a:t>
              </a:r>
            </a:p>
          </p:txBody>
        </p:sp>
        <p:sp>
          <p:nvSpPr>
            <p:cNvPr id="56" name="等腰三角形 55">
              <a:extLst>
                <a:ext uri="{FF2B5EF4-FFF2-40B4-BE49-F238E27FC236}">
                  <a16:creationId xmlns:a16="http://schemas.microsoft.com/office/drawing/2014/main" id="{B3E65628-4CFB-79DE-BB87-297BF91B13EC}"/>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graphicFrame>
        <p:nvGraphicFramePr>
          <p:cNvPr id="3" name="圖表 2">
            <a:extLst>
              <a:ext uri="{FF2B5EF4-FFF2-40B4-BE49-F238E27FC236}">
                <a16:creationId xmlns:a16="http://schemas.microsoft.com/office/drawing/2014/main" id="{3414B945-488E-60AE-6AFB-EF3503C42C21}"/>
              </a:ext>
            </a:extLst>
          </p:cNvPr>
          <p:cNvGraphicFramePr/>
          <p:nvPr>
            <p:extLst>
              <p:ext uri="{D42A27DB-BD31-4B8C-83A1-F6EECF244321}">
                <p14:modId xmlns:p14="http://schemas.microsoft.com/office/powerpoint/2010/main" val="3694135426"/>
              </p:ext>
            </p:extLst>
          </p:nvPr>
        </p:nvGraphicFramePr>
        <p:xfrm>
          <a:off x="2137265" y="1171221"/>
          <a:ext cx="7530842" cy="5017705"/>
        </p:xfrm>
        <a:graphic>
          <a:graphicData uri="http://schemas.openxmlformats.org/drawingml/2006/chart">
            <c:chart xmlns:c="http://schemas.openxmlformats.org/drawingml/2006/chart" xmlns:r="http://schemas.openxmlformats.org/officeDocument/2006/relationships" r:id="rId3"/>
          </a:graphicData>
        </a:graphic>
      </p:graphicFrame>
      <p:sp>
        <p:nvSpPr>
          <p:cNvPr id="2" name="投影片編號版面配置區 1">
            <a:extLst>
              <a:ext uri="{FF2B5EF4-FFF2-40B4-BE49-F238E27FC236}">
                <a16:creationId xmlns:a16="http://schemas.microsoft.com/office/drawing/2014/main" id="{60F774B5-9959-7D70-C988-4DED2B8DC2E6}"/>
              </a:ext>
            </a:extLst>
          </p:cNvPr>
          <p:cNvSpPr>
            <a:spLocks noGrp="1"/>
          </p:cNvSpPr>
          <p:nvPr>
            <p:ph type="sldNum" sz="quarter" idx="12"/>
          </p:nvPr>
        </p:nvSpPr>
        <p:spPr/>
        <p:txBody>
          <a:bodyPr/>
          <a:lstStyle/>
          <a:p>
            <a:fld id="{565CE74E-AB26-4998-AD42-012C4C1AD076}" type="slidenum">
              <a:rPr lang="zh-CN" altLang="en-US" smtClean="0"/>
              <a:t>139</a:t>
            </a:fld>
            <a:endParaRPr lang="zh-CN" altLang="en-US" dirty="0"/>
          </a:p>
        </p:txBody>
      </p:sp>
    </p:spTree>
    <p:extLst>
      <p:ext uri="{BB962C8B-B14F-4D97-AF65-F5344CB8AC3E}">
        <p14:creationId xmlns:p14="http://schemas.microsoft.com/office/powerpoint/2010/main" val="41100823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54" name="组合 53"/>
          <p:cNvGrpSpPr/>
          <p:nvPr/>
        </p:nvGrpSpPr>
        <p:grpSpPr>
          <a:xfrm>
            <a:off x="568443" y="319365"/>
            <a:ext cx="1976557" cy="400110"/>
            <a:chOff x="568442" y="319364"/>
            <a:chExt cx="1976557" cy="400111"/>
          </a:xfrm>
        </p:grpSpPr>
        <p:sp>
          <p:nvSpPr>
            <p:cNvPr id="55" name="文本框 23"/>
            <p:cNvSpPr txBox="1"/>
            <p:nvPr/>
          </p:nvSpPr>
          <p:spPr>
            <a:xfrm>
              <a:off x="665958" y="319364"/>
              <a:ext cx="1879041"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Key Generation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5" name="圖片 4">
            <a:extLst>
              <a:ext uri="{FF2B5EF4-FFF2-40B4-BE49-F238E27FC236}">
                <a16:creationId xmlns:a16="http://schemas.microsoft.com/office/drawing/2014/main" id="{186053C2-694A-4745-B3E1-E370CFC11064}"/>
              </a:ext>
            </a:extLst>
          </p:cNvPr>
          <p:cNvPicPr>
            <a:picLocks noChangeAspect="1"/>
          </p:cNvPicPr>
          <p:nvPr/>
        </p:nvPicPr>
        <p:blipFill rotWithShape="1">
          <a:blip r:embed="rId3"/>
          <a:srcRect r="12956"/>
          <a:stretch/>
        </p:blipFill>
        <p:spPr>
          <a:xfrm>
            <a:off x="568442" y="1519926"/>
            <a:ext cx="10800000" cy="3574713"/>
          </a:xfrm>
          <a:prstGeom prst="rect">
            <a:avLst/>
          </a:prstGeom>
        </p:spPr>
      </p:pic>
      <p:sp>
        <p:nvSpPr>
          <p:cNvPr id="2" name="投影片編號版面配置區 1">
            <a:extLst>
              <a:ext uri="{FF2B5EF4-FFF2-40B4-BE49-F238E27FC236}">
                <a16:creationId xmlns:a16="http://schemas.microsoft.com/office/drawing/2014/main" id="{1622CF09-4A74-2CA0-212B-D3D03C9BE8FE}"/>
              </a:ext>
            </a:extLst>
          </p:cNvPr>
          <p:cNvSpPr>
            <a:spLocks noGrp="1"/>
          </p:cNvSpPr>
          <p:nvPr>
            <p:ph type="sldNum" sz="quarter" idx="12"/>
          </p:nvPr>
        </p:nvSpPr>
        <p:spPr/>
        <p:txBody>
          <a:bodyPr/>
          <a:lstStyle/>
          <a:p>
            <a:fld id="{565CE74E-AB26-4998-AD42-012C4C1AD076}" type="slidenum">
              <a:rPr lang="zh-CN" altLang="en-US" smtClean="0"/>
              <a:t>14</a:t>
            </a:fld>
            <a:endParaRPr lang="zh-CN" altLang="en-US" dirty="0"/>
          </a:p>
        </p:txBody>
      </p:sp>
    </p:spTree>
    <p:extLst>
      <p:ext uri="{BB962C8B-B14F-4D97-AF65-F5344CB8AC3E}">
        <p14:creationId xmlns:p14="http://schemas.microsoft.com/office/powerpoint/2010/main" val="3026499143"/>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614880-E770-20E9-2930-4C910D99A284}"/>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CB4CB2FA-4D90-990A-C5DA-0D35CFD6A7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sp>
        <p:nvSpPr>
          <p:cNvPr id="3" name="文本框 2">
            <a:extLst>
              <a:ext uri="{FF2B5EF4-FFF2-40B4-BE49-F238E27FC236}">
                <a16:creationId xmlns:a16="http://schemas.microsoft.com/office/drawing/2014/main" id="{35B90A05-E2E5-D0FB-B4EA-102A20987D87}"/>
              </a:ext>
            </a:extLst>
          </p:cNvPr>
          <p:cNvSpPr txBox="1"/>
          <p:nvPr/>
        </p:nvSpPr>
        <p:spPr>
          <a:xfrm>
            <a:off x="3764150" y="2942149"/>
            <a:ext cx="7937513" cy="707886"/>
          </a:xfrm>
          <a:prstGeom prst="rect">
            <a:avLst/>
          </a:prstGeom>
        </p:spPr>
        <p:txBody>
          <a:bodyPr wrap="square" rtlCol="0">
            <a:spAutoFit/>
          </a:bodyPr>
          <a:lstStyle/>
          <a:p>
            <a:pPr algn="ctr"/>
            <a:r>
              <a:rPr lang="en-US" altLang="zh-TW"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References</a:t>
            </a:r>
          </a:p>
        </p:txBody>
      </p:sp>
      <p:grpSp>
        <p:nvGrpSpPr>
          <p:cNvPr id="6" name="组合 5">
            <a:extLst>
              <a:ext uri="{FF2B5EF4-FFF2-40B4-BE49-F238E27FC236}">
                <a16:creationId xmlns:a16="http://schemas.microsoft.com/office/drawing/2014/main" id="{18ED204F-D663-AD89-7712-F54F25807490}"/>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26876E3A-FEB6-7645-28C5-B357A85E44D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CBB6BF84-C693-58B1-CEC4-3B2FC3BC5A69}"/>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05</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2C3FF61B-49A1-FCCB-A94B-D666302A38FE}"/>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3CF2B003-E7D9-8ABD-E973-1C54877A6D97}"/>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0" name="圖片 9">
            <a:extLst>
              <a:ext uri="{FF2B5EF4-FFF2-40B4-BE49-F238E27FC236}">
                <a16:creationId xmlns:a16="http://schemas.microsoft.com/office/drawing/2014/main" id="{F93B6AEC-EEDA-6780-DD97-CD6616EB40E0}"/>
              </a:ext>
            </a:extLst>
          </p:cNvPr>
          <p:cNvPicPr>
            <a:picLocks noChangeAspect="1"/>
          </p:cNvPicPr>
          <p:nvPr/>
        </p:nvPicPr>
        <p:blipFill>
          <a:blip r:embed="rId5"/>
          <a:stretch>
            <a:fillRect/>
          </a:stretch>
        </p:blipFill>
        <p:spPr>
          <a:xfrm>
            <a:off x="1479677" y="4100770"/>
            <a:ext cx="1642665" cy="1797269"/>
          </a:xfrm>
          <a:prstGeom prst="rect">
            <a:avLst/>
          </a:prstGeom>
        </p:spPr>
      </p:pic>
      <p:sp>
        <p:nvSpPr>
          <p:cNvPr id="7" name="投影片編號版面配置區 6">
            <a:extLst>
              <a:ext uri="{FF2B5EF4-FFF2-40B4-BE49-F238E27FC236}">
                <a16:creationId xmlns:a16="http://schemas.microsoft.com/office/drawing/2014/main" id="{20FEF939-5B3B-C058-0C9C-9A219B447CAA}"/>
              </a:ext>
            </a:extLst>
          </p:cNvPr>
          <p:cNvSpPr>
            <a:spLocks noGrp="1"/>
          </p:cNvSpPr>
          <p:nvPr>
            <p:ph type="sldNum" sz="quarter" idx="12"/>
          </p:nvPr>
        </p:nvSpPr>
        <p:spPr/>
        <p:txBody>
          <a:bodyPr/>
          <a:lstStyle/>
          <a:p>
            <a:fld id="{565CE74E-AB26-4998-AD42-012C4C1AD076}" type="slidenum">
              <a:rPr lang="zh-CN" altLang="en-US" smtClean="0"/>
              <a:t>140</a:t>
            </a:fld>
            <a:endParaRPr lang="zh-CN" altLang="en-US" dirty="0"/>
          </a:p>
        </p:txBody>
      </p:sp>
    </p:spTree>
    <p:extLst>
      <p:ext uri="{BB962C8B-B14F-4D97-AF65-F5344CB8AC3E}">
        <p14:creationId xmlns:p14="http://schemas.microsoft.com/office/powerpoint/2010/main" val="4138434332"/>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1420314" cy="400110"/>
            <a:chOff x="568442" y="319364"/>
            <a:chExt cx="1420314" cy="400111"/>
          </a:xfrm>
        </p:grpSpPr>
        <p:sp>
          <p:nvSpPr>
            <p:cNvPr id="55" name="文本框 23"/>
            <p:cNvSpPr txBox="1"/>
            <p:nvPr/>
          </p:nvSpPr>
          <p:spPr>
            <a:xfrm>
              <a:off x="665958" y="319364"/>
              <a:ext cx="1322798"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References</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8" name="圖片 7">
            <a:extLst>
              <a:ext uri="{FF2B5EF4-FFF2-40B4-BE49-F238E27FC236}">
                <a16:creationId xmlns:a16="http://schemas.microsoft.com/office/drawing/2014/main" id="{B75AB2EC-B47C-4B70-A437-5347A8A4C880}"/>
              </a:ext>
            </a:extLst>
          </p:cNvPr>
          <p:cNvPicPr>
            <a:picLocks noChangeAspect="1"/>
          </p:cNvPicPr>
          <p:nvPr/>
        </p:nvPicPr>
        <p:blipFill>
          <a:blip r:embed="rId3"/>
          <a:stretch>
            <a:fillRect/>
          </a:stretch>
        </p:blipFill>
        <p:spPr>
          <a:xfrm>
            <a:off x="2729557" y="990993"/>
            <a:ext cx="3458058" cy="638264"/>
          </a:xfrm>
          <a:prstGeom prst="rect">
            <a:avLst/>
          </a:prstGeom>
        </p:spPr>
      </p:pic>
      <p:sp>
        <p:nvSpPr>
          <p:cNvPr id="14" name="矩形 13">
            <a:extLst>
              <a:ext uri="{FF2B5EF4-FFF2-40B4-BE49-F238E27FC236}">
                <a16:creationId xmlns:a16="http://schemas.microsoft.com/office/drawing/2014/main" id="{8F92990F-46F6-41C7-B262-A6F21C9B1D9F}"/>
              </a:ext>
            </a:extLst>
          </p:cNvPr>
          <p:cNvSpPr/>
          <p:nvPr/>
        </p:nvSpPr>
        <p:spPr>
          <a:xfrm>
            <a:off x="2039494" y="968262"/>
            <a:ext cx="8113011" cy="614079"/>
          </a:xfrm>
          <a:prstGeom prst="rect">
            <a:avLst/>
          </a:prstGeom>
        </p:spPr>
        <p:txBody>
          <a:bodyPr wrap="square">
            <a:spAutoFit/>
          </a:bodyPr>
          <a:lstStyle/>
          <a:p>
            <a:pPr>
              <a:lnSpc>
                <a:spcPct val="200000"/>
              </a:lnSpc>
            </a:pPr>
            <a:endParaRPr lang="en-US" altLang="zh-TW" sz="2000" dirty="0">
              <a:latin typeface="Times New Roman" panose="02020603050405020304" pitchFamily="18" charset="0"/>
              <a:cs typeface="Times New Roman" panose="02020603050405020304" pitchFamily="18" charset="0"/>
            </a:endParaRPr>
          </a:p>
        </p:txBody>
      </p:sp>
      <p:sp>
        <p:nvSpPr>
          <p:cNvPr id="4" name="矩形 3">
            <a:extLst>
              <a:ext uri="{FF2B5EF4-FFF2-40B4-BE49-F238E27FC236}">
                <a16:creationId xmlns:a16="http://schemas.microsoft.com/office/drawing/2014/main" id="{C5259DB0-9BD5-45C2-B7DD-7180E8705234}"/>
              </a:ext>
            </a:extLst>
          </p:cNvPr>
          <p:cNvSpPr/>
          <p:nvPr/>
        </p:nvSpPr>
        <p:spPr>
          <a:xfrm>
            <a:off x="1738933" y="968262"/>
            <a:ext cx="9900841" cy="5632311"/>
          </a:xfrm>
          <a:prstGeom prst="rect">
            <a:avLst/>
          </a:prstGeom>
        </p:spPr>
        <p:txBody>
          <a:bodyPr wrap="square">
            <a:spAutoFit/>
          </a:bodyPr>
          <a:lstStyle/>
          <a:p>
            <a:pPr marL="449263" indent="-449263" algn="just"/>
            <a:r>
              <a:rPr lang="en-US" altLang="zh-TW" dirty="0">
                <a:latin typeface="Times New Roman" panose="02020603050405020304" pitchFamily="18" charset="0"/>
                <a:cs typeface="Times New Roman" panose="02020603050405020304" pitchFamily="18" charset="0"/>
              </a:rPr>
              <a:t>[1] 	“Module-Lattice-Based digital signature standard,” National Institute of Standards and              Technology, Gaithersburg, MD, Aug. 2023, Accessed: Aug. 05, 2024. [Online]. Available: </a:t>
            </a:r>
            <a:r>
              <a:rPr lang="en-US" altLang="zh-TW" dirty="0">
                <a:latin typeface="Times New Roman" panose="02020603050405020304" pitchFamily="18" charset="0"/>
                <a:cs typeface="Times New Roman" panose="02020603050405020304" pitchFamily="18" charset="0"/>
                <a:hlinkClick r:id="rId4"/>
              </a:rPr>
              <a:t>http://dx.doi.org/10.6028/nist.fips.204.ipd</a:t>
            </a:r>
            <a:endParaRPr lang="en-US" altLang="zh-TW" dirty="0">
              <a:latin typeface="Times New Roman" panose="02020603050405020304" pitchFamily="18" charset="0"/>
              <a:cs typeface="Times New Roman" panose="02020603050405020304" pitchFamily="18" charset="0"/>
            </a:endParaRPr>
          </a:p>
          <a:p>
            <a:pPr marL="449263" indent="-449263" algn="just"/>
            <a:endParaRPr lang="en-US" altLang="zh-TW" dirty="0">
              <a:latin typeface="Times New Roman" panose="02020603050405020304" pitchFamily="18" charset="0"/>
              <a:cs typeface="Times New Roman" panose="02020603050405020304" pitchFamily="18" charset="0"/>
            </a:endParaRPr>
          </a:p>
          <a:p>
            <a:pPr marL="449263" indent="-449263" algn="just"/>
            <a:r>
              <a:rPr lang="en-US" altLang="zh-TW" dirty="0">
                <a:latin typeface="Times New Roman" panose="02020603050405020304" pitchFamily="18" charset="0"/>
                <a:cs typeface="Times New Roman" panose="02020603050405020304" pitchFamily="18" charset="0"/>
              </a:rPr>
              <a:t>[2] </a:t>
            </a:r>
            <a:r>
              <a:rPr lang="zh-TW" altLang="en-US" dirty="0">
                <a:latin typeface="Times New Roman" panose="02020603050405020304" pitchFamily="18" charset="0"/>
                <a:cs typeface="Times New Roman" panose="02020603050405020304" pitchFamily="18" charset="0"/>
              </a:rPr>
              <a:t>蔡秉邕， </a:t>
            </a:r>
            <a:r>
              <a:rPr lang="en-US" altLang="zh-TW" dirty="0" err="1">
                <a:latin typeface="Times New Roman" panose="02020603050405020304" pitchFamily="18" charset="0"/>
                <a:cs typeface="Times New Roman" panose="02020603050405020304" pitchFamily="18" charset="0"/>
              </a:rPr>
              <a:t>Dilithium</a:t>
            </a:r>
            <a:r>
              <a:rPr lang="zh-TW" altLang="en-US" dirty="0">
                <a:latin typeface="Times New Roman" panose="02020603050405020304" pitchFamily="18" charset="0"/>
                <a:cs typeface="Times New Roman" panose="02020603050405020304" pitchFamily="18" charset="0"/>
              </a:rPr>
              <a:t>數位簽章系統的安全性估計，碩士論文，國立清華大學，</a:t>
            </a:r>
            <a:r>
              <a:rPr lang="en-US" altLang="zh-TW" dirty="0">
                <a:latin typeface="Times New Roman" panose="02020603050405020304" pitchFamily="18" charset="0"/>
                <a:cs typeface="Times New Roman" panose="02020603050405020304" pitchFamily="18" charset="0"/>
              </a:rPr>
              <a:t>2022</a:t>
            </a:r>
            <a:r>
              <a:rPr lang="zh-TW" altLang="en-US" dirty="0">
                <a:latin typeface="Times New Roman" panose="02020603050405020304" pitchFamily="18" charset="0"/>
                <a:cs typeface="Times New Roman" panose="02020603050405020304" pitchFamily="18" charset="0"/>
              </a:rPr>
              <a:t>。</a:t>
            </a:r>
            <a:endParaRPr lang="en-US" altLang="zh-TW" dirty="0">
              <a:latin typeface="Times New Roman" panose="02020603050405020304" pitchFamily="18" charset="0"/>
              <a:cs typeface="Times New Roman" panose="02020603050405020304" pitchFamily="18" charset="0"/>
            </a:endParaRPr>
          </a:p>
          <a:p>
            <a:pPr marL="449263" indent="-449263" algn="just"/>
            <a:r>
              <a:rPr lang="en-US" altLang="zh-TW" dirty="0"/>
              <a:t> </a:t>
            </a:r>
          </a:p>
          <a:p>
            <a:pPr marL="449263" indent="-449263" algn="just"/>
            <a:r>
              <a:rPr lang="en-US" altLang="zh-TW" dirty="0">
                <a:latin typeface="Times New Roman" panose="02020603050405020304" pitchFamily="18" charset="0"/>
                <a:cs typeface="Times New Roman" panose="02020603050405020304" pitchFamily="18" charset="0"/>
              </a:rPr>
              <a:t>[3] </a:t>
            </a:r>
            <a:r>
              <a:rPr lang="zh-TW" altLang="en-US" dirty="0"/>
              <a:t>黃彥霖</a:t>
            </a:r>
            <a:r>
              <a:rPr lang="zh-TW" altLang="en-US" dirty="0">
                <a:latin typeface="Times New Roman" panose="02020603050405020304" pitchFamily="18" charset="0"/>
                <a:cs typeface="Times New Roman" panose="02020603050405020304" pitchFamily="18" charset="0"/>
              </a:rPr>
              <a:t>，</a:t>
            </a:r>
            <a:r>
              <a:rPr lang="zh-TW" altLang="en-US" dirty="0"/>
              <a:t>容錯學習密碼學的加密演算法與其實作</a:t>
            </a:r>
            <a:r>
              <a:rPr lang="zh-TW" altLang="en-US" dirty="0">
                <a:latin typeface="Times New Roman" panose="02020603050405020304" pitchFamily="18" charset="0"/>
                <a:cs typeface="Times New Roman" panose="02020603050405020304" pitchFamily="18" charset="0"/>
              </a:rPr>
              <a:t>，碩士論文，國立交通大學，</a:t>
            </a:r>
            <a:r>
              <a:rPr lang="en-US" altLang="zh-TW" dirty="0">
                <a:latin typeface="Times New Roman" panose="02020603050405020304" pitchFamily="18" charset="0"/>
                <a:cs typeface="Times New Roman" panose="02020603050405020304" pitchFamily="18" charset="0"/>
              </a:rPr>
              <a:t>2019</a:t>
            </a:r>
            <a:r>
              <a:rPr lang="zh-TW" altLang="en-US" dirty="0">
                <a:latin typeface="Times New Roman" panose="02020603050405020304" pitchFamily="18" charset="0"/>
                <a:cs typeface="Times New Roman" panose="02020603050405020304" pitchFamily="18" charset="0"/>
              </a:rPr>
              <a:t>。</a:t>
            </a:r>
            <a:endParaRPr lang="en-US" altLang="zh-TW" dirty="0">
              <a:latin typeface="Times New Roman" panose="02020603050405020304" pitchFamily="18" charset="0"/>
              <a:cs typeface="Times New Roman" panose="02020603050405020304" pitchFamily="18" charset="0"/>
            </a:endParaRPr>
          </a:p>
          <a:p>
            <a:pPr marL="449263" indent="-449263" algn="just"/>
            <a:endParaRPr lang="en-US" altLang="zh-TW" dirty="0">
              <a:latin typeface="Times New Roman" panose="02020603050405020304" pitchFamily="18" charset="0"/>
              <a:cs typeface="Times New Roman" panose="02020603050405020304" pitchFamily="18" charset="0"/>
            </a:endParaRPr>
          </a:p>
          <a:p>
            <a:pPr marL="449263" indent="-449263" algn="just"/>
            <a:r>
              <a:rPr lang="en-US" altLang="zh-TW" dirty="0">
                <a:latin typeface="Times New Roman" panose="02020603050405020304" pitchFamily="18" charset="0"/>
                <a:cs typeface="Times New Roman" panose="02020603050405020304" pitchFamily="18" charset="0"/>
              </a:rPr>
              <a:t>[4] 	A. </a:t>
            </a:r>
            <a:r>
              <a:rPr lang="en-US" altLang="zh-TW" dirty="0" err="1">
                <a:latin typeface="Times New Roman" panose="02020603050405020304" pitchFamily="18" charset="0"/>
                <a:cs typeface="Times New Roman" panose="02020603050405020304" pitchFamily="18" charset="0"/>
              </a:rPr>
              <a:t>Satriawan</a:t>
            </a:r>
            <a:r>
              <a:rPr lang="en-US" altLang="zh-TW" dirty="0">
                <a:latin typeface="Times New Roman" panose="02020603050405020304" pitchFamily="18" charset="0"/>
                <a:cs typeface="Times New Roman" panose="02020603050405020304" pitchFamily="18" charset="0"/>
              </a:rPr>
              <a:t>, R. </a:t>
            </a:r>
            <a:r>
              <a:rPr lang="en-US" altLang="zh-TW" dirty="0" err="1">
                <a:latin typeface="Times New Roman" panose="02020603050405020304" pitchFamily="18" charset="0"/>
                <a:cs typeface="Times New Roman" panose="02020603050405020304" pitchFamily="18" charset="0"/>
              </a:rPr>
              <a:t>Mareta</a:t>
            </a:r>
            <a:r>
              <a:rPr lang="en-US" altLang="zh-TW" dirty="0">
                <a:latin typeface="Times New Roman" panose="02020603050405020304" pitchFamily="18" charset="0"/>
                <a:cs typeface="Times New Roman" panose="02020603050405020304" pitchFamily="18" charset="0"/>
              </a:rPr>
              <a:t>, and H. Lee, </a:t>
            </a:r>
            <a:r>
              <a:rPr lang="en-US" altLang="zh-TW" i="1" dirty="0">
                <a:latin typeface="Times New Roman" panose="02020603050405020304" pitchFamily="18" charset="0"/>
                <a:cs typeface="Times New Roman" panose="02020603050405020304" pitchFamily="18" charset="0"/>
              </a:rPr>
              <a:t>A Complete Beginner Guide to the Number Theoretic Transform </a:t>
            </a:r>
            <a:r>
              <a:rPr lang="en-US" altLang="zh-TW" dirty="0">
                <a:latin typeface="Times New Roman" panose="02020603050405020304" pitchFamily="18" charset="0"/>
                <a:cs typeface="Times New Roman" panose="02020603050405020304" pitchFamily="18" charset="0"/>
              </a:rPr>
              <a:t>(NTT),</a:t>
            </a:r>
            <a:r>
              <a:rPr lang="en-US" altLang="zh-TW" i="1"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Dept. of Electrical and Computer Engineering, </a:t>
            </a:r>
            <a:r>
              <a:rPr lang="en-US" altLang="zh-TW" dirty="0" err="1">
                <a:latin typeface="Times New Roman" panose="02020603050405020304" pitchFamily="18" charset="0"/>
                <a:cs typeface="Times New Roman" panose="02020603050405020304" pitchFamily="18" charset="0"/>
              </a:rPr>
              <a:t>Inha</a:t>
            </a:r>
            <a:r>
              <a:rPr lang="en-US" altLang="zh-TW" dirty="0">
                <a:latin typeface="Times New Roman" panose="02020603050405020304" pitchFamily="18" charset="0"/>
                <a:cs typeface="Times New Roman" panose="02020603050405020304" pitchFamily="18" charset="0"/>
              </a:rPr>
              <a:t> University, Incheon, South Korea, Apr. 2024.</a:t>
            </a:r>
            <a:endParaRPr lang="en-US" altLang="zh-TW" dirty="0">
              <a:solidFill>
                <a:srgbClr val="FF0000"/>
              </a:solidFill>
              <a:latin typeface="Times New Roman" panose="02020603050405020304" pitchFamily="18" charset="0"/>
              <a:cs typeface="Times New Roman" panose="02020603050405020304" pitchFamily="18" charset="0"/>
            </a:endParaRPr>
          </a:p>
          <a:p>
            <a:pPr marL="449263" indent="-449263" algn="just"/>
            <a:endParaRPr lang="en-US" altLang="zh-TW" dirty="0">
              <a:latin typeface="Times New Roman" panose="02020603050405020304" pitchFamily="18" charset="0"/>
              <a:cs typeface="Times New Roman" panose="02020603050405020304" pitchFamily="18" charset="0"/>
            </a:endParaRPr>
          </a:p>
          <a:p>
            <a:pPr marL="449263" indent="-449263" algn="just"/>
            <a:r>
              <a:rPr lang="en-US" altLang="zh-TW" dirty="0">
                <a:latin typeface="Times New Roman" panose="02020603050405020304" pitchFamily="18" charset="0"/>
                <a:cs typeface="Times New Roman" panose="02020603050405020304" pitchFamily="18" charset="0"/>
              </a:rPr>
              <a:t>[5] 	K. Denisse Ortega L.,</a:t>
            </a:r>
            <a:r>
              <a:rPr lang="en-US" altLang="zh-TW" dirty="0">
                <a:solidFill>
                  <a:srgbClr val="FF0000"/>
                </a:solidFill>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and Luis J. Dominguez Perez, “Implementing crystal-</a:t>
            </a:r>
            <a:r>
              <a:rPr lang="en-US" altLang="zh-TW" dirty="0" err="1">
                <a:latin typeface="Times New Roman" panose="02020603050405020304" pitchFamily="18" charset="0"/>
                <a:cs typeface="Times New Roman" panose="02020603050405020304" pitchFamily="18" charset="0"/>
              </a:rPr>
              <a:t>dilithium</a:t>
            </a:r>
            <a:r>
              <a:rPr lang="en-US" altLang="zh-TW" dirty="0">
                <a:latin typeface="Times New Roman" panose="02020603050405020304" pitchFamily="18" charset="0"/>
                <a:cs typeface="Times New Roman" panose="02020603050405020304" pitchFamily="18" charset="0"/>
              </a:rPr>
              <a:t> on FRDM-K64,” in </a:t>
            </a:r>
            <a:r>
              <a:rPr lang="en-US" altLang="zh-TW" i="1" dirty="0">
                <a:latin typeface="Times New Roman" panose="02020603050405020304" pitchFamily="18" charset="0"/>
                <a:cs typeface="Times New Roman" panose="02020603050405020304" pitchFamily="18" charset="0"/>
              </a:rPr>
              <a:t>Proceedings of the 2021 IEEE 12th Annual Ubiquitous Computing</a:t>
            </a:r>
            <a:r>
              <a:rPr lang="en-US" altLang="zh-TW" dirty="0">
                <a:latin typeface="Times New Roman" panose="02020603050405020304" pitchFamily="18" charset="0"/>
                <a:cs typeface="Times New Roman" panose="02020603050405020304" pitchFamily="18" charset="0"/>
              </a:rPr>
              <a:t>, Electronics &amp;amp; Mobile Communication Conference (UEMCON), pp. 0178–0183</a:t>
            </a:r>
            <a:r>
              <a:rPr lang="nn-NO" altLang="zh-TW" dirty="0">
                <a:latin typeface="Times New Roman" panose="02020603050405020304" pitchFamily="18" charset="0"/>
                <a:cs typeface="Times New Roman" panose="02020603050405020304" pitchFamily="18" charset="0"/>
              </a:rPr>
              <a:t>, New York, NY, USA, Dec. 2021, </a:t>
            </a:r>
            <a:r>
              <a:rPr lang="en-US" altLang="zh-TW" dirty="0">
                <a:latin typeface="Times New Roman" panose="02020603050405020304" pitchFamily="18" charset="0"/>
                <a:cs typeface="Times New Roman" panose="02020603050405020304" pitchFamily="18" charset="0"/>
              </a:rPr>
              <a:t>Available: </a:t>
            </a:r>
            <a:r>
              <a:rPr lang="en-US" altLang="zh-TW" dirty="0">
                <a:latin typeface="Times New Roman" panose="02020603050405020304" pitchFamily="18" charset="0"/>
                <a:cs typeface="Times New Roman" panose="02020603050405020304" pitchFamily="18" charset="0"/>
                <a:hlinkClick r:id="rId5"/>
              </a:rPr>
              <a:t>http://dx.doi.org/10.1109/uemcon53757.2021.9666622</a:t>
            </a:r>
            <a:endParaRPr lang="en-US" altLang="zh-TW" dirty="0">
              <a:latin typeface="Times New Roman" panose="02020603050405020304" pitchFamily="18" charset="0"/>
              <a:cs typeface="Times New Roman" panose="02020603050405020304" pitchFamily="18" charset="0"/>
            </a:endParaRPr>
          </a:p>
          <a:p>
            <a:pPr marL="449263" indent="-449263" algn="just"/>
            <a:endParaRPr lang="en-US" altLang="zh-TW" dirty="0">
              <a:latin typeface="Times New Roman" panose="02020603050405020304" pitchFamily="18" charset="0"/>
              <a:cs typeface="Times New Roman" panose="02020603050405020304" pitchFamily="18" charset="0"/>
            </a:endParaRPr>
          </a:p>
          <a:p>
            <a:pPr marL="449263" indent="-449263" algn="just"/>
            <a:r>
              <a:rPr lang="en-US" altLang="zh-TW" dirty="0">
                <a:latin typeface="Times New Roman" panose="02020603050405020304" pitchFamily="18" charset="0"/>
                <a:cs typeface="Times New Roman" panose="02020603050405020304" pitchFamily="18" charset="0"/>
              </a:rPr>
              <a:t>[6] 	T.-H. Nguyen, B. </a:t>
            </a:r>
            <a:r>
              <a:rPr lang="en-US" altLang="zh-TW" dirty="0" err="1">
                <a:latin typeface="Times New Roman" panose="02020603050405020304" pitchFamily="18" charset="0"/>
                <a:cs typeface="Times New Roman" panose="02020603050405020304" pitchFamily="18" charset="0"/>
              </a:rPr>
              <a:t>Kieu</a:t>
            </a:r>
            <a:r>
              <a:rPr lang="en-US" altLang="zh-TW" dirty="0">
                <a:latin typeface="Times New Roman" panose="02020603050405020304" pitchFamily="18" charset="0"/>
                <a:cs typeface="Times New Roman" panose="02020603050405020304" pitchFamily="18" charset="0"/>
              </a:rPr>
              <a:t>-Do-Nguyen, C.-K. Pham, and T.-T. Hoang, “High-speed NTT accelerator for crystal-</a:t>
            </a:r>
            <a:r>
              <a:rPr lang="en-US" altLang="zh-TW" dirty="0" err="1">
                <a:latin typeface="Times New Roman" panose="02020603050405020304" pitchFamily="18" charset="0"/>
                <a:cs typeface="Times New Roman" panose="02020603050405020304" pitchFamily="18" charset="0"/>
              </a:rPr>
              <a:t>kyber</a:t>
            </a:r>
            <a:r>
              <a:rPr lang="en-US" altLang="zh-TW" dirty="0">
                <a:latin typeface="Times New Roman" panose="02020603050405020304" pitchFamily="18" charset="0"/>
                <a:cs typeface="Times New Roman" panose="02020603050405020304" pitchFamily="18" charset="0"/>
              </a:rPr>
              <a:t> and crystal-</a:t>
            </a:r>
            <a:r>
              <a:rPr lang="en-US" altLang="zh-TW" dirty="0" err="1">
                <a:latin typeface="Times New Roman" panose="02020603050405020304" pitchFamily="18" charset="0"/>
                <a:cs typeface="Times New Roman" panose="02020603050405020304" pitchFamily="18" charset="0"/>
              </a:rPr>
              <a:t>dilithium</a:t>
            </a:r>
            <a:r>
              <a:rPr lang="en-US" altLang="zh-TW" dirty="0">
                <a:latin typeface="Times New Roman" panose="02020603050405020304" pitchFamily="18" charset="0"/>
                <a:cs typeface="Times New Roman" panose="02020603050405020304" pitchFamily="18" charset="0"/>
              </a:rPr>
              <a:t>,” </a:t>
            </a:r>
            <a:r>
              <a:rPr lang="en-US" altLang="zh-TW" i="1" dirty="0">
                <a:latin typeface="Times New Roman" panose="02020603050405020304" pitchFamily="18" charset="0"/>
                <a:cs typeface="Times New Roman" panose="02020603050405020304" pitchFamily="18" charset="0"/>
              </a:rPr>
              <a:t>IEEE Access, </a:t>
            </a:r>
            <a:r>
              <a:rPr lang="en-US" altLang="zh-TW" dirty="0">
                <a:latin typeface="Times New Roman" panose="02020603050405020304" pitchFamily="18" charset="0"/>
                <a:cs typeface="Times New Roman" panose="02020603050405020304" pitchFamily="18" charset="0"/>
              </a:rPr>
              <a:t>vol.</a:t>
            </a:r>
            <a:r>
              <a:rPr lang="en-US" altLang="zh-TW" i="1"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12, pp. 34918–34930, Feb. 2024,  Available: </a:t>
            </a:r>
            <a:r>
              <a:rPr lang="en-US" altLang="zh-TW" dirty="0">
                <a:latin typeface="Times New Roman" panose="02020603050405020304" pitchFamily="18" charset="0"/>
                <a:cs typeface="Times New Roman" panose="02020603050405020304" pitchFamily="18" charset="0"/>
                <a:hlinkClick r:id="rId6"/>
              </a:rPr>
              <a:t>https://doi.org/10.1109/access.2024.3371581</a:t>
            </a:r>
            <a:endParaRPr lang="en-US" altLang="zh-TW" dirty="0">
              <a:latin typeface="Times New Roman" panose="02020603050405020304" pitchFamily="18" charset="0"/>
              <a:cs typeface="Times New Roman" panose="02020603050405020304" pitchFamily="18" charset="0"/>
            </a:endParaRPr>
          </a:p>
        </p:txBody>
      </p:sp>
      <p:sp>
        <p:nvSpPr>
          <p:cNvPr id="3" name="投影片編號版面配置區 2">
            <a:extLst>
              <a:ext uri="{FF2B5EF4-FFF2-40B4-BE49-F238E27FC236}">
                <a16:creationId xmlns:a16="http://schemas.microsoft.com/office/drawing/2014/main" id="{8B8F1EED-5126-CD18-404A-67A239553059}"/>
              </a:ext>
            </a:extLst>
          </p:cNvPr>
          <p:cNvSpPr>
            <a:spLocks noGrp="1"/>
          </p:cNvSpPr>
          <p:nvPr>
            <p:ph type="sldNum" sz="quarter" idx="12"/>
          </p:nvPr>
        </p:nvSpPr>
        <p:spPr/>
        <p:txBody>
          <a:bodyPr/>
          <a:lstStyle/>
          <a:p>
            <a:fld id="{565CE74E-AB26-4998-AD42-012C4C1AD076}" type="slidenum">
              <a:rPr lang="zh-CN" altLang="en-US" smtClean="0"/>
              <a:t>141</a:t>
            </a:fld>
            <a:endParaRPr lang="zh-CN" altLang="en-US" dirty="0"/>
          </a:p>
        </p:txBody>
      </p:sp>
    </p:spTree>
    <p:extLst>
      <p:ext uri="{BB962C8B-B14F-4D97-AF65-F5344CB8AC3E}">
        <p14:creationId xmlns:p14="http://schemas.microsoft.com/office/powerpoint/2010/main" val="355843953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show="0">
  <p:cSld>
    <p:spTree>
      <p:nvGrpSpPr>
        <p:cNvPr id="1" name="">
          <a:extLst>
            <a:ext uri="{FF2B5EF4-FFF2-40B4-BE49-F238E27FC236}">
              <a16:creationId xmlns:a16="http://schemas.microsoft.com/office/drawing/2014/main" id="{8A2B3BFC-F117-D5D4-0627-B4FEB72E7B0B}"/>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AFB616BE-AB17-BBE1-5FCE-79CD4F2D5FFF}"/>
              </a:ext>
            </a:extLst>
          </p:cNvPr>
          <p:cNvSpPr/>
          <p:nvPr/>
        </p:nvSpPr>
        <p:spPr>
          <a:xfrm>
            <a:off x="-89211" y="1505415"/>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fontAlgn="base">
              <a:lnSpc>
                <a:spcPct val="150000"/>
              </a:lnSpc>
              <a:spcBef>
                <a:spcPct val="0"/>
              </a:spcBef>
              <a:spcAft>
                <a:spcPct val="0"/>
              </a:spcAft>
              <a:buFont typeface="Wingdings" panose="05000000000000000000" pitchFamily="2" charset="2"/>
              <a:buChar char="ü"/>
            </a:pPr>
            <a:endParaRPr lang="zh-CN" altLang="zh-CN" sz="18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pSp>
        <p:nvGrpSpPr>
          <p:cNvPr id="54" name="组合 53">
            <a:extLst>
              <a:ext uri="{FF2B5EF4-FFF2-40B4-BE49-F238E27FC236}">
                <a16:creationId xmlns:a16="http://schemas.microsoft.com/office/drawing/2014/main" id="{76C48B36-F556-ECE3-A9A3-A0BBFCCCD62A}"/>
              </a:ext>
            </a:extLst>
          </p:cNvPr>
          <p:cNvGrpSpPr/>
          <p:nvPr/>
        </p:nvGrpSpPr>
        <p:grpSpPr>
          <a:xfrm>
            <a:off x="568443" y="319365"/>
            <a:ext cx="2427000" cy="461665"/>
            <a:chOff x="568442" y="319364"/>
            <a:chExt cx="2427000" cy="461666"/>
          </a:xfrm>
        </p:grpSpPr>
        <p:sp>
          <p:nvSpPr>
            <p:cNvPr id="55" name="文本框 23">
              <a:extLst>
                <a:ext uri="{FF2B5EF4-FFF2-40B4-BE49-F238E27FC236}">
                  <a16:creationId xmlns:a16="http://schemas.microsoft.com/office/drawing/2014/main" id="{95C3CB65-B9D3-46C8-C35F-94FA9CC0187B}"/>
                </a:ext>
              </a:extLst>
            </p:cNvPr>
            <p:cNvSpPr txBox="1"/>
            <p:nvPr/>
          </p:nvSpPr>
          <p:spPr>
            <a:xfrm>
              <a:off x="665958" y="319364"/>
              <a:ext cx="2329484"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SHA-3 algorithm</a:t>
              </a:r>
            </a:p>
          </p:txBody>
        </p:sp>
        <p:sp>
          <p:nvSpPr>
            <p:cNvPr id="56" name="等腰三角形 55">
              <a:extLst>
                <a:ext uri="{FF2B5EF4-FFF2-40B4-BE49-F238E27FC236}">
                  <a16:creationId xmlns:a16="http://schemas.microsoft.com/office/drawing/2014/main" id="{DA2AE2AE-1932-3FF7-C529-85E35BFB857A}"/>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grpSp>
        <p:nvGrpSpPr>
          <p:cNvPr id="7" name="群組 6">
            <a:extLst>
              <a:ext uri="{FF2B5EF4-FFF2-40B4-BE49-F238E27FC236}">
                <a16:creationId xmlns:a16="http://schemas.microsoft.com/office/drawing/2014/main" id="{438EBD9C-2B7E-B461-8426-088F1607519F}"/>
              </a:ext>
            </a:extLst>
          </p:cNvPr>
          <p:cNvGrpSpPr/>
          <p:nvPr/>
        </p:nvGrpSpPr>
        <p:grpSpPr>
          <a:xfrm>
            <a:off x="1328718" y="1612709"/>
            <a:ext cx="9534563" cy="4052110"/>
            <a:chOff x="1565319" y="1966764"/>
            <a:chExt cx="8772666" cy="3866625"/>
          </a:xfrm>
        </p:grpSpPr>
        <p:pic>
          <p:nvPicPr>
            <p:cNvPr id="169" name="圖片 168">
              <a:extLst>
                <a:ext uri="{FF2B5EF4-FFF2-40B4-BE49-F238E27FC236}">
                  <a16:creationId xmlns:a16="http://schemas.microsoft.com/office/drawing/2014/main" id="{303D94A1-ED74-8654-3FE2-E3C58E25114D}"/>
                </a:ext>
              </a:extLst>
            </p:cNvPr>
            <p:cNvPicPr>
              <a:picLocks noChangeAspect="1"/>
            </p:cNvPicPr>
            <p:nvPr/>
          </p:nvPicPr>
          <p:blipFill>
            <a:blip r:embed="rId3"/>
            <a:stretch>
              <a:fillRect/>
            </a:stretch>
          </p:blipFill>
          <p:spPr>
            <a:xfrm>
              <a:off x="1565319" y="1966764"/>
              <a:ext cx="8772666" cy="3866625"/>
            </a:xfrm>
            <a:prstGeom prst="rect">
              <a:avLst/>
            </a:prstGeom>
          </p:spPr>
        </p:pic>
        <p:pic>
          <p:nvPicPr>
            <p:cNvPr id="6" name="圖片 5">
              <a:extLst>
                <a:ext uri="{FF2B5EF4-FFF2-40B4-BE49-F238E27FC236}">
                  <a16:creationId xmlns:a16="http://schemas.microsoft.com/office/drawing/2014/main" id="{E5DC83E0-0883-5002-B890-38347C4FC51E}"/>
                </a:ext>
              </a:extLst>
            </p:cNvPr>
            <p:cNvPicPr>
              <a:picLocks noChangeAspect="1"/>
            </p:cNvPicPr>
            <p:nvPr/>
          </p:nvPicPr>
          <p:blipFill>
            <a:blip r:embed="rId4"/>
            <a:stretch>
              <a:fillRect/>
            </a:stretch>
          </p:blipFill>
          <p:spPr>
            <a:xfrm>
              <a:off x="1816843" y="1966765"/>
              <a:ext cx="306957" cy="319236"/>
            </a:xfrm>
            <a:prstGeom prst="rect">
              <a:avLst/>
            </a:prstGeom>
          </p:spPr>
        </p:pic>
      </p:grpSp>
      <p:sp>
        <p:nvSpPr>
          <p:cNvPr id="2" name="投影片編號版面配置區 1">
            <a:extLst>
              <a:ext uri="{FF2B5EF4-FFF2-40B4-BE49-F238E27FC236}">
                <a16:creationId xmlns:a16="http://schemas.microsoft.com/office/drawing/2014/main" id="{1895F9D9-30C1-6CC7-FC89-3EE31C13C0A5}"/>
              </a:ext>
            </a:extLst>
          </p:cNvPr>
          <p:cNvSpPr>
            <a:spLocks noGrp="1"/>
          </p:cNvSpPr>
          <p:nvPr>
            <p:ph type="sldNum" sz="quarter" idx="12"/>
          </p:nvPr>
        </p:nvSpPr>
        <p:spPr/>
        <p:txBody>
          <a:bodyPr/>
          <a:lstStyle/>
          <a:p>
            <a:fld id="{565CE74E-AB26-4998-AD42-012C4C1AD076}" type="slidenum">
              <a:rPr lang="zh-CN" altLang="en-US" smtClean="0"/>
              <a:t>142</a:t>
            </a:fld>
            <a:endParaRPr lang="zh-CN" altLang="en-US" dirty="0"/>
          </a:p>
        </p:txBody>
      </p:sp>
    </p:spTree>
    <p:extLst>
      <p:ext uri="{BB962C8B-B14F-4D97-AF65-F5344CB8AC3E}">
        <p14:creationId xmlns:p14="http://schemas.microsoft.com/office/powerpoint/2010/main" val="3106557084"/>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p:cNvGrpSpPr/>
          <p:nvPr/>
        </p:nvGrpSpPr>
        <p:grpSpPr>
          <a:xfrm>
            <a:off x="568443" y="319365"/>
            <a:ext cx="8996106" cy="461665"/>
            <a:chOff x="568442" y="319364"/>
            <a:chExt cx="8996106" cy="461666"/>
          </a:xfrm>
        </p:grpSpPr>
        <p:sp>
          <p:nvSpPr>
            <p:cNvPr id="55" name="文本框 23"/>
            <p:cNvSpPr txBox="1"/>
            <p:nvPr/>
          </p:nvSpPr>
          <p:spPr>
            <a:xfrm>
              <a:off x="665958" y="319364"/>
              <a:ext cx="8898590" cy="461666"/>
            </a:xfrm>
            <a:prstGeom prst="rect">
              <a:avLst/>
            </a:prstGeom>
            <a:noFill/>
          </p:spPr>
          <p:txBody>
            <a:bodyPr wrap="none" rtlCol="0">
              <a:spAutoFit/>
            </a:bodyPr>
            <a:lstStyle/>
            <a:p>
              <a:r>
                <a:rPr lang="zh-TW"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設計與實現基於</a:t>
              </a:r>
              <a:r>
                <a:rPr lang="en-US" altLang="zh-TW" sz="24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AXI-4</a:t>
              </a:r>
              <a:r>
                <a:rPr lang="zh-TW"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介面的後量子密法學</a:t>
              </a:r>
              <a:r>
                <a:rPr lang="en-US" altLang="zh-TW"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ML-DSA</a:t>
              </a:r>
              <a:r>
                <a:rPr lang="zh-TW"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之硬體加速器 </a:t>
              </a:r>
              <a:r>
                <a:rPr lang="en-US" altLang="zh-TW"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 </a:t>
              </a:r>
              <a:r>
                <a:rPr lang="zh-TW"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未來規劃</a:t>
              </a:r>
              <a:endParaRPr lang="zh-CN"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17" name="文字方塊 16">
            <a:extLst>
              <a:ext uri="{FF2B5EF4-FFF2-40B4-BE49-F238E27FC236}">
                <a16:creationId xmlns:a16="http://schemas.microsoft.com/office/drawing/2014/main" id="{28D3C64B-4AAC-41CA-A584-DF1ECD386F95}"/>
              </a:ext>
            </a:extLst>
          </p:cNvPr>
          <p:cNvSpPr txBox="1"/>
          <p:nvPr/>
        </p:nvSpPr>
        <p:spPr>
          <a:xfrm>
            <a:off x="915021" y="1581037"/>
            <a:ext cx="11060979" cy="2777940"/>
          </a:xfrm>
          <a:prstGeom prst="rect">
            <a:avLst/>
          </a:prstGeom>
          <a:noFill/>
        </p:spPr>
        <p:txBody>
          <a:bodyPr wrap="square">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Use a variant of DFT, specifically NTT, and choose the pipelined structure over memory-based. </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Replace the bit-reverse operation used in both NTT and INTT with a lookup table method. </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Allocate hardware resources based on the data flow graph to maximize parallelism. </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Design a hash module capable of switching between SHAKE-128 and SHAKE-256.</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Implement the circuit on ASIC and FPGA</a:t>
            </a:r>
          </a:p>
        </p:txBody>
      </p:sp>
      <p:sp>
        <p:nvSpPr>
          <p:cNvPr id="2" name="投影片編號版面配置區 1">
            <a:extLst>
              <a:ext uri="{FF2B5EF4-FFF2-40B4-BE49-F238E27FC236}">
                <a16:creationId xmlns:a16="http://schemas.microsoft.com/office/drawing/2014/main" id="{297BF3E9-CD2E-F711-3580-B7E4DC1DACDA}"/>
              </a:ext>
            </a:extLst>
          </p:cNvPr>
          <p:cNvSpPr>
            <a:spLocks noGrp="1"/>
          </p:cNvSpPr>
          <p:nvPr>
            <p:ph type="sldNum" sz="quarter" idx="12"/>
          </p:nvPr>
        </p:nvSpPr>
        <p:spPr/>
        <p:txBody>
          <a:bodyPr/>
          <a:lstStyle/>
          <a:p>
            <a:fld id="{565CE74E-AB26-4998-AD42-012C4C1AD076}" type="slidenum">
              <a:rPr lang="zh-CN" altLang="en-US" smtClean="0"/>
              <a:t>143</a:t>
            </a:fld>
            <a:endParaRPr lang="zh-CN" altLang="en-US" dirty="0"/>
          </a:p>
        </p:txBody>
      </p:sp>
    </p:spTree>
    <p:extLst>
      <p:ext uri="{BB962C8B-B14F-4D97-AF65-F5344CB8AC3E}">
        <p14:creationId xmlns:p14="http://schemas.microsoft.com/office/powerpoint/2010/main" val="395749688"/>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i="1">
                          <a:latin typeface="Cambria Math" panose="02040503050406030204" pitchFamily="18" charset="0"/>
                        </a:rPr>
                        <m:t>∑_(</m:t>
                      </m:r>
                      <m:r>
                        <a:rPr lang="zh-TW" altLang="en-US" i="1">
                          <a:latin typeface="Cambria Math" panose="02040503050406030204" pitchFamily="18" charset="0"/>
                        </a:rPr>
                        <m:t>𝑛</m:t>
                      </m:r>
                      <m:r>
                        <a:rPr lang="en-US" altLang="zh-TW" i="1">
                          <a:latin typeface="Cambria Math" panose="02040503050406030204" pitchFamily="18" charset="0"/>
                        </a:rPr>
                        <m:t>=0)^(</m:t>
                      </m:r>
                      <m:r>
                        <a:rPr lang="en-US" altLang="zh-TW" i="1">
                          <a:latin typeface="Cambria Math" panose="02040503050406030204" pitchFamily="18" charset="0"/>
                        </a:rPr>
                        <m:t>𝑀</m:t>
                      </m:r>
                      <m:r>
                        <a:rPr lang="en-US" altLang="zh-TW" i="1">
                          <a:latin typeface="Cambria Math" panose="02040503050406030204" pitchFamily="18" charset="0"/>
                        </a:rPr>
                        <m:t>−1)▒〖</m:t>
                      </m:r>
                      <m:r>
                        <a:rPr lang="en-US" altLang="zh-TW" i="1">
                          <a:latin typeface="Cambria Math" panose="02040503050406030204" pitchFamily="18" charset="0"/>
                        </a:rPr>
                        <m:t>𝑥</m:t>
                      </m:r>
                      <m:r>
                        <a:rPr lang="en-US" altLang="zh-TW" i="1">
                          <a:latin typeface="Cambria Math" panose="02040503050406030204" pitchFamily="18" charset="0"/>
                        </a:rPr>
                        <m:t>(2</m:t>
                      </m:r>
                      <m:r>
                        <a:rPr lang="en-US" altLang="zh-TW" i="1">
                          <a:latin typeface="Cambria Math" panose="02040503050406030204" pitchFamily="18" charset="0"/>
                        </a:rPr>
                        <m:t>𝑛</m:t>
                      </m:r>
                      <m:r>
                        <a:rPr lang="en-US" altLang="zh-TW" i="1">
                          <a:latin typeface="Cambria Math" panose="02040503050406030204" pitchFamily="18" charset="0"/>
                        </a:rPr>
                        <m:t>+1)</m:t>
                      </m:r>
                      <m:r>
                        <a:rPr lang="en-US" altLang="zh-TW" i="1">
                          <a:latin typeface="Cambria Math" panose="02040503050406030204" pitchFamily="18" charset="0"/>
                        </a:rPr>
                        <m:t>𝑊</m:t>
                      </m:r>
                      <m:r>
                        <a:rPr lang="en-US" altLang="zh-TW" i="1">
                          <a:latin typeface="Cambria Math" panose="02040503050406030204" pitchFamily="18" charset="0"/>
                        </a:rPr>
                        <m:t>_</m:t>
                      </m:r>
                      <m:r>
                        <a:rPr lang="en-US" altLang="zh-TW" i="1">
                          <a:latin typeface="Cambria Math" panose="02040503050406030204" pitchFamily="18" charset="0"/>
                        </a:rPr>
                        <m:t>𝑀</m:t>
                      </m:r>
                      <m:r>
                        <a:rPr lang="en-US" altLang="zh-TW" i="1">
                          <a:latin typeface="Cambria Math" panose="02040503050406030204" pitchFamily="18" charset="0"/>
                        </a:rPr>
                        <m:t>^</m:t>
                      </m:r>
                      <m:r>
                        <a:rPr lang="en-US" altLang="zh-TW" i="1">
                          <a:latin typeface="Cambria Math" panose="02040503050406030204" pitchFamily="18" charset="0"/>
                        </a:rPr>
                        <m:t>𝑘𝑛</m:t>
                      </m:r>
                      <m:r>
                        <a:rPr lang="en-US" altLang="zh-TW" i="1">
                          <a:latin typeface="Cambria Math" panose="02040503050406030204" pitchFamily="18" charset="0"/>
                        </a:rPr>
                        <m:t> 〗</m:t>
                      </m:r>
                    </m:oMath>
                  </m:oMathPara>
                </a14:m>
                <a:endParaRPr lang="zh-CN" altLang="en-US"/>
              </a:p>
            </p:txBody>
          </p:sp>
        </mc:Choice>
        <mc:Fallback xmlns="">
          <p:sp>
            <p:nvSpPr>
              <p:cNvPr id="30" name="矩形 29">
                <a:extLst>
                  <a:ext uri="{FF2B5EF4-FFF2-40B4-BE49-F238E27FC236}">
                    <a16:creationId xmlns:a16="http://schemas.microsoft.com/office/drawing/2014/main" id="{E3C1195E-6C7F-4C96-906A-6EDE75AE5BD3}"/>
                  </a:ext>
                </a:extLst>
              </p:cNvPr>
              <p:cNvSpPr>
                <a:spLocks noRot="1" noChangeAspect="1" noMove="1" noResize="1" noEditPoints="1" noAdjustHandles="1" noChangeArrowheads="1" noChangeShapeType="1" noTextEdit="1"/>
              </p:cNvSpPr>
              <p:nvPr/>
            </p:nvSpPr>
            <p:spPr>
              <a:xfrm>
                <a:off x="0" y="0"/>
                <a:ext cx="12192000" cy="6858000"/>
              </a:xfrm>
              <a:prstGeom prst="rect">
                <a:avLst/>
              </a:prstGeom>
              <a:blipFill>
                <a:blip r:embed="rId3"/>
                <a:stretch>
                  <a:fillRect/>
                </a:stretch>
              </a:blipFill>
              <a:ln>
                <a:noFill/>
              </a:ln>
            </p:spPr>
            <p:txBody>
              <a:bodyPr/>
              <a:lstStyle/>
              <a:p>
                <a:r>
                  <a:rPr lang="zh-TW" altLang="en-US">
                    <a:noFill/>
                  </a:rPr>
                  <a:t> </a:t>
                </a:r>
              </a:p>
            </p:txBody>
          </p:sp>
        </mc:Fallback>
      </mc:AlternateContent>
      <p:grpSp>
        <p:nvGrpSpPr>
          <p:cNvPr id="54" name="组合 53"/>
          <p:cNvGrpSpPr/>
          <p:nvPr/>
        </p:nvGrpSpPr>
        <p:grpSpPr>
          <a:xfrm>
            <a:off x="568443" y="319365"/>
            <a:ext cx="3975950" cy="400110"/>
            <a:chOff x="568442" y="319364"/>
            <a:chExt cx="3975950" cy="400111"/>
          </a:xfrm>
        </p:grpSpPr>
        <p:sp>
          <p:nvSpPr>
            <p:cNvPr id="55" name="文本框 23"/>
            <p:cNvSpPr txBox="1"/>
            <p:nvPr/>
          </p:nvSpPr>
          <p:spPr>
            <a:xfrm>
              <a:off x="665958" y="319364"/>
              <a:ext cx="3878434"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NTT Algorithm – Butterfly diagram</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12" name="圖片 11">
            <a:extLst>
              <a:ext uri="{FF2B5EF4-FFF2-40B4-BE49-F238E27FC236}">
                <a16:creationId xmlns:a16="http://schemas.microsoft.com/office/drawing/2014/main" id="{BD7DB9E3-90C8-4E59-B813-163F8255DABB}"/>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10463" y="4659587"/>
            <a:ext cx="2948085" cy="1297428"/>
          </a:xfrm>
          <a:prstGeom prst="rect">
            <a:avLst/>
          </a:prstGeom>
          <a:noFill/>
          <a:ln>
            <a:noFill/>
          </a:ln>
        </p:spPr>
      </p:pic>
      <p:pic>
        <p:nvPicPr>
          <p:cNvPr id="6" name="圖片 5">
            <a:extLst>
              <a:ext uri="{FF2B5EF4-FFF2-40B4-BE49-F238E27FC236}">
                <a16:creationId xmlns:a16="http://schemas.microsoft.com/office/drawing/2014/main" id="{B350CCA3-4AB8-4E1A-9347-C9B1CF984A0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08054" y="802802"/>
            <a:ext cx="6480000" cy="5252396"/>
          </a:xfrm>
          <a:prstGeom prst="rect">
            <a:avLst/>
          </a:prstGeom>
        </p:spPr>
      </p:pic>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1D2D5C00-F900-46AD-9270-2C80DE6737B1}"/>
                  </a:ext>
                </a:extLst>
              </p:cNvPr>
              <p:cNvSpPr/>
              <p:nvPr/>
            </p:nvSpPr>
            <p:spPr>
              <a:xfrm>
                <a:off x="1005066" y="1048502"/>
                <a:ext cx="3107838" cy="87145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TW" i="1" smtClean="0">
                          <a:latin typeface="Cambria Math" panose="02040503050406030204" pitchFamily="18" charset="0"/>
                        </a:rPr>
                        <m:t>𝑋</m:t>
                      </m:r>
                      <m:d>
                        <m:dPr>
                          <m:ctrlPr>
                            <a:rPr lang="en-US" altLang="zh-TW" i="1" smtClean="0">
                              <a:latin typeface="Cambria Math" panose="02040503050406030204" pitchFamily="18" charset="0"/>
                            </a:rPr>
                          </m:ctrlPr>
                        </m:dPr>
                        <m:e>
                          <m:r>
                            <a:rPr lang="en-US" altLang="zh-TW" i="1" smtClean="0">
                              <a:latin typeface="Cambria Math" panose="02040503050406030204" pitchFamily="18" charset="0"/>
                            </a:rPr>
                            <m:t>𝑘</m:t>
                          </m:r>
                        </m:e>
                      </m:d>
                      <m:r>
                        <a:rPr lang="en-US" altLang="zh-TW" b="0" i="0" smtClean="0">
                          <a:latin typeface="Cambria Math" panose="02040503050406030204" pitchFamily="18" charset="0"/>
                        </a:rPr>
                        <m:t>=               </m:t>
                      </m:r>
                      <m:nary>
                        <m:naryPr>
                          <m:chr m:val="∑"/>
                          <m:limLoc m:val="undOvr"/>
                          <m:ctrlPr>
                            <a:rPr lang="zh-TW" altLang="en-US" i="1" smtClean="0">
                              <a:latin typeface="Cambria Math" panose="02040503050406030204" pitchFamily="18" charset="0"/>
                            </a:rPr>
                          </m:ctrlPr>
                        </m:naryPr>
                        <m:sub>
                          <m:r>
                            <m:rPr>
                              <m:sty m:val="p"/>
                              <m:brk/>
                            </m:rPr>
                            <a:rPr lang="en-US" altLang="zh-TW" b="0" i="0" smtClean="0">
                              <a:latin typeface="Cambria Math" panose="02040503050406030204" pitchFamily="18" charset="0"/>
                            </a:rPr>
                            <m:t>n</m:t>
                          </m:r>
                          <m:r>
                            <a:rPr lang="zh-TW" altLang="en-US" i="0">
                              <a:latin typeface="Cambria Math" panose="02040503050406030204" pitchFamily="18" charset="0"/>
                            </a:rPr>
                            <m:t>=0</m:t>
                          </m:r>
                        </m:sub>
                        <m:sup>
                          <m:r>
                            <a:rPr lang="zh-TW" altLang="en-US" i="1">
                              <a:latin typeface="Cambria Math" panose="02040503050406030204" pitchFamily="18" charset="0"/>
                            </a:rPr>
                            <m:t>𝑁</m:t>
                          </m:r>
                          <m:r>
                            <a:rPr lang="zh-TW" altLang="en-US" i="0">
                              <a:latin typeface="Cambria Math" panose="02040503050406030204" pitchFamily="18" charset="0"/>
                            </a:rPr>
                            <m:t>−1</m:t>
                          </m:r>
                        </m:sup>
                        <m:e>
                          <m:r>
                            <a:rPr lang="zh-TW" altLang="en-US" i="1">
                              <a:latin typeface="Cambria Math" panose="02040503050406030204" pitchFamily="18" charset="0"/>
                            </a:rPr>
                            <m:t>𝑥</m:t>
                          </m:r>
                          <m:r>
                            <a:rPr lang="zh-TW" altLang="en-US" i="0">
                              <a:latin typeface="Cambria Math" panose="02040503050406030204" pitchFamily="18" charset="0"/>
                            </a:rPr>
                            <m:t>(</m:t>
                          </m:r>
                          <m:r>
                            <a:rPr lang="zh-TW" altLang="en-US" i="1">
                              <a:latin typeface="Cambria Math" panose="02040503050406030204" pitchFamily="18" charset="0"/>
                            </a:rPr>
                            <m:t>𝑛</m:t>
                          </m:r>
                          <m:r>
                            <a:rPr lang="zh-TW" altLang="en-US" i="0">
                              <a:latin typeface="Cambria Math" panose="02040503050406030204" pitchFamily="18" charset="0"/>
                            </a:rPr>
                            <m:t>)</m:t>
                          </m:r>
                          <m:sSubSup>
                            <m:sSubSupPr>
                              <m:ctrlPr>
                                <a:rPr lang="zh-TW" altLang="en-US" i="1">
                                  <a:latin typeface="Cambria Math" panose="02040503050406030204" pitchFamily="18" charset="0"/>
                                </a:rPr>
                              </m:ctrlPr>
                            </m:sSubSupPr>
                            <m:e>
                              <m:r>
                                <a:rPr lang="zh-TW" altLang="en-US" i="1">
                                  <a:latin typeface="Cambria Math" panose="02040503050406030204" pitchFamily="18" charset="0"/>
                                </a:rPr>
                                <m:t>𝑊</m:t>
                              </m:r>
                            </m:e>
                            <m:sub>
                              <m:r>
                                <a:rPr lang="zh-TW" altLang="en-US" i="1">
                                  <a:latin typeface="Cambria Math" panose="02040503050406030204" pitchFamily="18" charset="0"/>
                                </a:rPr>
                                <m:t>𝑁</m:t>
                              </m:r>
                            </m:sub>
                            <m:sup>
                              <m:r>
                                <a:rPr lang="zh-TW" altLang="en-US" i="1">
                                  <a:latin typeface="Cambria Math" panose="02040503050406030204" pitchFamily="18" charset="0"/>
                                </a:rPr>
                                <m:t>𝑛𝑘</m:t>
                              </m:r>
                            </m:sup>
                          </m:sSubSup>
                        </m:e>
                      </m:nary>
                    </m:oMath>
                  </m:oMathPara>
                </a14:m>
                <a:endParaRPr lang="zh-TW" altLang="en-US" dirty="0"/>
              </a:p>
            </p:txBody>
          </p:sp>
        </mc:Choice>
        <mc:Fallback xmlns="">
          <p:sp>
            <p:nvSpPr>
              <p:cNvPr id="5" name="矩形 4">
                <a:extLst>
                  <a:ext uri="{FF2B5EF4-FFF2-40B4-BE49-F238E27FC236}">
                    <a16:creationId xmlns:a16="http://schemas.microsoft.com/office/drawing/2014/main" id="{1D2D5C00-F900-46AD-9270-2C80DE6737B1}"/>
                  </a:ext>
                </a:extLst>
              </p:cNvPr>
              <p:cNvSpPr>
                <a:spLocks noRot="1" noChangeAspect="1" noMove="1" noResize="1" noEditPoints="1" noAdjustHandles="1" noChangeArrowheads="1" noChangeShapeType="1" noTextEdit="1"/>
              </p:cNvSpPr>
              <p:nvPr/>
            </p:nvSpPr>
            <p:spPr>
              <a:xfrm>
                <a:off x="1005066" y="1048502"/>
                <a:ext cx="3107838" cy="871457"/>
              </a:xfrm>
              <a:prstGeom prst="rect">
                <a:avLst/>
              </a:prstGeom>
              <a:blipFill>
                <a:blip r:embed="rId6"/>
                <a:stretch>
                  <a:fillRect/>
                </a:stretch>
              </a:blipFill>
            </p:spPr>
            <p:txBody>
              <a:bodyPr/>
              <a:lstStyle/>
              <a:p>
                <a:r>
                  <a:rPr lang="zh-TW" altLang="en-US">
                    <a:noFill/>
                  </a:rPr>
                  <a:t> </a:t>
                </a:r>
              </a:p>
            </p:txBody>
          </p:sp>
        </mc:Fallback>
      </mc:AlternateContent>
      <p:pic>
        <p:nvPicPr>
          <p:cNvPr id="7" name="圖片 6">
            <a:extLst>
              <a:ext uri="{FF2B5EF4-FFF2-40B4-BE49-F238E27FC236}">
                <a16:creationId xmlns:a16="http://schemas.microsoft.com/office/drawing/2014/main" id="{E9B8A2FF-9B56-469B-A8FD-F4AC994BB0BD}"/>
              </a:ext>
            </a:extLst>
          </p:cNvPr>
          <p:cNvPicPr>
            <a:picLocks noChangeAspect="1"/>
          </p:cNvPicPr>
          <p:nvPr/>
        </p:nvPicPr>
        <p:blipFill>
          <a:blip r:embed="rId7"/>
          <a:stretch>
            <a:fillRect/>
          </a:stretch>
        </p:blipFill>
        <p:spPr>
          <a:xfrm>
            <a:off x="857599" y="2346649"/>
            <a:ext cx="3646072" cy="1886248"/>
          </a:xfrm>
          <a:prstGeom prst="rect">
            <a:avLst/>
          </a:prstGeom>
        </p:spPr>
      </p:pic>
      <p:sp>
        <p:nvSpPr>
          <p:cNvPr id="13" name="文本框 23">
            <a:extLst>
              <a:ext uri="{FF2B5EF4-FFF2-40B4-BE49-F238E27FC236}">
                <a16:creationId xmlns:a16="http://schemas.microsoft.com/office/drawing/2014/main" id="{C0E14FA9-5E92-4735-9192-37C95DA7B806}"/>
              </a:ext>
            </a:extLst>
          </p:cNvPr>
          <p:cNvSpPr txBox="1"/>
          <p:nvPr/>
        </p:nvSpPr>
        <p:spPr>
          <a:xfrm>
            <a:off x="1659246" y="5775616"/>
            <a:ext cx="1300356" cy="338554"/>
          </a:xfrm>
          <a:prstGeom prst="rect">
            <a:avLst/>
          </a:prstGeom>
          <a:noFill/>
        </p:spPr>
        <p:txBody>
          <a:bodyPr wrap="none" rtlCol="0">
            <a:spAutoFit/>
          </a:bodyPr>
          <a:lstStyle/>
          <a:p>
            <a:r>
              <a:rPr lang="en-US" altLang="zh-TW" sz="16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Butterfly unit</a:t>
            </a:r>
            <a:endParaRPr lang="zh-CN" altLang="en-US" sz="16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cxnSp>
        <p:nvCxnSpPr>
          <p:cNvPr id="9" name="直線單箭頭接點 8">
            <a:extLst>
              <a:ext uri="{FF2B5EF4-FFF2-40B4-BE49-F238E27FC236}">
                <a16:creationId xmlns:a16="http://schemas.microsoft.com/office/drawing/2014/main" id="{C1424123-338D-4815-9634-47AEAA635EA9}"/>
              </a:ext>
            </a:extLst>
          </p:cNvPr>
          <p:cNvCxnSpPr>
            <a:cxnSpLocks/>
          </p:cNvCxnSpPr>
          <p:nvPr/>
        </p:nvCxnSpPr>
        <p:spPr>
          <a:xfrm>
            <a:off x="2275206" y="1919959"/>
            <a:ext cx="0" cy="42669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7" name="直線單箭頭接點 16">
            <a:extLst>
              <a:ext uri="{FF2B5EF4-FFF2-40B4-BE49-F238E27FC236}">
                <a16:creationId xmlns:a16="http://schemas.microsoft.com/office/drawing/2014/main" id="{BD171848-73E0-455D-987E-9ACEC546E184}"/>
              </a:ext>
            </a:extLst>
          </p:cNvPr>
          <p:cNvCxnSpPr>
            <a:cxnSpLocks/>
          </p:cNvCxnSpPr>
          <p:nvPr/>
        </p:nvCxnSpPr>
        <p:spPr>
          <a:xfrm>
            <a:off x="2275206" y="4066553"/>
            <a:ext cx="0" cy="42669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 name="投影片編號版面配置區 1">
            <a:extLst>
              <a:ext uri="{FF2B5EF4-FFF2-40B4-BE49-F238E27FC236}">
                <a16:creationId xmlns:a16="http://schemas.microsoft.com/office/drawing/2014/main" id="{88D05C07-0C3D-1BF3-73E1-BFC149CBFEC8}"/>
              </a:ext>
            </a:extLst>
          </p:cNvPr>
          <p:cNvSpPr>
            <a:spLocks noGrp="1"/>
          </p:cNvSpPr>
          <p:nvPr>
            <p:ph type="sldNum" sz="quarter" idx="12"/>
          </p:nvPr>
        </p:nvSpPr>
        <p:spPr/>
        <p:txBody>
          <a:bodyPr/>
          <a:lstStyle/>
          <a:p>
            <a:fld id="{565CE74E-AB26-4998-AD42-012C4C1AD076}" type="slidenum">
              <a:rPr lang="zh-CN" altLang="en-US" smtClean="0"/>
              <a:t>144</a:t>
            </a:fld>
            <a:endParaRPr lang="zh-CN" altLang="en-US" dirty="0"/>
          </a:p>
        </p:txBody>
      </p:sp>
    </p:spTree>
    <p:extLst>
      <p:ext uri="{BB962C8B-B14F-4D97-AF65-F5344CB8AC3E}">
        <p14:creationId xmlns:p14="http://schemas.microsoft.com/office/powerpoint/2010/main" val="206280815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54" name="组合 53"/>
          <p:cNvGrpSpPr/>
          <p:nvPr/>
        </p:nvGrpSpPr>
        <p:grpSpPr>
          <a:xfrm>
            <a:off x="568443" y="319365"/>
            <a:ext cx="1207115" cy="400110"/>
            <a:chOff x="568442" y="319364"/>
            <a:chExt cx="1207115" cy="400111"/>
          </a:xfrm>
        </p:grpSpPr>
        <p:sp>
          <p:nvSpPr>
            <p:cNvPr id="55" name="文本框 23"/>
            <p:cNvSpPr txBox="1"/>
            <p:nvPr/>
          </p:nvSpPr>
          <p:spPr>
            <a:xfrm>
              <a:off x="665958" y="319364"/>
              <a:ext cx="110959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Signing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6" name="圖片 5">
            <a:extLst>
              <a:ext uri="{FF2B5EF4-FFF2-40B4-BE49-F238E27FC236}">
                <a16:creationId xmlns:a16="http://schemas.microsoft.com/office/drawing/2014/main" id="{09C729BE-6BD5-409C-B96D-19BA3D859E18}"/>
              </a:ext>
            </a:extLst>
          </p:cNvPr>
          <p:cNvPicPr>
            <a:picLocks noChangeAspect="1"/>
          </p:cNvPicPr>
          <p:nvPr/>
        </p:nvPicPr>
        <p:blipFill rotWithShape="1">
          <a:blip r:embed="rId3"/>
          <a:srcRect b="41795"/>
          <a:stretch/>
        </p:blipFill>
        <p:spPr>
          <a:xfrm>
            <a:off x="233905" y="1093055"/>
            <a:ext cx="6391483" cy="4671889"/>
          </a:xfrm>
          <a:prstGeom prst="rect">
            <a:avLst/>
          </a:prstGeom>
        </p:spPr>
      </p:pic>
      <p:pic>
        <p:nvPicPr>
          <p:cNvPr id="8" name="圖片 7">
            <a:extLst>
              <a:ext uri="{FF2B5EF4-FFF2-40B4-BE49-F238E27FC236}">
                <a16:creationId xmlns:a16="http://schemas.microsoft.com/office/drawing/2014/main" id="{DC7BEECF-94F2-4DDD-BC66-1A2E525846D5}"/>
              </a:ext>
            </a:extLst>
          </p:cNvPr>
          <p:cNvPicPr>
            <a:picLocks noChangeAspect="1"/>
          </p:cNvPicPr>
          <p:nvPr/>
        </p:nvPicPr>
        <p:blipFill>
          <a:blip r:embed="rId4"/>
          <a:stretch>
            <a:fillRect/>
          </a:stretch>
        </p:blipFill>
        <p:spPr>
          <a:xfrm>
            <a:off x="6662210" y="828266"/>
            <a:ext cx="5295885" cy="5438720"/>
          </a:xfrm>
          <a:prstGeom prst="rect">
            <a:avLst/>
          </a:prstGeom>
        </p:spPr>
      </p:pic>
      <p:cxnSp>
        <p:nvCxnSpPr>
          <p:cNvPr id="26" name="直線單箭頭接點 25">
            <a:extLst>
              <a:ext uri="{FF2B5EF4-FFF2-40B4-BE49-F238E27FC236}">
                <a16:creationId xmlns:a16="http://schemas.microsoft.com/office/drawing/2014/main" id="{851A83FE-0FF0-4582-8A04-C06C932CA8F7}"/>
              </a:ext>
            </a:extLst>
          </p:cNvPr>
          <p:cNvCxnSpPr>
            <a:cxnSpLocks/>
          </p:cNvCxnSpPr>
          <p:nvPr/>
        </p:nvCxnSpPr>
        <p:spPr>
          <a:xfrm flipV="1">
            <a:off x="3066585" y="1394833"/>
            <a:ext cx="4457700" cy="969226"/>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7" name="直線單箭頭接點 26">
            <a:extLst>
              <a:ext uri="{FF2B5EF4-FFF2-40B4-BE49-F238E27FC236}">
                <a16:creationId xmlns:a16="http://schemas.microsoft.com/office/drawing/2014/main" id="{A30A86C3-4FC2-4129-8E14-653B06B15DB8}"/>
              </a:ext>
            </a:extLst>
          </p:cNvPr>
          <p:cNvCxnSpPr>
            <a:cxnSpLocks/>
          </p:cNvCxnSpPr>
          <p:nvPr/>
        </p:nvCxnSpPr>
        <p:spPr>
          <a:xfrm flipV="1">
            <a:off x="1549555" y="1594625"/>
            <a:ext cx="5974730" cy="958733"/>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8" name="直線單箭頭接點 27">
            <a:extLst>
              <a:ext uri="{FF2B5EF4-FFF2-40B4-BE49-F238E27FC236}">
                <a16:creationId xmlns:a16="http://schemas.microsoft.com/office/drawing/2014/main" id="{9EF17673-05E1-4FED-9065-55A47377C264}"/>
              </a:ext>
            </a:extLst>
          </p:cNvPr>
          <p:cNvCxnSpPr>
            <a:cxnSpLocks/>
          </p:cNvCxnSpPr>
          <p:nvPr/>
        </p:nvCxnSpPr>
        <p:spPr>
          <a:xfrm flipV="1">
            <a:off x="1549555" y="1796218"/>
            <a:ext cx="5974730" cy="958733"/>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9" name="直線單箭頭接點 28">
            <a:extLst>
              <a:ext uri="{FF2B5EF4-FFF2-40B4-BE49-F238E27FC236}">
                <a16:creationId xmlns:a16="http://schemas.microsoft.com/office/drawing/2014/main" id="{99FC2021-BCC0-4055-8B8B-106D065B44DC}"/>
              </a:ext>
            </a:extLst>
          </p:cNvPr>
          <p:cNvCxnSpPr>
            <a:cxnSpLocks/>
          </p:cNvCxnSpPr>
          <p:nvPr/>
        </p:nvCxnSpPr>
        <p:spPr>
          <a:xfrm flipV="1">
            <a:off x="1549555" y="1979342"/>
            <a:ext cx="5974730" cy="958733"/>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1" name="直線單箭頭接點 30">
            <a:extLst>
              <a:ext uri="{FF2B5EF4-FFF2-40B4-BE49-F238E27FC236}">
                <a16:creationId xmlns:a16="http://schemas.microsoft.com/office/drawing/2014/main" id="{DFE84663-1BA2-4E43-A968-B27061905DCF}"/>
              </a:ext>
            </a:extLst>
          </p:cNvPr>
          <p:cNvCxnSpPr>
            <a:cxnSpLocks/>
          </p:cNvCxnSpPr>
          <p:nvPr/>
        </p:nvCxnSpPr>
        <p:spPr>
          <a:xfrm flipV="1">
            <a:off x="1775558" y="2208227"/>
            <a:ext cx="5748727" cy="965046"/>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2" name="直線單箭頭接點 31">
            <a:extLst>
              <a:ext uri="{FF2B5EF4-FFF2-40B4-BE49-F238E27FC236}">
                <a16:creationId xmlns:a16="http://schemas.microsoft.com/office/drawing/2014/main" id="{396EF905-7B85-4747-ADF5-B20E444BF0DE}"/>
              </a:ext>
            </a:extLst>
          </p:cNvPr>
          <p:cNvCxnSpPr>
            <a:cxnSpLocks/>
          </p:cNvCxnSpPr>
          <p:nvPr/>
        </p:nvCxnSpPr>
        <p:spPr>
          <a:xfrm flipV="1">
            <a:off x="2772472" y="2628675"/>
            <a:ext cx="4631938" cy="736638"/>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3" name="直線單箭頭接點 32">
            <a:extLst>
              <a:ext uri="{FF2B5EF4-FFF2-40B4-BE49-F238E27FC236}">
                <a16:creationId xmlns:a16="http://schemas.microsoft.com/office/drawing/2014/main" id="{545A0847-5B53-42D3-9B97-2E5D261E96F8}"/>
              </a:ext>
            </a:extLst>
          </p:cNvPr>
          <p:cNvCxnSpPr>
            <a:cxnSpLocks/>
          </p:cNvCxnSpPr>
          <p:nvPr/>
        </p:nvCxnSpPr>
        <p:spPr>
          <a:xfrm flipV="1">
            <a:off x="2923741" y="4103050"/>
            <a:ext cx="4837508" cy="394822"/>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4" name="直線單箭頭接點 33">
            <a:extLst>
              <a:ext uri="{FF2B5EF4-FFF2-40B4-BE49-F238E27FC236}">
                <a16:creationId xmlns:a16="http://schemas.microsoft.com/office/drawing/2014/main" id="{65CA170F-5D86-4C26-896A-434170EF9BB9}"/>
              </a:ext>
            </a:extLst>
          </p:cNvPr>
          <p:cNvCxnSpPr>
            <a:cxnSpLocks/>
          </p:cNvCxnSpPr>
          <p:nvPr/>
        </p:nvCxnSpPr>
        <p:spPr>
          <a:xfrm>
            <a:off x="2923741" y="5280903"/>
            <a:ext cx="4837508" cy="293712"/>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6" name="直線單箭頭接點 35">
            <a:extLst>
              <a:ext uri="{FF2B5EF4-FFF2-40B4-BE49-F238E27FC236}">
                <a16:creationId xmlns:a16="http://schemas.microsoft.com/office/drawing/2014/main" id="{9C19BE57-0FAB-465C-8BC8-FD9C710D1621}"/>
              </a:ext>
            </a:extLst>
          </p:cNvPr>
          <p:cNvCxnSpPr>
            <a:cxnSpLocks/>
          </p:cNvCxnSpPr>
          <p:nvPr/>
        </p:nvCxnSpPr>
        <p:spPr>
          <a:xfrm flipV="1">
            <a:off x="2634940" y="4729382"/>
            <a:ext cx="5126309" cy="1"/>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8" name="直線單箭頭接點 37">
            <a:extLst>
              <a:ext uri="{FF2B5EF4-FFF2-40B4-BE49-F238E27FC236}">
                <a16:creationId xmlns:a16="http://schemas.microsoft.com/office/drawing/2014/main" id="{5E3CDD25-F4F4-41C4-B7F9-2D41ABBE7028}"/>
              </a:ext>
            </a:extLst>
          </p:cNvPr>
          <p:cNvCxnSpPr>
            <a:cxnSpLocks/>
          </p:cNvCxnSpPr>
          <p:nvPr/>
        </p:nvCxnSpPr>
        <p:spPr>
          <a:xfrm flipV="1">
            <a:off x="2101076" y="4921422"/>
            <a:ext cx="5660173" cy="1"/>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1" name="直線單箭頭接點 40">
            <a:extLst>
              <a:ext uri="{FF2B5EF4-FFF2-40B4-BE49-F238E27FC236}">
                <a16:creationId xmlns:a16="http://schemas.microsoft.com/office/drawing/2014/main" id="{F788C3BA-52B6-420F-8F2D-8423089F845E}"/>
              </a:ext>
            </a:extLst>
          </p:cNvPr>
          <p:cNvCxnSpPr>
            <a:cxnSpLocks/>
          </p:cNvCxnSpPr>
          <p:nvPr/>
        </p:nvCxnSpPr>
        <p:spPr>
          <a:xfrm>
            <a:off x="2634940" y="5489594"/>
            <a:ext cx="5126309" cy="255503"/>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3" name="直線單箭頭接點 42">
            <a:extLst>
              <a:ext uri="{FF2B5EF4-FFF2-40B4-BE49-F238E27FC236}">
                <a16:creationId xmlns:a16="http://schemas.microsoft.com/office/drawing/2014/main" id="{EBF29727-20D3-4696-BA29-4549AF79B48C}"/>
              </a:ext>
            </a:extLst>
          </p:cNvPr>
          <p:cNvCxnSpPr>
            <a:cxnSpLocks/>
          </p:cNvCxnSpPr>
          <p:nvPr/>
        </p:nvCxnSpPr>
        <p:spPr>
          <a:xfrm>
            <a:off x="1662556" y="5681699"/>
            <a:ext cx="6135515" cy="493000"/>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5" name="直線單箭頭接點 44">
            <a:extLst>
              <a:ext uri="{FF2B5EF4-FFF2-40B4-BE49-F238E27FC236}">
                <a16:creationId xmlns:a16="http://schemas.microsoft.com/office/drawing/2014/main" id="{3F7E4E4C-37B7-4349-8649-CDF0F055B429}"/>
              </a:ext>
            </a:extLst>
          </p:cNvPr>
          <p:cNvCxnSpPr>
            <a:cxnSpLocks/>
          </p:cNvCxnSpPr>
          <p:nvPr/>
        </p:nvCxnSpPr>
        <p:spPr>
          <a:xfrm flipV="1">
            <a:off x="2110403" y="3043138"/>
            <a:ext cx="5374756" cy="675195"/>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2" name="投影片編號版面配置區 1">
            <a:extLst>
              <a:ext uri="{FF2B5EF4-FFF2-40B4-BE49-F238E27FC236}">
                <a16:creationId xmlns:a16="http://schemas.microsoft.com/office/drawing/2014/main" id="{38CED766-7CAE-C8F8-6E49-CA06619FA65A}"/>
              </a:ext>
            </a:extLst>
          </p:cNvPr>
          <p:cNvSpPr>
            <a:spLocks noGrp="1"/>
          </p:cNvSpPr>
          <p:nvPr>
            <p:ph type="sldNum" sz="quarter" idx="12"/>
          </p:nvPr>
        </p:nvSpPr>
        <p:spPr/>
        <p:txBody>
          <a:bodyPr/>
          <a:lstStyle/>
          <a:p>
            <a:fld id="{565CE74E-AB26-4998-AD42-012C4C1AD076}" type="slidenum">
              <a:rPr lang="zh-CN" altLang="en-US" smtClean="0"/>
              <a:t>15</a:t>
            </a:fld>
            <a:endParaRPr lang="zh-CN" altLang="en-US" dirty="0"/>
          </a:p>
        </p:txBody>
      </p:sp>
    </p:spTree>
    <p:extLst>
      <p:ext uri="{BB962C8B-B14F-4D97-AF65-F5344CB8AC3E}">
        <p14:creationId xmlns:p14="http://schemas.microsoft.com/office/powerpoint/2010/main" val="41497622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54" name="组合 53"/>
          <p:cNvGrpSpPr/>
          <p:nvPr/>
        </p:nvGrpSpPr>
        <p:grpSpPr>
          <a:xfrm>
            <a:off x="568443" y="319365"/>
            <a:ext cx="1207115" cy="400110"/>
            <a:chOff x="568442" y="319364"/>
            <a:chExt cx="1207115" cy="400111"/>
          </a:xfrm>
        </p:grpSpPr>
        <p:sp>
          <p:nvSpPr>
            <p:cNvPr id="55" name="文本框 23"/>
            <p:cNvSpPr txBox="1"/>
            <p:nvPr/>
          </p:nvSpPr>
          <p:spPr>
            <a:xfrm>
              <a:off x="665958" y="319364"/>
              <a:ext cx="110959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Signing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5" name="圖片 4">
            <a:extLst>
              <a:ext uri="{FF2B5EF4-FFF2-40B4-BE49-F238E27FC236}">
                <a16:creationId xmlns:a16="http://schemas.microsoft.com/office/drawing/2014/main" id="{639C5D36-6279-445F-946A-4E0AA9028B29}"/>
              </a:ext>
            </a:extLst>
          </p:cNvPr>
          <p:cNvPicPr>
            <a:picLocks noChangeAspect="1"/>
          </p:cNvPicPr>
          <p:nvPr/>
        </p:nvPicPr>
        <p:blipFill>
          <a:blip r:embed="rId3"/>
          <a:stretch>
            <a:fillRect/>
          </a:stretch>
        </p:blipFill>
        <p:spPr>
          <a:xfrm>
            <a:off x="696000" y="1022528"/>
            <a:ext cx="10800000" cy="5090671"/>
          </a:xfrm>
          <a:prstGeom prst="rect">
            <a:avLst/>
          </a:prstGeom>
        </p:spPr>
      </p:pic>
      <p:sp>
        <p:nvSpPr>
          <p:cNvPr id="2" name="投影片編號版面配置區 1">
            <a:extLst>
              <a:ext uri="{FF2B5EF4-FFF2-40B4-BE49-F238E27FC236}">
                <a16:creationId xmlns:a16="http://schemas.microsoft.com/office/drawing/2014/main" id="{03977DF4-5046-129C-946C-820966304FDF}"/>
              </a:ext>
            </a:extLst>
          </p:cNvPr>
          <p:cNvSpPr>
            <a:spLocks noGrp="1"/>
          </p:cNvSpPr>
          <p:nvPr>
            <p:ph type="sldNum" sz="quarter" idx="12"/>
          </p:nvPr>
        </p:nvSpPr>
        <p:spPr/>
        <p:txBody>
          <a:bodyPr/>
          <a:lstStyle/>
          <a:p>
            <a:fld id="{565CE74E-AB26-4998-AD42-012C4C1AD076}" type="slidenum">
              <a:rPr lang="zh-CN" altLang="en-US" smtClean="0"/>
              <a:t>16</a:t>
            </a:fld>
            <a:endParaRPr lang="zh-CN" altLang="en-US" dirty="0"/>
          </a:p>
        </p:txBody>
      </p:sp>
    </p:spTree>
    <p:extLst>
      <p:ext uri="{BB962C8B-B14F-4D97-AF65-F5344CB8AC3E}">
        <p14:creationId xmlns:p14="http://schemas.microsoft.com/office/powerpoint/2010/main" val="37049788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54" name="组合 53"/>
          <p:cNvGrpSpPr/>
          <p:nvPr/>
        </p:nvGrpSpPr>
        <p:grpSpPr>
          <a:xfrm>
            <a:off x="568443" y="319365"/>
            <a:ext cx="1207115" cy="400110"/>
            <a:chOff x="568442" y="319364"/>
            <a:chExt cx="1207115" cy="400111"/>
          </a:xfrm>
        </p:grpSpPr>
        <p:sp>
          <p:nvSpPr>
            <p:cNvPr id="55" name="文本框 23"/>
            <p:cNvSpPr txBox="1"/>
            <p:nvPr/>
          </p:nvSpPr>
          <p:spPr>
            <a:xfrm>
              <a:off x="665958" y="319364"/>
              <a:ext cx="110959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Signing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3" name="圖片 2">
            <a:extLst>
              <a:ext uri="{FF2B5EF4-FFF2-40B4-BE49-F238E27FC236}">
                <a16:creationId xmlns:a16="http://schemas.microsoft.com/office/drawing/2014/main" id="{12928C04-B90B-43D4-94A9-4810BF1DBE61}"/>
              </a:ext>
            </a:extLst>
          </p:cNvPr>
          <p:cNvPicPr>
            <a:picLocks noChangeAspect="1"/>
          </p:cNvPicPr>
          <p:nvPr/>
        </p:nvPicPr>
        <p:blipFill>
          <a:blip r:embed="rId3"/>
          <a:stretch>
            <a:fillRect/>
          </a:stretch>
        </p:blipFill>
        <p:spPr>
          <a:xfrm>
            <a:off x="951782" y="1393456"/>
            <a:ext cx="10288436" cy="3067478"/>
          </a:xfrm>
          <a:prstGeom prst="rect">
            <a:avLst/>
          </a:prstGeom>
        </p:spPr>
      </p:pic>
      <p:sp>
        <p:nvSpPr>
          <p:cNvPr id="2" name="投影片編號版面配置區 1">
            <a:extLst>
              <a:ext uri="{FF2B5EF4-FFF2-40B4-BE49-F238E27FC236}">
                <a16:creationId xmlns:a16="http://schemas.microsoft.com/office/drawing/2014/main" id="{D6A91304-8ECA-26F3-9E2D-D4F1D5F8072C}"/>
              </a:ext>
            </a:extLst>
          </p:cNvPr>
          <p:cNvSpPr>
            <a:spLocks noGrp="1"/>
          </p:cNvSpPr>
          <p:nvPr>
            <p:ph type="sldNum" sz="quarter" idx="12"/>
          </p:nvPr>
        </p:nvSpPr>
        <p:spPr/>
        <p:txBody>
          <a:bodyPr/>
          <a:lstStyle/>
          <a:p>
            <a:fld id="{565CE74E-AB26-4998-AD42-012C4C1AD076}" type="slidenum">
              <a:rPr lang="zh-CN" altLang="en-US" smtClean="0"/>
              <a:t>17</a:t>
            </a:fld>
            <a:endParaRPr lang="zh-CN" altLang="en-US" dirty="0"/>
          </a:p>
        </p:txBody>
      </p:sp>
    </p:spTree>
    <p:extLst>
      <p:ext uri="{BB962C8B-B14F-4D97-AF65-F5344CB8AC3E}">
        <p14:creationId xmlns:p14="http://schemas.microsoft.com/office/powerpoint/2010/main" val="16673456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54" name="组合 53"/>
          <p:cNvGrpSpPr/>
          <p:nvPr/>
        </p:nvGrpSpPr>
        <p:grpSpPr>
          <a:xfrm>
            <a:off x="568443" y="319365"/>
            <a:ext cx="1207115" cy="400110"/>
            <a:chOff x="568442" y="319364"/>
            <a:chExt cx="1207115" cy="400111"/>
          </a:xfrm>
        </p:grpSpPr>
        <p:sp>
          <p:nvSpPr>
            <p:cNvPr id="55" name="文本框 23"/>
            <p:cNvSpPr txBox="1"/>
            <p:nvPr/>
          </p:nvSpPr>
          <p:spPr>
            <a:xfrm>
              <a:off x="665958" y="319364"/>
              <a:ext cx="110959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Signing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6" name="圖片 5">
            <a:extLst>
              <a:ext uri="{FF2B5EF4-FFF2-40B4-BE49-F238E27FC236}">
                <a16:creationId xmlns:a16="http://schemas.microsoft.com/office/drawing/2014/main" id="{699D0A2E-C855-4C9A-9FCE-D5E08EE25FB7}"/>
              </a:ext>
            </a:extLst>
          </p:cNvPr>
          <p:cNvPicPr>
            <a:picLocks noChangeAspect="1"/>
          </p:cNvPicPr>
          <p:nvPr/>
        </p:nvPicPr>
        <p:blipFill>
          <a:blip r:embed="rId3"/>
          <a:stretch>
            <a:fillRect/>
          </a:stretch>
        </p:blipFill>
        <p:spPr>
          <a:xfrm>
            <a:off x="720898" y="1082140"/>
            <a:ext cx="10800000" cy="4785333"/>
          </a:xfrm>
          <a:prstGeom prst="rect">
            <a:avLst/>
          </a:prstGeom>
        </p:spPr>
      </p:pic>
      <p:pic>
        <p:nvPicPr>
          <p:cNvPr id="11" name="圖片 10">
            <a:extLst>
              <a:ext uri="{FF2B5EF4-FFF2-40B4-BE49-F238E27FC236}">
                <a16:creationId xmlns:a16="http://schemas.microsoft.com/office/drawing/2014/main" id="{BC50F2B6-ADF8-435D-A6C2-7CCDB2610633}"/>
              </a:ext>
            </a:extLst>
          </p:cNvPr>
          <p:cNvPicPr>
            <a:picLocks noChangeAspect="1"/>
          </p:cNvPicPr>
          <p:nvPr/>
        </p:nvPicPr>
        <p:blipFill rotWithShape="1">
          <a:blip r:embed="rId4"/>
          <a:srcRect b="95833"/>
          <a:stretch/>
        </p:blipFill>
        <p:spPr>
          <a:xfrm>
            <a:off x="720898" y="5867473"/>
            <a:ext cx="10800000" cy="197659"/>
          </a:xfrm>
          <a:prstGeom prst="rect">
            <a:avLst/>
          </a:prstGeom>
        </p:spPr>
      </p:pic>
      <p:sp>
        <p:nvSpPr>
          <p:cNvPr id="2" name="投影片編號版面配置區 1">
            <a:extLst>
              <a:ext uri="{FF2B5EF4-FFF2-40B4-BE49-F238E27FC236}">
                <a16:creationId xmlns:a16="http://schemas.microsoft.com/office/drawing/2014/main" id="{9C02EDFD-33D4-1C87-5712-41BB89721220}"/>
              </a:ext>
            </a:extLst>
          </p:cNvPr>
          <p:cNvSpPr>
            <a:spLocks noGrp="1"/>
          </p:cNvSpPr>
          <p:nvPr>
            <p:ph type="sldNum" sz="quarter" idx="12"/>
          </p:nvPr>
        </p:nvSpPr>
        <p:spPr/>
        <p:txBody>
          <a:bodyPr/>
          <a:lstStyle/>
          <a:p>
            <a:fld id="{565CE74E-AB26-4998-AD42-012C4C1AD076}" type="slidenum">
              <a:rPr lang="zh-CN" altLang="en-US" smtClean="0"/>
              <a:t>18</a:t>
            </a:fld>
            <a:endParaRPr lang="zh-CN" altLang="en-US" dirty="0"/>
          </a:p>
        </p:txBody>
      </p:sp>
    </p:spTree>
    <p:extLst>
      <p:ext uri="{BB962C8B-B14F-4D97-AF65-F5344CB8AC3E}">
        <p14:creationId xmlns:p14="http://schemas.microsoft.com/office/powerpoint/2010/main" val="25065826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54" name="组合 53"/>
          <p:cNvGrpSpPr/>
          <p:nvPr/>
        </p:nvGrpSpPr>
        <p:grpSpPr>
          <a:xfrm>
            <a:off x="568443" y="319365"/>
            <a:ext cx="1207115" cy="400110"/>
            <a:chOff x="568442" y="319364"/>
            <a:chExt cx="1207115" cy="400111"/>
          </a:xfrm>
        </p:grpSpPr>
        <p:sp>
          <p:nvSpPr>
            <p:cNvPr id="55" name="文本框 23"/>
            <p:cNvSpPr txBox="1"/>
            <p:nvPr/>
          </p:nvSpPr>
          <p:spPr>
            <a:xfrm>
              <a:off x="665958" y="319364"/>
              <a:ext cx="110959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Signing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7" name="圖片 6">
            <a:extLst>
              <a:ext uri="{FF2B5EF4-FFF2-40B4-BE49-F238E27FC236}">
                <a16:creationId xmlns:a16="http://schemas.microsoft.com/office/drawing/2014/main" id="{EB95BDEF-76AC-427B-AB17-D910AEE155F1}"/>
              </a:ext>
            </a:extLst>
          </p:cNvPr>
          <p:cNvPicPr>
            <a:picLocks noChangeAspect="1"/>
          </p:cNvPicPr>
          <p:nvPr/>
        </p:nvPicPr>
        <p:blipFill>
          <a:blip r:embed="rId3"/>
          <a:stretch>
            <a:fillRect/>
          </a:stretch>
        </p:blipFill>
        <p:spPr>
          <a:xfrm>
            <a:off x="160779" y="1721295"/>
            <a:ext cx="6471826" cy="3301359"/>
          </a:xfrm>
          <a:prstGeom prst="rect">
            <a:avLst/>
          </a:prstGeom>
        </p:spPr>
      </p:pic>
      <p:pic>
        <p:nvPicPr>
          <p:cNvPr id="10" name="圖片 9">
            <a:extLst>
              <a:ext uri="{FF2B5EF4-FFF2-40B4-BE49-F238E27FC236}">
                <a16:creationId xmlns:a16="http://schemas.microsoft.com/office/drawing/2014/main" id="{1CE3C8B1-BA38-4C19-8344-0A917B265048}"/>
              </a:ext>
            </a:extLst>
          </p:cNvPr>
          <p:cNvPicPr>
            <a:picLocks noChangeAspect="1"/>
          </p:cNvPicPr>
          <p:nvPr/>
        </p:nvPicPr>
        <p:blipFill>
          <a:blip r:embed="rId4"/>
          <a:stretch>
            <a:fillRect/>
          </a:stretch>
        </p:blipFill>
        <p:spPr>
          <a:xfrm>
            <a:off x="6569343" y="513942"/>
            <a:ext cx="5461878" cy="5958413"/>
          </a:xfrm>
          <a:prstGeom prst="rect">
            <a:avLst/>
          </a:prstGeom>
        </p:spPr>
      </p:pic>
      <p:cxnSp>
        <p:nvCxnSpPr>
          <p:cNvPr id="35" name="直線單箭頭接點 34">
            <a:extLst>
              <a:ext uri="{FF2B5EF4-FFF2-40B4-BE49-F238E27FC236}">
                <a16:creationId xmlns:a16="http://schemas.microsoft.com/office/drawing/2014/main" id="{78184C3A-3E78-4049-87B6-FB7CB73B1E0C}"/>
              </a:ext>
            </a:extLst>
          </p:cNvPr>
          <p:cNvCxnSpPr>
            <a:cxnSpLocks/>
          </p:cNvCxnSpPr>
          <p:nvPr/>
        </p:nvCxnSpPr>
        <p:spPr>
          <a:xfrm flipV="1">
            <a:off x="2497409" y="816521"/>
            <a:ext cx="4792832" cy="982185"/>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7" name="直線單箭頭接點 36">
            <a:extLst>
              <a:ext uri="{FF2B5EF4-FFF2-40B4-BE49-F238E27FC236}">
                <a16:creationId xmlns:a16="http://schemas.microsoft.com/office/drawing/2014/main" id="{E7547C97-847C-4011-AE58-574DED3BF748}"/>
              </a:ext>
            </a:extLst>
          </p:cNvPr>
          <p:cNvCxnSpPr>
            <a:cxnSpLocks/>
          </p:cNvCxnSpPr>
          <p:nvPr/>
        </p:nvCxnSpPr>
        <p:spPr>
          <a:xfrm flipV="1">
            <a:off x="2497409" y="1182029"/>
            <a:ext cx="4792832" cy="809921"/>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9" name="直線單箭頭接點 38">
            <a:extLst>
              <a:ext uri="{FF2B5EF4-FFF2-40B4-BE49-F238E27FC236}">
                <a16:creationId xmlns:a16="http://schemas.microsoft.com/office/drawing/2014/main" id="{A6263063-13A3-4D8D-A7E2-BE4927E66006}"/>
              </a:ext>
            </a:extLst>
          </p:cNvPr>
          <p:cNvCxnSpPr>
            <a:cxnSpLocks/>
          </p:cNvCxnSpPr>
          <p:nvPr/>
        </p:nvCxnSpPr>
        <p:spPr>
          <a:xfrm flipV="1">
            <a:off x="1940312" y="1382511"/>
            <a:ext cx="5349929" cy="781703"/>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0" name="直線單箭頭接點 39">
            <a:extLst>
              <a:ext uri="{FF2B5EF4-FFF2-40B4-BE49-F238E27FC236}">
                <a16:creationId xmlns:a16="http://schemas.microsoft.com/office/drawing/2014/main" id="{71D31115-93AB-4174-B037-4D54B3B2B716}"/>
              </a:ext>
            </a:extLst>
          </p:cNvPr>
          <p:cNvCxnSpPr>
            <a:cxnSpLocks/>
          </p:cNvCxnSpPr>
          <p:nvPr/>
        </p:nvCxnSpPr>
        <p:spPr>
          <a:xfrm flipV="1">
            <a:off x="2635293" y="1704982"/>
            <a:ext cx="4735663" cy="697339"/>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2" name="直線單箭頭接點 41">
            <a:extLst>
              <a:ext uri="{FF2B5EF4-FFF2-40B4-BE49-F238E27FC236}">
                <a16:creationId xmlns:a16="http://schemas.microsoft.com/office/drawing/2014/main" id="{7A184A2C-F376-44D6-81AF-FBC1919C7D8C}"/>
              </a:ext>
            </a:extLst>
          </p:cNvPr>
          <p:cNvCxnSpPr>
            <a:cxnSpLocks/>
            <a:endCxn id="44" idx="1"/>
          </p:cNvCxnSpPr>
          <p:nvPr/>
        </p:nvCxnSpPr>
        <p:spPr>
          <a:xfrm flipV="1">
            <a:off x="4591925" y="2166936"/>
            <a:ext cx="2636032" cy="601706"/>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44" name="左大括弧 43">
            <a:extLst>
              <a:ext uri="{FF2B5EF4-FFF2-40B4-BE49-F238E27FC236}">
                <a16:creationId xmlns:a16="http://schemas.microsoft.com/office/drawing/2014/main" id="{2D27F80D-9A87-492A-87D1-61CA82EE1654}"/>
              </a:ext>
            </a:extLst>
          </p:cNvPr>
          <p:cNvSpPr/>
          <p:nvPr/>
        </p:nvSpPr>
        <p:spPr>
          <a:xfrm>
            <a:off x="7227957" y="1847186"/>
            <a:ext cx="143000" cy="639499"/>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cxnSp>
        <p:nvCxnSpPr>
          <p:cNvPr id="46" name="直線單箭頭接點 45">
            <a:extLst>
              <a:ext uri="{FF2B5EF4-FFF2-40B4-BE49-F238E27FC236}">
                <a16:creationId xmlns:a16="http://schemas.microsoft.com/office/drawing/2014/main" id="{17B0E129-AB83-4479-9087-A8D303926450}"/>
              </a:ext>
            </a:extLst>
          </p:cNvPr>
          <p:cNvCxnSpPr>
            <a:cxnSpLocks/>
          </p:cNvCxnSpPr>
          <p:nvPr/>
        </p:nvCxnSpPr>
        <p:spPr>
          <a:xfrm flipV="1">
            <a:off x="2758947" y="2836701"/>
            <a:ext cx="4957274" cy="300853"/>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7" name="直線單箭頭接點 46">
            <a:extLst>
              <a:ext uri="{FF2B5EF4-FFF2-40B4-BE49-F238E27FC236}">
                <a16:creationId xmlns:a16="http://schemas.microsoft.com/office/drawing/2014/main" id="{A94567FD-8593-4BD8-90EA-451971BE6834}"/>
              </a:ext>
            </a:extLst>
          </p:cNvPr>
          <p:cNvCxnSpPr>
            <a:cxnSpLocks/>
          </p:cNvCxnSpPr>
          <p:nvPr/>
        </p:nvCxnSpPr>
        <p:spPr>
          <a:xfrm>
            <a:off x="4303089" y="3332952"/>
            <a:ext cx="3390830" cy="603429"/>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8" name="直線單箭頭接點 47">
            <a:extLst>
              <a:ext uri="{FF2B5EF4-FFF2-40B4-BE49-F238E27FC236}">
                <a16:creationId xmlns:a16="http://schemas.microsoft.com/office/drawing/2014/main" id="{005074AC-8863-4B17-8B24-957682610640}"/>
              </a:ext>
            </a:extLst>
          </p:cNvPr>
          <p:cNvCxnSpPr>
            <a:cxnSpLocks/>
            <a:endCxn id="51" idx="1"/>
          </p:cNvCxnSpPr>
          <p:nvPr/>
        </p:nvCxnSpPr>
        <p:spPr>
          <a:xfrm>
            <a:off x="6078894" y="3830582"/>
            <a:ext cx="1494327" cy="574959"/>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51" name="左大括弧 50">
            <a:extLst>
              <a:ext uri="{FF2B5EF4-FFF2-40B4-BE49-F238E27FC236}">
                <a16:creationId xmlns:a16="http://schemas.microsoft.com/office/drawing/2014/main" id="{A4586442-F510-4469-9389-91DB073780BF}"/>
              </a:ext>
            </a:extLst>
          </p:cNvPr>
          <p:cNvSpPr/>
          <p:nvPr/>
        </p:nvSpPr>
        <p:spPr>
          <a:xfrm>
            <a:off x="7573221" y="4085791"/>
            <a:ext cx="143000" cy="639499"/>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cxnSp>
        <p:nvCxnSpPr>
          <p:cNvPr id="53" name="直線單箭頭接點 52">
            <a:extLst>
              <a:ext uri="{FF2B5EF4-FFF2-40B4-BE49-F238E27FC236}">
                <a16:creationId xmlns:a16="http://schemas.microsoft.com/office/drawing/2014/main" id="{E7ECB135-BDCC-4FFE-B283-DAF130BDC09F}"/>
              </a:ext>
            </a:extLst>
          </p:cNvPr>
          <p:cNvCxnSpPr>
            <a:cxnSpLocks/>
          </p:cNvCxnSpPr>
          <p:nvPr/>
        </p:nvCxnSpPr>
        <p:spPr>
          <a:xfrm>
            <a:off x="1502995" y="4307102"/>
            <a:ext cx="5796462" cy="535435"/>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57" name="直線單箭頭接點 56">
            <a:extLst>
              <a:ext uri="{FF2B5EF4-FFF2-40B4-BE49-F238E27FC236}">
                <a16:creationId xmlns:a16="http://schemas.microsoft.com/office/drawing/2014/main" id="{C0D0B8C5-EFAD-4539-A6A1-1A79C4904723}"/>
              </a:ext>
            </a:extLst>
          </p:cNvPr>
          <p:cNvCxnSpPr>
            <a:cxnSpLocks/>
            <a:endCxn id="58" idx="1"/>
          </p:cNvCxnSpPr>
          <p:nvPr/>
        </p:nvCxnSpPr>
        <p:spPr>
          <a:xfrm>
            <a:off x="2635293" y="4725080"/>
            <a:ext cx="4271076" cy="908993"/>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58" name="左大括弧 57">
            <a:extLst>
              <a:ext uri="{FF2B5EF4-FFF2-40B4-BE49-F238E27FC236}">
                <a16:creationId xmlns:a16="http://schemas.microsoft.com/office/drawing/2014/main" id="{E74470DD-0776-40C3-B892-F912A87509C4}"/>
              </a:ext>
            </a:extLst>
          </p:cNvPr>
          <p:cNvSpPr/>
          <p:nvPr/>
        </p:nvSpPr>
        <p:spPr>
          <a:xfrm>
            <a:off x="6906369" y="5045765"/>
            <a:ext cx="107748" cy="1176615"/>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2" name="投影片編號版面配置區 1">
            <a:extLst>
              <a:ext uri="{FF2B5EF4-FFF2-40B4-BE49-F238E27FC236}">
                <a16:creationId xmlns:a16="http://schemas.microsoft.com/office/drawing/2014/main" id="{1EF7C32F-D701-7DE2-A253-F5E5851E1667}"/>
              </a:ext>
            </a:extLst>
          </p:cNvPr>
          <p:cNvSpPr>
            <a:spLocks noGrp="1"/>
          </p:cNvSpPr>
          <p:nvPr>
            <p:ph type="sldNum" sz="quarter" idx="12"/>
          </p:nvPr>
        </p:nvSpPr>
        <p:spPr/>
        <p:txBody>
          <a:bodyPr/>
          <a:lstStyle/>
          <a:p>
            <a:fld id="{565CE74E-AB26-4998-AD42-012C4C1AD076}" type="slidenum">
              <a:rPr lang="zh-CN" altLang="en-US" smtClean="0"/>
              <a:t>19</a:t>
            </a:fld>
            <a:endParaRPr lang="zh-CN" altLang="en-US" dirty="0"/>
          </a:p>
        </p:txBody>
      </p:sp>
    </p:spTree>
    <p:extLst>
      <p:ext uri="{BB962C8B-B14F-4D97-AF65-F5344CB8AC3E}">
        <p14:creationId xmlns:p14="http://schemas.microsoft.com/office/powerpoint/2010/main" val="20542305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9" name="圆角矩形 1">
            <a:extLst>
              <a:ext uri="{FF2B5EF4-FFF2-40B4-BE49-F238E27FC236}">
                <a16:creationId xmlns:a16="http://schemas.microsoft.com/office/drawing/2014/main" id="{03DB92E8-05CC-46C6-BB4D-4D18AF7917C1}"/>
              </a:ext>
            </a:extLst>
          </p:cNvPr>
          <p:cNvSpPr/>
          <p:nvPr/>
        </p:nvSpPr>
        <p:spPr>
          <a:xfrm rot="2700000">
            <a:off x="2171657" y="2107388"/>
            <a:ext cx="2924529" cy="2924529"/>
          </a:xfrm>
          <a:prstGeom prst="roundRect">
            <a:avLst/>
          </a:prstGeom>
          <a:gradFill>
            <a:gsLst>
              <a:gs pos="0">
                <a:srgbClr val="FFFFFF"/>
              </a:gs>
              <a:gs pos="100000">
                <a:schemeClr val="bg1">
                  <a:lumMod val="95000"/>
                </a:schemeClr>
              </a:gs>
            </a:gsLst>
            <a:lin ang="15000000" scaled="0"/>
          </a:gradFill>
          <a:ln w="317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軟正黑體" panose="020B0604030504040204" pitchFamily="34" charset="-120"/>
              <a:ea typeface="微軟正黑體" panose="020B0604030504040204" pitchFamily="34" charset="-120"/>
              <a:cs typeface="+mn-ea"/>
            </a:endParaRPr>
          </a:p>
        </p:txBody>
      </p:sp>
      <p:sp>
        <p:nvSpPr>
          <p:cNvPr id="30" name="椭圆 29">
            <a:extLst>
              <a:ext uri="{FF2B5EF4-FFF2-40B4-BE49-F238E27FC236}">
                <a16:creationId xmlns:a16="http://schemas.microsoft.com/office/drawing/2014/main" id="{48B9E463-801A-4848-BAE7-DB982483B117}"/>
              </a:ext>
            </a:extLst>
          </p:cNvPr>
          <p:cNvSpPr/>
          <p:nvPr/>
        </p:nvSpPr>
        <p:spPr>
          <a:xfrm>
            <a:off x="1654994" y="1590724"/>
            <a:ext cx="3957855" cy="3957855"/>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軟正黑體" panose="020B0604030504040204" pitchFamily="34" charset="-120"/>
              <a:ea typeface="微軟正黑體" panose="020B0604030504040204" pitchFamily="34" charset="-120"/>
              <a:cs typeface="+mn-ea"/>
            </a:endParaRPr>
          </a:p>
        </p:txBody>
      </p:sp>
      <p:sp>
        <p:nvSpPr>
          <p:cNvPr id="3" name="Text Box 3"/>
          <p:cNvSpPr>
            <a:spLocks noChangeArrowheads="1"/>
          </p:cNvSpPr>
          <p:nvPr/>
        </p:nvSpPr>
        <p:spPr bwMode="auto">
          <a:xfrm>
            <a:off x="2447538" y="3101599"/>
            <a:ext cx="2372765" cy="830997"/>
          </a:xfrm>
          <a:prstGeom prst="rect">
            <a:avLst/>
          </a:prstGeom>
          <a:noFill/>
        </p:spPr>
        <p:txBody>
          <a:bodyPr wrap="none">
            <a:spAutoFit/>
          </a:bodyPr>
          <a:lstStyle/>
          <a:p>
            <a:pPr algn="ctr">
              <a:spcBef>
                <a:spcPct val="0"/>
              </a:spcBef>
            </a:pPr>
            <a:r>
              <a:rPr lang="en-US" altLang="zh-CN" sz="4800" dirty="0">
                <a:latin typeface="Times New Roman" panose="02020603050405020304" pitchFamily="18" charset="0"/>
                <a:ea typeface="微軟正黑體" panose="020B0604030504040204" pitchFamily="34" charset="-120"/>
                <a:cs typeface="Times New Roman" panose="02020603050405020304" pitchFamily="18" charset="0"/>
              </a:rPr>
              <a:t>Contents</a:t>
            </a:r>
            <a:endParaRPr lang="zh-CN" altLang="en-US" sz="48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28" name="PA_组合 27"/>
          <p:cNvGrpSpPr/>
          <p:nvPr>
            <p:custDataLst>
              <p:tags r:id="rId1"/>
            </p:custDataLst>
          </p:nvPr>
        </p:nvGrpSpPr>
        <p:grpSpPr>
          <a:xfrm>
            <a:off x="6318180" y="2005524"/>
            <a:ext cx="727831" cy="727831"/>
            <a:chOff x="7010404" y="3759173"/>
            <a:chExt cx="727831" cy="727831"/>
          </a:xfrm>
        </p:grpSpPr>
        <p:sp>
          <p:nvSpPr>
            <p:cNvPr id="12" name="椭圆 1"/>
            <p:cNvSpPr>
              <a:spLocks noChangeArrowheads="1"/>
            </p:cNvSpPr>
            <p:nvPr/>
          </p:nvSpPr>
          <p:spPr bwMode="auto">
            <a:xfrm>
              <a:off x="7010404" y="3759173"/>
              <a:ext cx="727831" cy="727831"/>
            </a:xfrm>
            <a:prstGeom prst="roundRect">
              <a:avLst/>
            </a:prstGeom>
            <a:noFill/>
            <a:ln w="19050">
              <a:solidFill>
                <a:schemeClr val="tx1">
                  <a:lumMod val="85000"/>
                  <a:lumOff val="15000"/>
                </a:schemeClr>
              </a:solid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latin typeface="微軟正黑體" panose="020B0604030504040204" pitchFamily="34" charset="-120"/>
                <a:ea typeface="微軟正黑體" panose="020B0604030504040204" pitchFamily="34" charset="-120"/>
              </a:endParaRPr>
            </a:p>
          </p:txBody>
        </p:sp>
        <p:sp>
          <p:nvSpPr>
            <p:cNvPr id="13" name="TextBox 32"/>
            <p:cNvSpPr txBox="1">
              <a:spLocks noChangeArrowheads="1"/>
            </p:cNvSpPr>
            <p:nvPr/>
          </p:nvSpPr>
          <p:spPr bwMode="auto">
            <a:xfrm>
              <a:off x="7076800" y="3830700"/>
              <a:ext cx="59503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dirty="0">
                  <a:latin typeface="Times New Roman" panose="02020603050405020304" pitchFamily="18" charset="0"/>
                  <a:ea typeface="微軟正黑體" panose="020B0604030504040204" pitchFamily="34" charset="-120"/>
                  <a:cs typeface="Times New Roman" panose="02020603050405020304" pitchFamily="18" charset="0"/>
                </a:rPr>
                <a:t>02</a:t>
              </a:r>
              <a:endParaRPr lang="zh-CN" altLang="en-US" sz="32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sp>
        <p:nvSpPr>
          <p:cNvPr id="15" name="TextBox 76"/>
          <p:cNvSpPr txBox="1"/>
          <p:nvPr/>
        </p:nvSpPr>
        <p:spPr>
          <a:xfrm>
            <a:off x="7199752" y="2077051"/>
            <a:ext cx="3922742" cy="523220"/>
          </a:xfrm>
          <a:prstGeom prst="rect">
            <a:avLst/>
          </a:prstGeom>
          <a:noFill/>
        </p:spPr>
        <p:txBody>
          <a:bodyPr wrap="square" rtlCol="0">
            <a:spAutoFit/>
          </a:bodyPr>
          <a:lstStyle/>
          <a:p>
            <a:r>
              <a:rPr lang="en-US" altLang="zh-TW" sz="2800" dirty="0">
                <a:latin typeface="Times New Roman" panose="02020603050405020304" pitchFamily="18" charset="0"/>
                <a:ea typeface="微軟正黑體" panose="020B0604030504040204" pitchFamily="34" charset="-120"/>
                <a:cs typeface="Times New Roman" panose="02020603050405020304" pitchFamily="18" charset="0"/>
              </a:rPr>
              <a:t>Synthesis</a:t>
            </a:r>
          </a:p>
        </p:txBody>
      </p:sp>
      <p:grpSp>
        <p:nvGrpSpPr>
          <p:cNvPr id="25" name="PA_组合 24"/>
          <p:cNvGrpSpPr/>
          <p:nvPr>
            <p:custDataLst>
              <p:tags r:id="rId2"/>
            </p:custDataLst>
          </p:nvPr>
        </p:nvGrpSpPr>
        <p:grpSpPr>
          <a:xfrm>
            <a:off x="6318178" y="3073232"/>
            <a:ext cx="727831" cy="727831"/>
            <a:chOff x="7010404" y="4992206"/>
            <a:chExt cx="727831" cy="727831"/>
          </a:xfrm>
        </p:grpSpPr>
        <p:sp>
          <p:nvSpPr>
            <p:cNvPr id="16" name="椭圆 1"/>
            <p:cNvSpPr>
              <a:spLocks noChangeArrowheads="1"/>
            </p:cNvSpPr>
            <p:nvPr/>
          </p:nvSpPr>
          <p:spPr bwMode="auto">
            <a:xfrm>
              <a:off x="7010404" y="4992206"/>
              <a:ext cx="727831" cy="727831"/>
            </a:xfrm>
            <a:prstGeom prst="roundRect">
              <a:avLst/>
            </a:prstGeom>
            <a:noFill/>
            <a:ln w="19050">
              <a:solidFill>
                <a:schemeClr val="tx1">
                  <a:lumMod val="85000"/>
                  <a:lumOff val="15000"/>
                </a:schemeClr>
              </a:solid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latin typeface="微軟正黑體" panose="020B0604030504040204" pitchFamily="34" charset="-120"/>
                <a:ea typeface="微軟正黑體" panose="020B0604030504040204" pitchFamily="34" charset="-120"/>
              </a:endParaRPr>
            </a:p>
          </p:txBody>
        </p:sp>
        <p:sp>
          <p:nvSpPr>
            <p:cNvPr id="17" name="TextBox 32"/>
            <p:cNvSpPr txBox="1">
              <a:spLocks noChangeArrowheads="1"/>
            </p:cNvSpPr>
            <p:nvPr/>
          </p:nvSpPr>
          <p:spPr bwMode="auto">
            <a:xfrm>
              <a:off x="7076800" y="5063733"/>
              <a:ext cx="59503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dirty="0">
                  <a:latin typeface="Times New Roman" panose="02020603050405020304" pitchFamily="18" charset="0"/>
                  <a:ea typeface="微軟正黑體" panose="020B0604030504040204" pitchFamily="34" charset="-120"/>
                  <a:cs typeface="Times New Roman" panose="02020603050405020304" pitchFamily="18" charset="0"/>
                </a:rPr>
                <a:t>03</a:t>
              </a:r>
              <a:endParaRPr lang="zh-CN" altLang="en-US" sz="32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sp>
        <p:nvSpPr>
          <p:cNvPr id="19" name="TextBox 76"/>
          <p:cNvSpPr txBox="1"/>
          <p:nvPr/>
        </p:nvSpPr>
        <p:spPr>
          <a:xfrm>
            <a:off x="7218716" y="3131814"/>
            <a:ext cx="2892585" cy="523220"/>
          </a:xfrm>
          <a:prstGeom prst="rect">
            <a:avLst/>
          </a:prstGeom>
          <a:noFill/>
        </p:spPr>
        <p:txBody>
          <a:bodyPr wrap="square" rtlCol="0">
            <a:spAutoFit/>
          </a:bodyPr>
          <a:lstStyle/>
          <a:p>
            <a:r>
              <a:rPr lang="en-US" altLang="zh-TW" sz="2800" dirty="0">
                <a:latin typeface="Times New Roman" panose="02020603050405020304" pitchFamily="18" charset="0"/>
                <a:ea typeface="微軟正黑體" panose="020B0604030504040204" pitchFamily="34" charset="-120"/>
                <a:cs typeface="Times New Roman" panose="02020603050405020304" pitchFamily="18" charset="0"/>
              </a:rPr>
              <a:t>Sampler</a:t>
            </a:r>
            <a:endParaRPr lang="zh-CN" altLang="en-US" sz="28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26" name="PA_组合 27">
            <a:extLst>
              <a:ext uri="{FF2B5EF4-FFF2-40B4-BE49-F238E27FC236}">
                <a16:creationId xmlns:a16="http://schemas.microsoft.com/office/drawing/2014/main" id="{B65C083C-6608-9940-F301-A80FA2D21E40}"/>
              </a:ext>
            </a:extLst>
          </p:cNvPr>
          <p:cNvGrpSpPr/>
          <p:nvPr>
            <p:custDataLst>
              <p:tags r:id="rId3"/>
            </p:custDataLst>
          </p:nvPr>
        </p:nvGrpSpPr>
        <p:grpSpPr>
          <a:xfrm>
            <a:off x="6318179" y="4144692"/>
            <a:ext cx="727831" cy="727831"/>
            <a:chOff x="7010404" y="3759173"/>
            <a:chExt cx="727831" cy="727831"/>
          </a:xfrm>
        </p:grpSpPr>
        <p:sp>
          <p:nvSpPr>
            <p:cNvPr id="27" name="椭圆 1">
              <a:extLst>
                <a:ext uri="{FF2B5EF4-FFF2-40B4-BE49-F238E27FC236}">
                  <a16:creationId xmlns:a16="http://schemas.microsoft.com/office/drawing/2014/main" id="{8A22D98F-2A32-8DC4-6485-13EF6BB4D4E1}"/>
                </a:ext>
              </a:extLst>
            </p:cNvPr>
            <p:cNvSpPr>
              <a:spLocks noChangeArrowheads="1"/>
            </p:cNvSpPr>
            <p:nvPr/>
          </p:nvSpPr>
          <p:spPr bwMode="auto">
            <a:xfrm>
              <a:off x="7010404" y="3759173"/>
              <a:ext cx="727831" cy="727831"/>
            </a:xfrm>
            <a:prstGeom prst="roundRect">
              <a:avLst/>
            </a:prstGeom>
            <a:noFill/>
            <a:ln w="19050">
              <a:solidFill>
                <a:schemeClr val="tx1">
                  <a:lumMod val="85000"/>
                  <a:lumOff val="15000"/>
                </a:schemeClr>
              </a:solid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latin typeface="微軟正黑體" panose="020B0604030504040204" pitchFamily="34" charset="-120"/>
                <a:ea typeface="微軟正黑體" panose="020B0604030504040204" pitchFamily="34" charset="-120"/>
              </a:endParaRPr>
            </a:p>
          </p:txBody>
        </p:sp>
        <p:sp>
          <p:nvSpPr>
            <p:cNvPr id="32" name="TextBox 32">
              <a:extLst>
                <a:ext uri="{FF2B5EF4-FFF2-40B4-BE49-F238E27FC236}">
                  <a16:creationId xmlns:a16="http://schemas.microsoft.com/office/drawing/2014/main" id="{29C1B110-4CC7-0055-4263-B4CF625FB2D1}"/>
                </a:ext>
              </a:extLst>
            </p:cNvPr>
            <p:cNvSpPr txBox="1">
              <a:spLocks noChangeArrowheads="1"/>
            </p:cNvSpPr>
            <p:nvPr/>
          </p:nvSpPr>
          <p:spPr bwMode="auto">
            <a:xfrm>
              <a:off x="7076800" y="3830700"/>
              <a:ext cx="59503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dirty="0">
                  <a:latin typeface="Times New Roman" panose="02020603050405020304" pitchFamily="18" charset="0"/>
                  <a:ea typeface="微軟正黑體" panose="020B0604030504040204" pitchFamily="34" charset="-120"/>
                  <a:cs typeface="Times New Roman" panose="02020603050405020304" pitchFamily="18" charset="0"/>
                </a:rPr>
                <a:t>04</a:t>
              </a:r>
              <a:endParaRPr lang="zh-CN" altLang="en-US" sz="32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sp>
        <p:nvSpPr>
          <p:cNvPr id="33" name="TextBox 76">
            <a:extLst>
              <a:ext uri="{FF2B5EF4-FFF2-40B4-BE49-F238E27FC236}">
                <a16:creationId xmlns:a16="http://schemas.microsoft.com/office/drawing/2014/main" id="{E3B508F4-345A-870D-5BE2-98BF35E621FB}"/>
              </a:ext>
            </a:extLst>
          </p:cNvPr>
          <p:cNvSpPr txBox="1"/>
          <p:nvPr/>
        </p:nvSpPr>
        <p:spPr>
          <a:xfrm>
            <a:off x="7199752" y="4214179"/>
            <a:ext cx="3922742" cy="523220"/>
          </a:xfrm>
          <a:prstGeom prst="rect">
            <a:avLst/>
          </a:prstGeom>
          <a:noFill/>
        </p:spPr>
        <p:txBody>
          <a:bodyPr wrap="square" rtlCol="0">
            <a:spAutoFit/>
          </a:bodyPr>
          <a:lstStyle/>
          <a:p>
            <a:r>
              <a:rPr lang="en-US" altLang="zh-TW" sz="2800" dirty="0">
                <a:latin typeface="Times New Roman" panose="02020603050405020304" pitchFamily="18" charset="0"/>
                <a:ea typeface="微軟正黑體" panose="020B0604030504040204" pitchFamily="34" charset="-120"/>
                <a:cs typeface="Times New Roman" panose="02020603050405020304" pitchFamily="18" charset="0"/>
              </a:rPr>
              <a:t>Current progress</a:t>
            </a:r>
          </a:p>
        </p:txBody>
      </p:sp>
      <p:grpSp>
        <p:nvGrpSpPr>
          <p:cNvPr id="34" name="PA_组合 24">
            <a:extLst>
              <a:ext uri="{FF2B5EF4-FFF2-40B4-BE49-F238E27FC236}">
                <a16:creationId xmlns:a16="http://schemas.microsoft.com/office/drawing/2014/main" id="{637F7F5F-369C-E35F-9ED1-E45C3008E48E}"/>
              </a:ext>
            </a:extLst>
          </p:cNvPr>
          <p:cNvGrpSpPr/>
          <p:nvPr>
            <p:custDataLst>
              <p:tags r:id="rId4"/>
            </p:custDataLst>
          </p:nvPr>
        </p:nvGrpSpPr>
        <p:grpSpPr>
          <a:xfrm>
            <a:off x="6318177" y="5212400"/>
            <a:ext cx="727831" cy="727831"/>
            <a:chOff x="7010404" y="4992206"/>
            <a:chExt cx="727831" cy="727831"/>
          </a:xfrm>
        </p:grpSpPr>
        <p:sp>
          <p:nvSpPr>
            <p:cNvPr id="35" name="椭圆 1">
              <a:extLst>
                <a:ext uri="{FF2B5EF4-FFF2-40B4-BE49-F238E27FC236}">
                  <a16:creationId xmlns:a16="http://schemas.microsoft.com/office/drawing/2014/main" id="{85D7680A-99CC-ADE7-C459-8FCB64D8AFFC}"/>
                </a:ext>
              </a:extLst>
            </p:cNvPr>
            <p:cNvSpPr>
              <a:spLocks noChangeArrowheads="1"/>
            </p:cNvSpPr>
            <p:nvPr/>
          </p:nvSpPr>
          <p:spPr bwMode="auto">
            <a:xfrm>
              <a:off x="7010404" y="4992206"/>
              <a:ext cx="727831" cy="727831"/>
            </a:xfrm>
            <a:prstGeom prst="roundRect">
              <a:avLst/>
            </a:prstGeom>
            <a:noFill/>
            <a:ln w="19050">
              <a:solidFill>
                <a:schemeClr val="tx1">
                  <a:lumMod val="85000"/>
                  <a:lumOff val="15000"/>
                </a:schemeClr>
              </a:solid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latin typeface="微軟正黑體" panose="020B0604030504040204" pitchFamily="34" charset="-120"/>
                <a:ea typeface="微軟正黑體" panose="020B0604030504040204" pitchFamily="34" charset="-120"/>
              </a:endParaRPr>
            </a:p>
          </p:txBody>
        </p:sp>
        <p:sp>
          <p:nvSpPr>
            <p:cNvPr id="36" name="TextBox 32">
              <a:extLst>
                <a:ext uri="{FF2B5EF4-FFF2-40B4-BE49-F238E27FC236}">
                  <a16:creationId xmlns:a16="http://schemas.microsoft.com/office/drawing/2014/main" id="{B696543C-030A-DB56-CE8D-134A92FFC071}"/>
                </a:ext>
              </a:extLst>
            </p:cNvPr>
            <p:cNvSpPr txBox="1">
              <a:spLocks noChangeArrowheads="1"/>
            </p:cNvSpPr>
            <p:nvPr/>
          </p:nvSpPr>
          <p:spPr bwMode="auto">
            <a:xfrm>
              <a:off x="7076800" y="5063733"/>
              <a:ext cx="59503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dirty="0">
                  <a:latin typeface="Times New Roman" panose="02020603050405020304" pitchFamily="18" charset="0"/>
                  <a:ea typeface="微軟正黑體" panose="020B0604030504040204" pitchFamily="34" charset="-120"/>
                  <a:cs typeface="Times New Roman" panose="02020603050405020304" pitchFamily="18" charset="0"/>
                </a:rPr>
                <a:t>05</a:t>
              </a:r>
              <a:endParaRPr lang="zh-CN" altLang="en-US" sz="32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sp>
        <p:nvSpPr>
          <p:cNvPr id="37" name="TextBox 76">
            <a:extLst>
              <a:ext uri="{FF2B5EF4-FFF2-40B4-BE49-F238E27FC236}">
                <a16:creationId xmlns:a16="http://schemas.microsoft.com/office/drawing/2014/main" id="{419CBBB5-61B2-BD8E-7C7B-B1FEA5FF78F3}"/>
              </a:ext>
            </a:extLst>
          </p:cNvPr>
          <p:cNvSpPr txBox="1"/>
          <p:nvPr/>
        </p:nvSpPr>
        <p:spPr>
          <a:xfrm>
            <a:off x="7218716" y="5265122"/>
            <a:ext cx="2892585" cy="523220"/>
          </a:xfrm>
          <a:prstGeom prst="rect">
            <a:avLst/>
          </a:prstGeom>
          <a:noFill/>
        </p:spPr>
        <p:txBody>
          <a:bodyPr wrap="square" rtlCol="0">
            <a:spAutoFit/>
          </a:bodyPr>
          <a:lstStyle/>
          <a:p>
            <a:r>
              <a:rPr lang="en-US" altLang="zh-TW" sz="2800" dirty="0">
                <a:latin typeface="Times New Roman" panose="02020603050405020304" pitchFamily="18" charset="0"/>
                <a:ea typeface="微軟正黑體" panose="020B0604030504040204" pitchFamily="34" charset="-120"/>
                <a:cs typeface="Times New Roman" panose="02020603050405020304" pitchFamily="18" charset="0"/>
              </a:rPr>
              <a:t>References</a:t>
            </a:r>
            <a:endParaRPr lang="zh-CN" altLang="en-US" sz="2800"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2" name="投影片編號版面配置區 1">
            <a:extLst>
              <a:ext uri="{FF2B5EF4-FFF2-40B4-BE49-F238E27FC236}">
                <a16:creationId xmlns:a16="http://schemas.microsoft.com/office/drawing/2014/main" id="{961F83FB-0B7F-9630-4838-4696DF043640}"/>
              </a:ext>
            </a:extLst>
          </p:cNvPr>
          <p:cNvSpPr>
            <a:spLocks noGrp="1"/>
          </p:cNvSpPr>
          <p:nvPr>
            <p:ph type="sldNum" sz="quarter" idx="12"/>
          </p:nvPr>
        </p:nvSpPr>
        <p:spPr/>
        <p:txBody>
          <a:bodyPr/>
          <a:lstStyle/>
          <a:p>
            <a:fld id="{565CE74E-AB26-4998-AD42-012C4C1AD076}" type="slidenum">
              <a:rPr lang="zh-CN" altLang="en-US" smtClean="0"/>
              <a:t>2</a:t>
            </a:fld>
            <a:endParaRPr lang="zh-CN" altLang="en-US" dirty="0"/>
          </a:p>
        </p:txBody>
      </p:sp>
      <p:grpSp>
        <p:nvGrpSpPr>
          <p:cNvPr id="38" name="PA_组合 27">
            <a:extLst>
              <a:ext uri="{FF2B5EF4-FFF2-40B4-BE49-F238E27FC236}">
                <a16:creationId xmlns:a16="http://schemas.microsoft.com/office/drawing/2014/main" id="{AD11401E-EF40-41B0-8F2D-B42B728BF51D}"/>
              </a:ext>
            </a:extLst>
          </p:cNvPr>
          <p:cNvGrpSpPr/>
          <p:nvPr>
            <p:custDataLst>
              <p:tags r:id="rId5"/>
            </p:custDataLst>
          </p:nvPr>
        </p:nvGrpSpPr>
        <p:grpSpPr>
          <a:xfrm>
            <a:off x="6318177" y="946574"/>
            <a:ext cx="727831" cy="727831"/>
            <a:chOff x="7010404" y="3759173"/>
            <a:chExt cx="727831" cy="727831"/>
          </a:xfrm>
        </p:grpSpPr>
        <p:sp>
          <p:nvSpPr>
            <p:cNvPr id="39" name="椭圆 1">
              <a:extLst>
                <a:ext uri="{FF2B5EF4-FFF2-40B4-BE49-F238E27FC236}">
                  <a16:creationId xmlns:a16="http://schemas.microsoft.com/office/drawing/2014/main" id="{F5225941-9CFC-44BD-B40C-15C6BCBFB2F8}"/>
                </a:ext>
              </a:extLst>
            </p:cNvPr>
            <p:cNvSpPr>
              <a:spLocks noChangeArrowheads="1"/>
            </p:cNvSpPr>
            <p:nvPr/>
          </p:nvSpPr>
          <p:spPr bwMode="auto">
            <a:xfrm>
              <a:off x="7010404" y="3759173"/>
              <a:ext cx="727831" cy="727831"/>
            </a:xfrm>
            <a:prstGeom prst="roundRect">
              <a:avLst/>
            </a:prstGeom>
            <a:noFill/>
            <a:ln w="19050">
              <a:solidFill>
                <a:schemeClr val="tx1">
                  <a:lumMod val="85000"/>
                  <a:lumOff val="15000"/>
                </a:schemeClr>
              </a:solid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latin typeface="微軟正黑體" panose="020B0604030504040204" pitchFamily="34" charset="-120"/>
                <a:ea typeface="微軟正黑體" panose="020B0604030504040204" pitchFamily="34" charset="-120"/>
              </a:endParaRPr>
            </a:p>
          </p:txBody>
        </p:sp>
        <p:sp>
          <p:nvSpPr>
            <p:cNvPr id="40" name="TextBox 32">
              <a:extLst>
                <a:ext uri="{FF2B5EF4-FFF2-40B4-BE49-F238E27FC236}">
                  <a16:creationId xmlns:a16="http://schemas.microsoft.com/office/drawing/2014/main" id="{A89A5FD5-4C4C-4AC5-94C2-92905E161F60}"/>
                </a:ext>
              </a:extLst>
            </p:cNvPr>
            <p:cNvSpPr txBox="1">
              <a:spLocks noChangeArrowheads="1"/>
            </p:cNvSpPr>
            <p:nvPr/>
          </p:nvSpPr>
          <p:spPr bwMode="auto">
            <a:xfrm>
              <a:off x="7076800" y="3830700"/>
              <a:ext cx="59503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dirty="0">
                  <a:latin typeface="Times New Roman" panose="02020603050405020304" pitchFamily="18" charset="0"/>
                  <a:ea typeface="微軟正黑體" panose="020B0604030504040204" pitchFamily="34" charset="-120"/>
                  <a:cs typeface="Times New Roman" panose="02020603050405020304" pitchFamily="18" charset="0"/>
                </a:rPr>
                <a:t>01</a:t>
              </a:r>
              <a:endParaRPr lang="zh-CN" altLang="en-US" sz="32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sp>
        <p:nvSpPr>
          <p:cNvPr id="41" name="TextBox 76">
            <a:extLst>
              <a:ext uri="{FF2B5EF4-FFF2-40B4-BE49-F238E27FC236}">
                <a16:creationId xmlns:a16="http://schemas.microsoft.com/office/drawing/2014/main" id="{E48E2096-9481-4601-A405-FA519104DC7A}"/>
              </a:ext>
            </a:extLst>
          </p:cNvPr>
          <p:cNvSpPr txBox="1"/>
          <p:nvPr/>
        </p:nvSpPr>
        <p:spPr>
          <a:xfrm>
            <a:off x="7199749" y="1018101"/>
            <a:ext cx="3922742" cy="523220"/>
          </a:xfrm>
          <a:prstGeom prst="rect">
            <a:avLst/>
          </a:prstGeom>
          <a:noFill/>
        </p:spPr>
        <p:txBody>
          <a:bodyPr wrap="square" rtlCol="0">
            <a:spAutoFit/>
          </a:bodyPr>
          <a:lstStyle/>
          <a:p>
            <a:r>
              <a:rPr lang="en-US" altLang="zh-TW" sz="2800" dirty="0">
                <a:latin typeface="Times New Roman" panose="02020603050405020304" pitchFamily="18" charset="0"/>
                <a:ea typeface="微軟正黑體" panose="020B0604030504040204" pitchFamily="34" charset="-120"/>
                <a:cs typeface="Times New Roman" panose="02020603050405020304" pitchFamily="18" charset="0"/>
              </a:rPr>
              <a:t>Architecture</a:t>
            </a:r>
          </a:p>
        </p:txBody>
      </p:sp>
    </p:spTree>
    <p:extLst>
      <p:ext uri="{BB962C8B-B14F-4D97-AF65-F5344CB8AC3E}">
        <p14:creationId xmlns:p14="http://schemas.microsoft.com/office/powerpoint/2010/main" val="42327895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54" name="组合 53"/>
          <p:cNvGrpSpPr/>
          <p:nvPr/>
        </p:nvGrpSpPr>
        <p:grpSpPr>
          <a:xfrm>
            <a:off x="568443" y="319365"/>
            <a:ext cx="1207115" cy="400110"/>
            <a:chOff x="568442" y="319364"/>
            <a:chExt cx="1207115" cy="400111"/>
          </a:xfrm>
        </p:grpSpPr>
        <p:sp>
          <p:nvSpPr>
            <p:cNvPr id="55" name="文本框 23"/>
            <p:cNvSpPr txBox="1"/>
            <p:nvPr/>
          </p:nvSpPr>
          <p:spPr>
            <a:xfrm>
              <a:off x="665958" y="319364"/>
              <a:ext cx="110959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Signing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5" name="圖片 4">
            <a:extLst>
              <a:ext uri="{FF2B5EF4-FFF2-40B4-BE49-F238E27FC236}">
                <a16:creationId xmlns:a16="http://schemas.microsoft.com/office/drawing/2014/main" id="{B115A50F-6C10-444C-B2F4-08587887ADC1}"/>
              </a:ext>
            </a:extLst>
          </p:cNvPr>
          <p:cNvPicPr>
            <a:picLocks noChangeAspect="1"/>
          </p:cNvPicPr>
          <p:nvPr/>
        </p:nvPicPr>
        <p:blipFill>
          <a:blip r:embed="rId3"/>
          <a:stretch>
            <a:fillRect/>
          </a:stretch>
        </p:blipFill>
        <p:spPr>
          <a:xfrm>
            <a:off x="696000" y="1073580"/>
            <a:ext cx="10800000" cy="4743464"/>
          </a:xfrm>
          <a:prstGeom prst="rect">
            <a:avLst/>
          </a:prstGeom>
        </p:spPr>
      </p:pic>
      <p:sp>
        <p:nvSpPr>
          <p:cNvPr id="2" name="投影片編號版面配置區 1">
            <a:extLst>
              <a:ext uri="{FF2B5EF4-FFF2-40B4-BE49-F238E27FC236}">
                <a16:creationId xmlns:a16="http://schemas.microsoft.com/office/drawing/2014/main" id="{A3E2FF32-BA48-17E7-1926-BBE6BB257B6B}"/>
              </a:ext>
            </a:extLst>
          </p:cNvPr>
          <p:cNvSpPr>
            <a:spLocks noGrp="1"/>
          </p:cNvSpPr>
          <p:nvPr>
            <p:ph type="sldNum" sz="quarter" idx="12"/>
          </p:nvPr>
        </p:nvSpPr>
        <p:spPr/>
        <p:txBody>
          <a:bodyPr/>
          <a:lstStyle/>
          <a:p>
            <a:fld id="{565CE74E-AB26-4998-AD42-012C4C1AD076}" type="slidenum">
              <a:rPr lang="zh-CN" altLang="en-US" smtClean="0"/>
              <a:t>20</a:t>
            </a:fld>
            <a:endParaRPr lang="zh-CN" altLang="en-US" dirty="0"/>
          </a:p>
        </p:txBody>
      </p:sp>
    </p:spTree>
    <p:extLst>
      <p:ext uri="{BB962C8B-B14F-4D97-AF65-F5344CB8AC3E}">
        <p14:creationId xmlns:p14="http://schemas.microsoft.com/office/powerpoint/2010/main" val="39033213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54" name="组合 53"/>
          <p:cNvGrpSpPr/>
          <p:nvPr/>
        </p:nvGrpSpPr>
        <p:grpSpPr>
          <a:xfrm>
            <a:off x="568443" y="319365"/>
            <a:ext cx="1207115" cy="400110"/>
            <a:chOff x="568442" y="319364"/>
            <a:chExt cx="1207115" cy="400111"/>
          </a:xfrm>
        </p:grpSpPr>
        <p:sp>
          <p:nvSpPr>
            <p:cNvPr id="55" name="文本框 23"/>
            <p:cNvSpPr txBox="1"/>
            <p:nvPr/>
          </p:nvSpPr>
          <p:spPr>
            <a:xfrm>
              <a:off x="665958" y="319364"/>
              <a:ext cx="110959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Signing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3" name="圖片 2">
            <a:extLst>
              <a:ext uri="{FF2B5EF4-FFF2-40B4-BE49-F238E27FC236}">
                <a16:creationId xmlns:a16="http://schemas.microsoft.com/office/drawing/2014/main" id="{0360815C-C2EB-4F54-8132-74851DF3AF4C}"/>
              </a:ext>
            </a:extLst>
          </p:cNvPr>
          <p:cNvPicPr>
            <a:picLocks noChangeAspect="1"/>
          </p:cNvPicPr>
          <p:nvPr/>
        </p:nvPicPr>
        <p:blipFill>
          <a:blip r:embed="rId3"/>
          <a:stretch>
            <a:fillRect/>
          </a:stretch>
        </p:blipFill>
        <p:spPr>
          <a:xfrm>
            <a:off x="696000" y="1447075"/>
            <a:ext cx="10800000" cy="3570552"/>
          </a:xfrm>
          <a:prstGeom prst="rect">
            <a:avLst/>
          </a:prstGeom>
        </p:spPr>
      </p:pic>
      <p:sp>
        <p:nvSpPr>
          <p:cNvPr id="2" name="投影片編號版面配置區 1">
            <a:extLst>
              <a:ext uri="{FF2B5EF4-FFF2-40B4-BE49-F238E27FC236}">
                <a16:creationId xmlns:a16="http://schemas.microsoft.com/office/drawing/2014/main" id="{1FC81E55-1886-05A6-4607-AB1BE3301A7E}"/>
              </a:ext>
            </a:extLst>
          </p:cNvPr>
          <p:cNvSpPr>
            <a:spLocks noGrp="1"/>
          </p:cNvSpPr>
          <p:nvPr>
            <p:ph type="sldNum" sz="quarter" idx="12"/>
          </p:nvPr>
        </p:nvSpPr>
        <p:spPr/>
        <p:txBody>
          <a:bodyPr/>
          <a:lstStyle/>
          <a:p>
            <a:fld id="{565CE74E-AB26-4998-AD42-012C4C1AD076}" type="slidenum">
              <a:rPr lang="zh-CN" altLang="en-US" smtClean="0"/>
              <a:t>21</a:t>
            </a:fld>
            <a:endParaRPr lang="zh-CN" altLang="en-US" dirty="0"/>
          </a:p>
        </p:txBody>
      </p:sp>
    </p:spTree>
    <p:extLst>
      <p:ext uri="{BB962C8B-B14F-4D97-AF65-F5344CB8AC3E}">
        <p14:creationId xmlns:p14="http://schemas.microsoft.com/office/powerpoint/2010/main" val="8910444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54" name="组合 53"/>
          <p:cNvGrpSpPr/>
          <p:nvPr/>
        </p:nvGrpSpPr>
        <p:grpSpPr>
          <a:xfrm>
            <a:off x="568443" y="319365"/>
            <a:ext cx="1489692" cy="707886"/>
            <a:chOff x="568442" y="319364"/>
            <a:chExt cx="1489692" cy="707888"/>
          </a:xfrm>
        </p:grpSpPr>
        <p:sp>
          <p:nvSpPr>
            <p:cNvPr id="55" name="文本框 23"/>
            <p:cNvSpPr txBox="1"/>
            <p:nvPr/>
          </p:nvSpPr>
          <p:spPr>
            <a:xfrm>
              <a:off x="665958" y="319364"/>
              <a:ext cx="1392176" cy="707888"/>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Verification</a:t>
              </a:r>
            </a:p>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7" name="圖片 6">
            <a:extLst>
              <a:ext uri="{FF2B5EF4-FFF2-40B4-BE49-F238E27FC236}">
                <a16:creationId xmlns:a16="http://schemas.microsoft.com/office/drawing/2014/main" id="{26115E2E-5B02-42C2-B0EE-C424B23D62AE}"/>
              </a:ext>
            </a:extLst>
          </p:cNvPr>
          <p:cNvPicPr>
            <a:picLocks noChangeAspect="1"/>
          </p:cNvPicPr>
          <p:nvPr/>
        </p:nvPicPr>
        <p:blipFill>
          <a:blip r:embed="rId3"/>
          <a:stretch>
            <a:fillRect/>
          </a:stretch>
        </p:blipFill>
        <p:spPr>
          <a:xfrm>
            <a:off x="478465" y="1086863"/>
            <a:ext cx="7691723" cy="4815988"/>
          </a:xfrm>
          <a:prstGeom prst="rect">
            <a:avLst/>
          </a:prstGeom>
        </p:spPr>
      </p:pic>
      <p:pic>
        <p:nvPicPr>
          <p:cNvPr id="5" name="圖片 4">
            <a:extLst>
              <a:ext uri="{FF2B5EF4-FFF2-40B4-BE49-F238E27FC236}">
                <a16:creationId xmlns:a16="http://schemas.microsoft.com/office/drawing/2014/main" id="{85413050-9451-4350-9F54-97E0A2B86D65}"/>
              </a:ext>
            </a:extLst>
          </p:cNvPr>
          <p:cNvPicPr>
            <a:picLocks noChangeAspect="1"/>
          </p:cNvPicPr>
          <p:nvPr/>
        </p:nvPicPr>
        <p:blipFill rotWithShape="1">
          <a:blip r:embed="rId4"/>
          <a:srcRect r="1202"/>
          <a:stretch/>
        </p:blipFill>
        <p:spPr>
          <a:xfrm>
            <a:off x="6266491" y="708669"/>
            <a:ext cx="5853840" cy="5572376"/>
          </a:xfrm>
          <a:prstGeom prst="rect">
            <a:avLst/>
          </a:prstGeom>
        </p:spPr>
      </p:pic>
      <p:cxnSp>
        <p:nvCxnSpPr>
          <p:cNvPr id="26" name="直線單箭頭接點 25">
            <a:extLst>
              <a:ext uri="{FF2B5EF4-FFF2-40B4-BE49-F238E27FC236}">
                <a16:creationId xmlns:a16="http://schemas.microsoft.com/office/drawing/2014/main" id="{A0F25C37-89B0-4431-AB13-73923B30F68B}"/>
              </a:ext>
            </a:extLst>
          </p:cNvPr>
          <p:cNvCxnSpPr>
            <a:cxnSpLocks/>
          </p:cNvCxnSpPr>
          <p:nvPr/>
        </p:nvCxnSpPr>
        <p:spPr>
          <a:xfrm flipV="1">
            <a:off x="2876550" y="1027251"/>
            <a:ext cx="3691518" cy="1607798"/>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7" name="直線單箭頭接點 26">
            <a:extLst>
              <a:ext uri="{FF2B5EF4-FFF2-40B4-BE49-F238E27FC236}">
                <a16:creationId xmlns:a16="http://schemas.microsoft.com/office/drawing/2014/main" id="{135BB12D-C347-43FF-89EC-261E0BCA1C85}"/>
              </a:ext>
            </a:extLst>
          </p:cNvPr>
          <p:cNvCxnSpPr>
            <a:cxnSpLocks/>
          </p:cNvCxnSpPr>
          <p:nvPr/>
        </p:nvCxnSpPr>
        <p:spPr>
          <a:xfrm flipV="1">
            <a:off x="2912385" y="1204332"/>
            <a:ext cx="3655683" cy="1619814"/>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8" name="直線單箭頭接點 27">
            <a:extLst>
              <a:ext uri="{FF2B5EF4-FFF2-40B4-BE49-F238E27FC236}">
                <a16:creationId xmlns:a16="http://schemas.microsoft.com/office/drawing/2014/main" id="{8A3F4F4E-5EEB-424D-AE31-857FBEDAF29D}"/>
              </a:ext>
            </a:extLst>
          </p:cNvPr>
          <p:cNvCxnSpPr>
            <a:cxnSpLocks/>
          </p:cNvCxnSpPr>
          <p:nvPr/>
        </p:nvCxnSpPr>
        <p:spPr>
          <a:xfrm flipV="1">
            <a:off x="3005862" y="1449659"/>
            <a:ext cx="3691518" cy="1662965"/>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9" name="直線單箭頭接點 28">
            <a:extLst>
              <a:ext uri="{FF2B5EF4-FFF2-40B4-BE49-F238E27FC236}">
                <a16:creationId xmlns:a16="http://schemas.microsoft.com/office/drawing/2014/main" id="{790F6210-A482-4F52-92DC-C038FBEDF0B0}"/>
              </a:ext>
            </a:extLst>
          </p:cNvPr>
          <p:cNvCxnSpPr>
            <a:cxnSpLocks/>
          </p:cNvCxnSpPr>
          <p:nvPr/>
        </p:nvCxnSpPr>
        <p:spPr>
          <a:xfrm flipV="1">
            <a:off x="2335741" y="1717288"/>
            <a:ext cx="4268162" cy="1831582"/>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1" name="直線單箭頭接點 30">
            <a:extLst>
              <a:ext uri="{FF2B5EF4-FFF2-40B4-BE49-F238E27FC236}">
                <a16:creationId xmlns:a16="http://schemas.microsoft.com/office/drawing/2014/main" id="{3248C73B-971F-4950-9F19-B98869A77D34}"/>
              </a:ext>
            </a:extLst>
          </p:cNvPr>
          <p:cNvCxnSpPr>
            <a:cxnSpLocks/>
          </p:cNvCxnSpPr>
          <p:nvPr/>
        </p:nvCxnSpPr>
        <p:spPr>
          <a:xfrm flipV="1">
            <a:off x="2165766" y="1925699"/>
            <a:ext cx="4438137" cy="1876045"/>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2" name="直線單箭頭接點 31">
            <a:extLst>
              <a:ext uri="{FF2B5EF4-FFF2-40B4-BE49-F238E27FC236}">
                <a16:creationId xmlns:a16="http://schemas.microsoft.com/office/drawing/2014/main" id="{4632C542-AD69-4465-A4EE-F67DB3088F31}"/>
              </a:ext>
            </a:extLst>
          </p:cNvPr>
          <p:cNvCxnSpPr>
            <a:cxnSpLocks/>
          </p:cNvCxnSpPr>
          <p:nvPr/>
        </p:nvCxnSpPr>
        <p:spPr>
          <a:xfrm flipV="1">
            <a:off x="3713445" y="2146684"/>
            <a:ext cx="2854623" cy="1879761"/>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4" name="直線單箭頭接點 33">
            <a:extLst>
              <a:ext uri="{FF2B5EF4-FFF2-40B4-BE49-F238E27FC236}">
                <a16:creationId xmlns:a16="http://schemas.microsoft.com/office/drawing/2014/main" id="{9A68E909-39C3-4036-9FBD-1C27A889B477}"/>
              </a:ext>
            </a:extLst>
          </p:cNvPr>
          <p:cNvCxnSpPr>
            <a:cxnSpLocks/>
          </p:cNvCxnSpPr>
          <p:nvPr/>
        </p:nvCxnSpPr>
        <p:spPr>
          <a:xfrm flipV="1">
            <a:off x="3082360" y="2382609"/>
            <a:ext cx="3485708" cy="2105565"/>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6" name="直線單箭頭接點 35">
            <a:extLst>
              <a:ext uri="{FF2B5EF4-FFF2-40B4-BE49-F238E27FC236}">
                <a16:creationId xmlns:a16="http://schemas.microsoft.com/office/drawing/2014/main" id="{1AB3BC1F-F6CB-4A95-A938-24D455438E04}"/>
              </a:ext>
            </a:extLst>
          </p:cNvPr>
          <p:cNvCxnSpPr>
            <a:cxnSpLocks/>
            <a:endCxn id="38" idx="1"/>
          </p:cNvCxnSpPr>
          <p:nvPr/>
        </p:nvCxnSpPr>
        <p:spPr>
          <a:xfrm flipV="1">
            <a:off x="5638903" y="3385968"/>
            <a:ext cx="821295" cy="1398044"/>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38" name="左大括弧 37">
            <a:extLst>
              <a:ext uri="{FF2B5EF4-FFF2-40B4-BE49-F238E27FC236}">
                <a16:creationId xmlns:a16="http://schemas.microsoft.com/office/drawing/2014/main" id="{5ACC7AB5-541C-4923-A6D4-26CF9B5FB42D}"/>
              </a:ext>
            </a:extLst>
          </p:cNvPr>
          <p:cNvSpPr/>
          <p:nvPr/>
        </p:nvSpPr>
        <p:spPr>
          <a:xfrm>
            <a:off x="6460198" y="2514396"/>
            <a:ext cx="107869" cy="1743143"/>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cxnSp>
        <p:nvCxnSpPr>
          <p:cNvPr id="40" name="直線單箭頭接點 39">
            <a:extLst>
              <a:ext uri="{FF2B5EF4-FFF2-40B4-BE49-F238E27FC236}">
                <a16:creationId xmlns:a16="http://schemas.microsoft.com/office/drawing/2014/main" id="{F6013CB0-D5B1-488F-8197-DC3EA0009C38}"/>
              </a:ext>
            </a:extLst>
          </p:cNvPr>
          <p:cNvCxnSpPr>
            <a:cxnSpLocks/>
            <a:endCxn id="42" idx="1"/>
          </p:cNvCxnSpPr>
          <p:nvPr/>
        </p:nvCxnSpPr>
        <p:spPr>
          <a:xfrm flipV="1">
            <a:off x="3063565" y="4883473"/>
            <a:ext cx="3414551" cy="203256"/>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42" name="左大括弧 41">
            <a:extLst>
              <a:ext uri="{FF2B5EF4-FFF2-40B4-BE49-F238E27FC236}">
                <a16:creationId xmlns:a16="http://schemas.microsoft.com/office/drawing/2014/main" id="{31B06184-EAF9-405F-B398-2FD13578CAD4}"/>
              </a:ext>
            </a:extLst>
          </p:cNvPr>
          <p:cNvSpPr/>
          <p:nvPr/>
        </p:nvSpPr>
        <p:spPr>
          <a:xfrm>
            <a:off x="6478116" y="4358604"/>
            <a:ext cx="166450" cy="1049737"/>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cxnSp>
        <p:nvCxnSpPr>
          <p:cNvPr id="44" name="直線單箭頭接點 43">
            <a:extLst>
              <a:ext uri="{FF2B5EF4-FFF2-40B4-BE49-F238E27FC236}">
                <a16:creationId xmlns:a16="http://schemas.microsoft.com/office/drawing/2014/main" id="{956D2823-A7F1-4651-A1CF-D0224878D8A8}"/>
              </a:ext>
            </a:extLst>
          </p:cNvPr>
          <p:cNvCxnSpPr>
            <a:cxnSpLocks/>
          </p:cNvCxnSpPr>
          <p:nvPr/>
        </p:nvCxnSpPr>
        <p:spPr>
          <a:xfrm>
            <a:off x="3517048" y="5482028"/>
            <a:ext cx="3086855" cy="232746"/>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7" name="直線單箭頭接點 46">
            <a:extLst>
              <a:ext uri="{FF2B5EF4-FFF2-40B4-BE49-F238E27FC236}">
                <a16:creationId xmlns:a16="http://schemas.microsoft.com/office/drawing/2014/main" id="{9C140BEC-11F0-48DA-AF18-C6BF25A66B2B}"/>
              </a:ext>
            </a:extLst>
          </p:cNvPr>
          <p:cNvCxnSpPr>
            <a:cxnSpLocks/>
          </p:cNvCxnSpPr>
          <p:nvPr/>
        </p:nvCxnSpPr>
        <p:spPr>
          <a:xfrm>
            <a:off x="4144636" y="5702148"/>
            <a:ext cx="2423431" cy="228569"/>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2" name="投影片編號版面配置區 1">
            <a:extLst>
              <a:ext uri="{FF2B5EF4-FFF2-40B4-BE49-F238E27FC236}">
                <a16:creationId xmlns:a16="http://schemas.microsoft.com/office/drawing/2014/main" id="{829D3967-4A4A-247E-3BE4-4F70F3FF6F10}"/>
              </a:ext>
            </a:extLst>
          </p:cNvPr>
          <p:cNvSpPr>
            <a:spLocks noGrp="1"/>
          </p:cNvSpPr>
          <p:nvPr>
            <p:ph type="sldNum" sz="quarter" idx="12"/>
          </p:nvPr>
        </p:nvSpPr>
        <p:spPr/>
        <p:txBody>
          <a:bodyPr/>
          <a:lstStyle/>
          <a:p>
            <a:fld id="{565CE74E-AB26-4998-AD42-012C4C1AD076}" type="slidenum">
              <a:rPr lang="zh-CN" altLang="en-US" smtClean="0"/>
              <a:t>22</a:t>
            </a:fld>
            <a:endParaRPr lang="zh-CN" altLang="en-US" dirty="0"/>
          </a:p>
        </p:txBody>
      </p:sp>
    </p:spTree>
    <p:extLst>
      <p:ext uri="{BB962C8B-B14F-4D97-AF65-F5344CB8AC3E}">
        <p14:creationId xmlns:p14="http://schemas.microsoft.com/office/powerpoint/2010/main" val="12375465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54" name="组合 53"/>
          <p:cNvGrpSpPr/>
          <p:nvPr/>
        </p:nvGrpSpPr>
        <p:grpSpPr>
          <a:xfrm>
            <a:off x="568443" y="319365"/>
            <a:ext cx="1489692" cy="707886"/>
            <a:chOff x="568442" y="319364"/>
            <a:chExt cx="1489692" cy="707888"/>
          </a:xfrm>
        </p:grpSpPr>
        <p:sp>
          <p:nvSpPr>
            <p:cNvPr id="55" name="文本框 23"/>
            <p:cNvSpPr txBox="1"/>
            <p:nvPr/>
          </p:nvSpPr>
          <p:spPr>
            <a:xfrm>
              <a:off x="665958" y="319364"/>
              <a:ext cx="1392176" cy="707888"/>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Verification</a:t>
              </a:r>
            </a:p>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4" name="圖片 3">
            <a:extLst>
              <a:ext uri="{FF2B5EF4-FFF2-40B4-BE49-F238E27FC236}">
                <a16:creationId xmlns:a16="http://schemas.microsoft.com/office/drawing/2014/main" id="{093EA3D0-187C-456F-B01E-C680470CAC44}"/>
              </a:ext>
            </a:extLst>
          </p:cNvPr>
          <p:cNvPicPr>
            <a:picLocks noChangeAspect="1"/>
          </p:cNvPicPr>
          <p:nvPr/>
        </p:nvPicPr>
        <p:blipFill>
          <a:blip r:embed="rId3"/>
          <a:stretch>
            <a:fillRect/>
          </a:stretch>
        </p:blipFill>
        <p:spPr>
          <a:xfrm>
            <a:off x="770782" y="990259"/>
            <a:ext cx="10800000" cy="4945975"/>
          </a:xfrm>
          <a:prstGeom prst="rect">
            <a:avLst/>
          </a:prstGeom>
        </p:spPr>
      </p:pic>
      <p:sp>
        <p:nvSpPr>
          <p:cNvPr id="2" name="投影片編號版面配置區 1">
            <a:extLst>
              <a:ext uri="{FF2B5EF4-FFF2-40B4-BE49-F238E27FC236}">
                <a16:creationId xmlns:a16="http://schemas.microsoft.com/office/drawing/2014/main" id="{B37FE3F7-308C-179D-231B-2040E2E840D1}"/>
              </a:ext>
            </a:extLst>
          </p:cNvPr>
          <p:cNvSpPr>
            <a:spLocks noGrp="1"/>
          </p:cNvSpPr>
          <p:nvPr>
            <p:ph type="sldNum" sz="quarter" idx="12"/>
          </p:nvPr>
        </p:nvSpPr>
        <p:spPr/>
        <p:txBody>
          <a:bodyPr/>
          <a:lstStyle/>
          <a:p>
            <a:fld id="{565CE74E-AB26-4998-AD42-012C4C1AD076}" type="slidenum">
              <a:rPr lang="zh-CN" altLang="en-US" smtClean="0"/>
              <a:t>23</a:t>
            </a:fld>
            <a:endParaRPr lang="zh-CN" altLang="en-US" dirty="0"/>
          </a:p>
        </p:txBody>
      </p:sp>
    </p:spTree>
    <p:extLst>
      <p:ext uri="{BB962C8B-B14F-4D97-AF65-F5344CB8AC3E}">
        <p14:creationId xmlns:p14="http://schemas.microsoft.com/office/powerpoint/2010/main" val="11541000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54" name="组合 53"/>
          <p:cNvGrpSpPr/>
          <p:nvPr/>
        </p:nvGrpSpPr>
        <p:grpSpPr>
          <a:xfrm>
            <a:off x="568443" y="319365"/>
            <a:ext cx="1489692" cy="707886"/>
            <a:chOff x="568442" y="319364"/>
            <a:chExt cx="1489692" cy="707888"/>
          </a:xfrm>
        </p:grpSpPr>
        <p:sp>
          <p:nvSpPr>
            <p:cNvPr id="55" name="文本框 23"/>
            <p:cNvSpPr txBox="1"/>
            <p:nvPr/>
          </p:nvSpPr>
          <p:spPr>
            <a:xfrm>
              <a:off x="665958" y="319364"/>
              <a:ext cx="1392176" cy="707888"/>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Verification</a:t>
              </a:r>
            </a:p>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6" name="圖片 5">
            <a:extLst>
              <a:ext uri="{FF2B5EF4-FFF2-40B4-BE49-F238E27FC236}">
                <a16:creationId xmlns:a16="http://schemas.microsoft.com/office/drawing/2014/main" id="{6E3AC04F-1E66-40C0-8E60-EF8414A2A1C0}"/>
              </a:ext>
            </a:extLst>
          </p:cNvPr>
          <p:cNvPicPr>
            <a:picLocks noChangeAspect="1"/>
          </p:cNvPicPr>
          <p:nvPr/>
        </p:nvPicPr>
        <p:blipFill>
          <a:blip r:embed="rId3"/>
          <a:stretch>
            <a:fillRect/>
          </a:stretch>
        </p:blipFill>
        <p:spPr>
          <a:xfrm>
            <a:off x="960000" y="832538"/>
            <a:ext cx="10800000" cy="5489056"/>
          </a:xfrm>
          <a:prstGeom prst="rect">
            <a:avLst/>
          </a:prstGeom>
        </p:spPr>
      </p:pic>
      <p:sp>
        <p:nvSpPr>
          <p:cNvPr id="2" name="投影片編號版面配置區 1">
            <a:extLst>
              <a:ext uri="{FF2B5EF4-FFF2-40B4-BE49-F238E27FC236}">
                <a16:creationId xmlns:a16="http://schemas.microsoft.com/office/drawing/2014/main" id="{E4240178-824C-59B9-FCCC-58A6588A9C91}"/>
              </a:ext>
            </a:extLst>
          </p:cNvPr>
          <p:cNvSpPr>
            <a:spLocks noGrp="1"/>
          </p:cNvSpPr>
          <p:nvPr>
            <p:ph type="sldNum" sz="quarter" idx="12"/>
          </p:nvPr>
        </p:nvSpPr>
        <p:spPr/>
        <p:txBody>
          <a:bodyPr/>
          <a:lstStyle/>
          <a:p>
            <a:fld id="{565CE74E-AB26-4998-AD42-012C4C1AD076}" type="slidenum">
              <a:rPr lang="zh-CN" altLang="en-US" smtClean="0"/>
              <a:t>24</a:t>
            </a:fld>
            <a:endParaRPr lang="zh-CN" altLang="en-US" dirty="0"/>
          </a:p>
        </p:txBody>
      </p:sp>
    </p:spTree>
    <p:extLst>
      <p:ext uri="{BB962C8B-B14F-4D97-AF65-F5344CB8AC3E}">
        <p14:creationId xmlns:p14="http://schemas.microsoft.com/office/powerpoint/2010/main" val="11879005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54" name="组合 53"/>
          <p:cNvGrpSpPr/>
          <p:nvPr/>
        </p:nvGrpSpPr>
        <p:grpSpPr>
          <a:xfrm>
            <a:off x="568443" y="319365"/>
            <a:ext cx="1489692" cy="707886"/>
            <a:chOff x="568442" y="319364"/>
            <a:chExt cx="1489692" cy="707888"/>
          </a:xfrm>
        </p:grpSpPr>
        <p:sp>
          <p:nvSpPr>
            <p:cNvPr id="55" name="文本框 23"/>
            <p:cNvSpPr txBox="1"/>
            <p:nvPr/>
          </p:nvSpPr>
          <p:spPr>
            <a:xfrm>
              <a:off x="665958" y="319364"/>
              <a:ext cx="1392176" cy="707888"/>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Verification</a:t>
              </a:r>
            </a:p>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5" name="圖片 4">
            <a:extLst>
              <a:ext uri="{FF2B5EF4-FFF2-40B4-BE49-F238E27FC236}">
                <a16:creationId xmlns:a16="http://schemas.microsoft.com/office/drawing/2014/main" id="{5C0F3443-A977-4EDF-9F34-5177057EE112}"/>
              </a:ext>
            </a:extLst>
          </p:cNvPr>
          <p:cNvPicPr>
            <a:picLocks noChangeAspect="1"/>
          </p:cNvPicPr>
          <p:nvPr/>
        </p:nvPicPr>
        <p:blipFill>
          <a:blip r:embed="rId3"/>
          <a:stretch>
            <a:fillRect/>
          </a:stretch>
        </p:blipFill>
        <p:spPr>
          <a:xfrm>
            <a:off x="726041" y="911357"/>
            <a:ext cx="10800000" cy="5245178"/>
          </a:xfrm>
          <a:prstGeom prst="rect">
            <a:avLst/>
          </a:prstGeom>
        </p:spPr>
      </p:pic>
      <p:sp>
        <p:nvSpPr>
          <p:cNvPr id="2" name="投影片編號版面配置區 1">
            <a:extLst>
              <a:ext uri="{FF2B5EF4-FFF2-40B4-BE49-F238E27FC236}">
                <a16:creationId xmlns:a16="http://schemas.microsoft.com/office/drawing/2014/main" id="{6CF2A1C5-1A29-6DD1-2E6D-289BB7DD028F}"/>
              </a:ext>
            </a:extLst>
          </p:cNvPr>
          <p:cNvSpPr>
            <a:spLocks noGrp="1"/>
          </p:cNvSpPr>
          <p:nvPr>
            <p:ph type="sldNum" sz="quarter" idx="12"/>
          </p:nvPr>
        </p:nvSpPr>
        <p:spPr/>
        <p:txBody>
          <a:bodyPr/>
          <a:lstStyle/>
          <a:p>
            <a:fld id="{565CE74E-AB26-4998-AD42-012C4C1AD076}" type="slidenum">
              <a:rPr lang="zh-CN" altLang="en-US" smtClean="0"/>
              <a:t>25</a:t>
            </a:fld>
            <a:endParaRPr lang="zh-CN" altLang="en-US" dirty="0"/>
          </a:p>
        </p:txBody>
      </p:sp>
    </p:spTree>
    <p:extLst>
      <p:ext uri="{BB962C8B-B14F-4D97-AF65-F5344CB8AC3E}">
        <p14:creationId xmlns:p14="http://schemas.microsoft.com/office/powerpoint/2010/main" val="30233302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39F2C7-8EA6-8FF3-39D6-ACB25AD5FBDE}"/>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06C7E0B2-F4AF-D4FE-534B-361249771F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sp>
        <p:nvSpPr>
          <p:cNvPr id="3" name="文本框 2">
            <a:extLst>
              <a:ext uri="{FF2B5EF4-FFF2-40B4-BE49-F238E27FC236}">
                <a16:creationId xmlns:a16="http://schemas.microsoft.com/office/drawing/2014/main" id="{99C954AD-D5CF-4A7B-500C-57E05F32F483}"/>
              </a:ext>
            </a:extLst>
          </p:cNvPr>
          <p:cNvSpPr txBox="1"/>
          <p:nvPr/>
        </p:nvSpPr>
        <p:spPr>
          <a:xfrm>
            <a:off x="3764150" y="2942149"/>
            <a:ext cx="7937513" cy="707886"/>
          </a:xfrm>
          <a:prstGeom prst="rect">
            <a:avLst/>
          </a:prstGeom>
        </p:spPr>
        <p:txBody>
          <a:bodyPr wrap="square" rtlCol="0">
            <a:spAutoFit/>
          </a:bodyPr>
          <a:lstStyle/>
          <a:p>
            <a:pPr algn="ctr"/>
            <a:r>
              <a:rPr lang="en-US" altLang="zh-CN"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Architecture</a:t>
            </a:r>
            <a:endParaRPr lang="zh-CN" altLang="en-US"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6" name="组合 5">
            <a:extLst>
              <a:ext uri="{FF2B5EF4-FFF2-40B4-BE49-F238E27FC236}">
                <a16:creationId xmlns:a16="http://schemas.microsoft.com/office/drawing/2014/main" id="{9B231F39-0711-D891-C1D2-9536A058F8FB}"/>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651AEABC-AB83-4991-B8A1-FF3427EFBCC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75539828-E696-6612-4255-A936945F54BC}"/>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01</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96937394-A6D4-4DA4-6C7F-50BC900730CA}"/>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BF339B63-A7F1-F69E-680B-35E89FB8C4E6}"/>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0" name="圖片 9">
            <a:extLst>
              <a:ext uri="{FF2B5EF4-FFF2-40B4-BE49-F238E27FC236}">
                <a16:creationId xmlns:a16="http://schemas.microsoft.com/office/drawing/2014/main" id="{6B740B31-E66D-C9C1-AF28-B2FC702C3C46}"/>
              </a:ext>
            </a:extLst>
          </p:cNvPr>
          <p:cNvPicPr>
            <a:picLocks noChangeAspect="1"/>
          </p:cNvPicPr>
          <p:nvPr/>
        </p:nvPicPr>
        <p:blipFill>
          <a:blip r:embed="rId5"/>
          <a:stretch>
            <a:fillRect/>
          </a:stretch>
        </p:blipFill>
        <p:spPr>
          <a:xfrm>
            <a:off x="1479677" y="4100770"/>
            <a:ext cx="1642665" cy="1797269"/>
          </a:xfrm>
          <a:prstGeom prst="rect">
            <a:avLst/>
          </a:prstGeom>
        </p:spPr>
      </p:pic>
      <p:sp>
        <p:nvSpPr>
          <p:cNvPr id="7" name="投影片編號版面配置區 6">
            <a:extLst>
              <a:ext uri="{FF2B5EF4-FFF2-40B4-BE49-F238E27FC236}">
                <a16:creationId xmlns:a16="http://schemas.microsoft.com/office/drawing/2014/main" id="{5762A4F6-021C-036A-9246-8AC425091F90}"/>
              </a:ext>
            </a:extLst>
          </p:cNvPr>
          <p:cNvSpPr>
            <a:spLocks noGrp="1"/>
          </p:cNvSpPr>
          <p:nvPr>
            <p:ph type="sldNum" sz="quarter" idx="12"/>
          </p:nvPr>
        </p:nvSpPr>
        <p:spPr/>
        <p:txBody>
          <a:bodyPr/>
          <a:lstStyle/>
          <a:p>
            <a:fld id="{565CE74E-AB26-4998-AD42-012C4C1AD076}" type="slidenum">
              <a:rPr lang="zh-CN" altLang="en-US" smtClean="0"/>
              <a:t>26</a:t>
            </a:fld>
            <a:endParaRPr lang="zh-CN" altLang="en-US" dirty="0"/>
          </a:p>
        </p:txBody>
      </p:sp>
    </p:spTree>
    <p:extLst>
      <p:ext uri="{BB962C8B-B14F-4D97-AF65-F5344CB8AC3E}">
        <p14:creationId xmlns:p14="http://schemas.microsoft.com/office/powerpoint/2010/main" val="10320402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1854728" cy="400110"/>
            <a:chOff x="568442" y="319364"/>
            <a:chExt cx="1854728" cy="400111"/>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1757212"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Block Diagram</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graphicFrame>
        <p:nvGraphicFramePr>
          <p:cNvPr id="4" name="物件 3">
            <a:extLst>
              <a:ext uri="{FF2B5EF4-FFF2-40B4-BE49-F238E27FC236}">
                <a16:creationId xmlns:a16="http://schemas.microsoft.com/office/drawing/2014/main" id="{647B53C6-D434-4F12-BFC9-6253C9126CFD}"/>
              </a:ext>
            </a:extLst>
          </p:cNvPr>
          <p:cNvGraphicFramePr>
            <a:graphicFrameLocks noChangeAspect="1"/>
          </p:cNvGraphicFramePr>
          <p:nvPr>
            <p:extLst>
              <p:ext uri="{D42A27DB-BD31-4B8C-83A1-F6EECF244321}">
                <p14:modId xmlns:p14="http://schemas.microsoft.com/office/powerpoint/2010/main" val="3571786659"/>
              </p:ext>
            </p:extLst>
          </p:nvPr>
        </p:nvGraphicFramePr>
        <p:xfrm>
          <a:off x="1722438" y="719138"/>
          <a:ext cx="7196137" cy="5418137"/>
        </p:xfrm>
        <a:graphic>
          <a:graphicData uri="http://schemas.openxmlformats.org/presentationml/2006/ole">
            <mc:AlternateContent xmlns:mc="http://schemas.openxmlformats.org/markup-compatibility/2006">
              <mc:Choice xmlns:v="urn:schemas-microsoft-com:vml" Requires="v">
                <p:oleObj name="Visio" r:id="rId3" imgW="9601026" imgH="7229398" progId="Visio.Drawing.15">
                  <p:embed/>
                </p:oleObj>
              </mc:Choice>
              <mc:Fallback>
                <p:oleObj name="Visio" r:id="rId3" imgW="9601026" imgH="7229398" progId="Visio.Drawing.15">
                  <p:embed/>
                  <p:pic>
                    <p:nvPicPr>
                      <p:cNvPr id="0" name=""/>
                      <p:cNvPicPr/>
                      <p:nvPr/>
                    </p:nvPicPr>
                    <p:blipFill>
                      <a:blip r:embed="rId4"/>
                      <a:stretch>
                        <a:fillRect/>
                      </a:stretch>
                    </p:blipFill>
                    <p:spPr>
                      <a:xfrm>
                        <a:off x="1722438" y="719138"/>
                        <a:ext cx="7196137" cy="5418137"/>
                      </a:xfrm>
                      <a:prstGeom prst="rect">
                        <a:avLst/>
                      </a:prstGeom>
                    </p:spPr>
                  </p:pic>
                </p:oleObj>
              </mc:Fallback>
            </mc:AlternateContent>
          </a:graphicData>
        </a:graphic>
      </p:graphicFrame>
      <mc:AlternateContent xmlns:mc="http://schemas.openxmlformats.org/markup-compatibility/2006" xmlns:p14="http://schemas.microsoft.com/office/powerpoint/2010/main">
        <mc:Choice Requires="p14">
          <p:contentPart p14:bwMode="auto" r:id="rId5">
            <p14:nvContentPartPr>
              <p14:cNvPr id="3" name="筆跡 2">
                <a:extLst>
                  <a:ext uri="{FF2B5EF4-FFF2-40B4-BE49-F238E27FC236}">
                    <a16:creationId xmlns:a16="http://schemas.microsoft.com/office/drawing/2014/main" id="{4095E1E5-5CCB-58A4-2747-36292812DF8F}"/>
                  </a:ext>
                </a:extLst>
              </p14:cNvPr>
              <p14:cNvContentPartPr/>
              <p14:nvPr/>
            </p14:nvContentPartPr>
            <p14:xfrm>
              <a:off x="9204420" y="2316420"/>
              <a:ext cx="360" cy="360"/>
            </p14:xfrm>
          </p:contentPart>
        </mc:Choice>
        <mc:Fallback xmlns="">
          <p:pic>
            <p:nvPicPr>
              <p:cNvPr id="3" name="筆跡 2">
                <a:extLst>
                  <a:ext uri="{FF2B5EF4-FFF2-40B4-BE49-F238E27FC236}">
                    <a16:creationId xmlns:a16="http://schemas.microsoft.com/office/drawing/2014/main" id="{4095E1E5-5CCB-58A4-2747-36292812DF8F}"/>
                  </a:ext>
                </a:extLst>
              </p:cNvPr>
              <p:cNvPicPr/>
              <p:nvPr/>
            </p:nvPicPr>
            <p:blipFill>
              <a:blip r:embed="rId7"/>
              <a:stretch>
                <a:fillRect/>
              </a:stretch>
            </p:blipFill>
            <p:spPr>
              <a:xfrm>
                <a:off x="9198300" y="2310300"/>
                <a:ext cx="12600" cy="12600"/>
              </a:xfrm>
              <a:prstGeom prst="rect">
                <a:avLst/>
              </a:prstGeom>
            </p:spPr>
          </p:pic>
        </mc:Fallback>
      </mc:AlternateContent>
      <p:sp>
        <p:nvSpPr>
          <p:cNvPr id="2" name="投影片編號版面配置區 1">
            <a:extLst>
              <a:ext uri="{FF2B5EF4-FFF2-40B4-BE49-F238E27FC236}">
                <a16:creationId xmlns:a16="http://schemas.microsoft.com/office/drawing/2014/main" id="{1671CC57-B039-DA39-07C7-072D99266108}"/>
              </a:ext>
            </a:extLst>
          </p:cNvPr>
          <p:cNvSpPr>
            <a:spLocks noGrp="1"/>
          </p:cNvSpPr>
          <p:nvPr>
            <p:ph type="sldNum" sz="quarter" idx="12"/>
          </p:nvPr>
        </p:nvSpPr>
        <p:spPr/>
        <p:txBody>
          <a:bodyPr/>
          <a:lstStyle/>
          <a:p>
            <a:fld id="{565CE74E-AB26-4998-AD42-012C4C1AD076}" type="slidenum">
              <a:rPr lang="zh-CN" altLang="en-US" smtClean="0"/>
              <a:t>27</a:t>
            </a:fld>
            <a:endParaRPr lang="zh-CN" altLang="en-US" dirty="0"/>
          </a:p>
        </p:txBody>
      </p:sp>
    </p:spTree>
    <p:extLst>
      <p:ext uri="{BB962C8B-B14F-4D97-AF65-F5344CB8AC3E}">
        <p14:creationId xmlns:p14="http://schemas.microsoft.com/office/powerpoint/2010/main" val="29026457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2998246" cy="400110"/>
            <a:chOff x="568442" y="319364"/>
            <a:chExt cx="2998246" cy="400111"/>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2900730"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Timing diagram - </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KeyGen</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mc:AlternateContent xmlns:mc="http://schemas.openxmlformats.org/markup-compatibility/2006" xmlns:p14="http://schemas.microsoft.com/office/powerpoint/2010/main">
        <mc:Choice Requires="p14">
          <p:contentPart p14:bwMode="auto" r:id="rId3">
            <p14:nvContentPartPr>
              <p14:cNvPr id="3" name="筆跡 2">
                <a:extLst>
                  <a:ext uri="{FF2B5EF4-FFF2-40B4-BE49-F238E27FC236}">
                    <a16:creationId xmlns:a16="http://schemas.microsoft.com/office/drawing/2014/main" id="{4095E1E5-5CCB-58A4-2747-36292812DF8F}"/>
                  </a:ext>
                </a:extLst>
              </p14:cNvPr>
              <p14:cNvContentPartPr/>
              <p14:nvPr/>
            </p14:nvContentPartPr>
            <p14:xfrm>
              <a:off x="9204420" y="2316420"/>
              <a:ext cx="360" cy="360"/>
            </p14:xfrm>
          </p:contentPart>
        </mc:Choice>
        <mc:Fallback xmlns="">
          <p:pic>
            <p:nvPicPr>
              <p:cNvPr id="3" name="筆跡 2">
                <a:extLst>
                  <a:ext uri="{FF2B5EF4-FFF2-40B4-BE49-F238E27FC236}">
                    <a16:creationId xmlns:a16="http://schemas.microsoft.com/office/drawing/2014/main" id="{4095E1E5-5CCB-58A4-2747-36292812DF8F}"/>
                  </a:ext>
                </a:extLst>
              </p:cNvPr>
              <p:cNvPicPr/>
              <p:nvPr/>
            </p:nvPicPr>
            <p:blipFill>
              <a:blip r:embed="rId7"/>
              <a:stretch>
                <a:fillRect/>
              </a:stretch>
            </p:blipFill>
            <p:spPr>
              <a:xfrm>
                <a:off x="9198300" y="2310300"/>
                <a:ext cx="12600" cy="12600"/>
              </a:xfrm>
              <a:prstGeom prst="rect">
                <a:avLst/>
              </a:prstGeom>
            </p:spPr>
          </p:pic>
        </mc:Fallback>
      </mc:AlternateContent>
      <p:sp>
        <p:nvSpPr>
          <p:cNvPr id="2" name="投影片編號版面配置區 1">
            <a:extLst>
              <a:ext uri="{FF2B5EF4-FFF2-40B4-BE49-F238E27FC236}">
                <a16:creationId xmlns:a16="http://schemas.microsoft.com/office/drawing/2014/main" id="{1671CC57-B039-DA39-07C7-072D99266108}"/>
              </a:ext>
            </a:extLst>
          </p:cNvPr>
          <p:cNvSpPr>
            <a:spLocks noGrp="1"/>
          </p:cNvSpPr>
          <p:nvPr>
            <p:ph type="sldNum" sz="quarter" idx="12"/>
          </p:nvPr>
        </p:nvSpPr>
        <p:spPr/>
        <p:txBody>
          <a:bodyPr/>
          <a:lstStyle/>
          <a:p>
            <a:fld id="{565CE74E-AB26-4998-AD42-012C4C1AD076}" type="slidenum">
              <a:rPr lang="zh-CN" altLang="en-US" smtClean="0"/>
              <a:t>28</a:t>
            </a:fld>
            <a:endParaRPr lang="zh-CN" altLang="en-US" dirty="0"/>
          </a:p>
        </p:txBody>
      </p:sp>
      <p:pic>
        <p:nvPicPr>
          <p:cNvPr id="15" name="圖片 14">
            <a:extLst>
              <a:ext uri="{FF2B5EF4-FFF2-40B4-BE49-F238E27FC236}">
                <a16:creationId xmlns:a16="http://schemas.microsoft.com/office/drawing/2014/main" id="{65508621-7FCB-4BB4-AB9A-A256A54862D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36000" y="3395373"/>
            <a:ext cx="11520000" cy="3020837"/>
          </a:xfrm>
          <a:prstGeom prst="rect">
            <a:avLst/>
          </a:prstGeom>
        </p:spPr>
      </p:pic>
      <p:pic>
        <p:nvPicPr>
          <p:cNvPr id="8" name="圖片 7">
            <a:extLst>
              <a:ext uri="{FF2B5EF4-FFF2-40B4-BE49-F238E27FC236}">
                <a16:creationId xmlns:a16="http://schemas.microsoft.com/office/drawing/2014/main" id="{93C1D461-DFA7-46B0-9056-FF51389CDC09}"/>
              </a:ext>
            </a:extLst>
          </p:cNvPr>
          <p:cNvPicPr>
            <a:picLocks noChangeAspect="1"/>
          </p:cNvPicPr>
          <p:nvPr/>
        </p:nvPicPr>
        <p:blipFill rotWithShape="1">
          <a:blip r:embed="rId9"/>
          <a:srcRect t="33005"/>
          <a:stretch/>
        </p:blipFill>
        <p:spPr>
          <a:xfrm>
            <a:off x="4280330" y="319365"/>
            <a:ext cx="7575670" cy="2762816"/>
          </a:xfrm>
          <a:prstGeom prst="rect">
            <a:avLst/>
          </a:prstGeom>
        </p:spPr>
      </p:pic>
    </p:spTree>
    <p:extLst>
      <p:ext uri="{BB962C8B-B14F-4D97-AF65-F5344CB8AC3E}">
        <p14:creationId xmlns:p14="http://schemas.microsoft.com/office/powerpoint/2010/main" val="32451901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3039925" cy="400110"/>
            <a:chOff x="568442" y="319364"/>
            <a:chExt cx="3039925" cy="400111"/>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294240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Timing diagram - </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SignGen</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mc:AlternateContent xmlns:mc="http://schemas.openxmlformats.org/markup-compatibility/2006" xmlns:p14="http://schemas.microsoft.com/office/powerpoint/2010/main">
        <mc:Choice Requires="p14">
          <p:contentPart p14:bwMode="auto" r:id="rId3">
            <p14:nvContentPartPr>
              <p14:cNvPr id="3" name="筆跡 2">
                <a:extLst>
                  <a:ext uri="{FF2B5EF4-FFF2-40B4-BE49-F238E27FC236}">
                    <a16:creationId xmlns:a16="http://schemas.microsoft.com/office/drawing/2014/main" id="{4095E1E5-5CCB-58A4-2747-36292812DF8F}"/>
                  </a:ext>
                </a:extLst>
              </p14:cNvPr>
              <p14:cNvContentPartPr/>
              <p14:nvPr/>
            </p14:nvContentPartPr>
            <p14:xfrm>
              <a:off x="9204420" y="2316420"/>
              <a:ext cx="360" cy="360"/>
            </p14:xfrm>
          </p:contentPart>
        </mc:Choice>
        <mc:Fallback xmlns="">
          <p:pic>
            <p:nvPicPr>
              <p:cNvPr id="3" name="筆跡 2">
                <a:extLst>
                  <a:ext uri="{FF2B5EF4-FFF2-40B4-BE49-F238E27FC236}">
                    <a16:creationId xmlns:a16="http://schemas.microsoft.com/office/drawing/2014/main" id="{4095E1E5-5CCB-58A4-2747-36292812DF8F}"/>
                  </a:ext>
                </a:extLst>
              </p:cNvPr>
              <p:cNvPicPr/>
              <p:nvPr/>
            </p:nvPicPr>
            <p:blipFill>
              <a:blip r:embed="rId7"/>
              <a:stretch>
                <a:fillRect/>
              </a:stretch>
            </p:blipFill>
            <p:spPr>
              <a:xfrm>
                <a:off x="9198300" y="2310300"/>
                <a:ext cx="12600" cy="12600"/>
              </a:xfrm>
              <a:prstGeom prst="rect">
                <a:avLst/>
              </a:prstGeom>
            </p:spPr>
          </p:pic>
        </mc:Fallback>
      </mc:AlternateContent>
      <p:sp>
        <p:nvSpPr>
          <p:cNvPr id="2" name="投影片編號版面配置區 1">
            <a:extLst>
              <a:ext uri="{FF2B5EF4-FFF2-40B4-BE49-F238E27FC236}">
                <a16:creationId xmlns:a16="http://schemas.microsoft.com/office/drawing/2014/main" id="{1671CC57-B039-DA39-07C7-072D99266108}"/>
              </a:ext>
            </a:extLst>
          </p:cNvPr>
          <p:cNvSpPr>
            <a:spLocks noGrp="1"/>
          </p:cNvSpPr>
          <p:nvPr>
            <p:ph type="sldNum" sz="quarter" idx="12"/>
          </p:nvPr>
        </p:nvSpPr>
        <p:spPr/>
        <p:txBody>
          <a:bodyPr/>
          <a:lstStyle/>
          <a:p>
            <a:fld id="{565CE74E-AB26-4998-AD42-012C4C1AD076}" type="slidenum">
              <a:rPr lang="zh-CN" altLang="en-US" smtClean="0"/>
              <a:t>29</a:t>
            </a:fld>
            <a:endParaRPr lang="zh-CN" altLang="en-US" dirty="0"/>
          </a:p>
        </p:txBody>
      </p:sp>
      <p:pic>
        <p:nvPicPr>
          <p:cNvPr id="14" name="圖片 13">
            <a:extLst>
              <a:ext uri="{FF2B5EF4-FFF2-40B4-BE49-F238E27FC236}">
                <a16:creationId xmlns:a16="http://schemas.microsoft.com/office/drawing/2014/main" id="{804D9ADE-2D4F-49BC-AD7B-361648CEDE8A}"/>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60039" t="90886" r="39564" b="7066"/>
          <a:stretch/>
        </p:blipFill>
        <p:spPr>
          <a:xfrm>
            <a:off x="7715249" y="6393657"/>
            <a:ext cx="45719" cy="61913"/>
          </a:xfrm>
          <a:prstGeom prst="rect">
            <a:avLst/>
          </a:prstGeom>
        </p:spPr>
      </p:pic>
      <p:pic>
        <p:nvPicPr>
          <p:cNvPr id="16" name="圖片 15">
            <a:extLst>
              <a:ext uri="{FF2B5EF4-FFF2-40B4-BE49-F238E27FC236}">
                <a16:creationId xmlns:a16="http://schemas.microsoft.com/office/drawing/2014/main" id="{FDCB4E9E-E21D-4525-8E1D-8B7805A51743}"/>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60039" t="90886" r="39564" b="7066"/>
          <a:stretch/>
        </p:blipFill>
        <p:spPr>
          <a:xfrm>
            <a:off x="9684544" y="6579393"/>
            <a:ext cx="45719" cy="61913"/>
          </a:xfrm>
          <a:prstGeom prst="rect">
            <a:avLst/>
          </a:prstGeom>
        </p:spPr>
      </p:pic>
      <p:pic>
        <p:nvPicPr>
          <p:cNvPr id="12" name="圖片 11">
            <a:extLst>
              <a:ext uri="{FF2B5EF4-FFF2-40B4-BE49-F238E27FC236}">
                <a16:creationId xmlns:a16="http://schemas.microsoft.com/office/drawing/2014/main" id="{F226B15A-CE61-4CEA-9EA6-9638F143F6F6}"/>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36000" y="916775"/>
            <a:ext cx="11520000" cy="2512225"/>
          </a:xfrm>
          <a:prstGeom prst="rect">
            <a:avLst/>
          </a:prstGeom>
        </p:spPr>
      </p:pic>
      <p:pic>
        <p:nvPicPr>
          <p:cNvPr id="17" name="圖片 16">
            <a:extLst>
              <a:ext uri="{FF2B5EF4-FFF2-40B4-BE49-F238E27FC236}">
                <a16:creationId xmlns:a16="http://schemas.microsoft.com/office/drawing/2014/main" id="{EA2505E9-DBF3-4815-9732-58E72834E28E}"/>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36000" y="3667306"/>
            <a:ext cx="11520000" cy="3054168"/>
          </a:xfrm>
          <a:prstGeom prst="rect">
            <a:avLst/>
          </a:prstGeom>
        </p:spPr>
      </p:pic>
      <p:cxnSp>
        <p:nvCxnSpPr>
          <p:cNvPr id="21" name="接點: 肘形 20">
            <a:extLst>
              <a:ext uri="{FF2B5EF4-FFF2-40B4-BE49-F238E27FC236}">
                <a16:creationId xmlns:a16="http://schemas.microsoft.com/office/drawing/2014/main" id="{F56AA610-C1F5-49F3-A99F-D7436777BE07}"/>
              </a:ext>
            </a:extLst>
          </p:cNvPr>
          <p:cNvCxnSpPr>
            <a:stCxn id="12" idx="3"/>
            <a:endCxn id="17" idx="1"/>
          </p:cNvCxnSpPr>
          <p:nvPr/>
        </p:nvCxnSpPr>
        <p:spPr>
          <a:xfrm flipH="1">
            <a:off x="336000" y="2172888"/>
            <a:ext cx="11520000" cy="3021502"/>
          </a:xfrm>
          <a:prstGeom prst="bentConnector5">
            <a:avLst>
              <a:gd name="adj1" fmla="val -1984"/>
              <a:gd name="adj2" fmla="val 45516"/>
              <a:gd name="adj3" fmla="val 101984"/>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385419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E18E9DB9-BF17-075B-6CF3-F86F2454F09F}"/>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E994412C-C26B-5921-5B52-5C1786AAB6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sp>
        <p:nvSpPr>
          <p:cNvPr id="3" name="文本框 2">
            <a:extLst>
              <a:ext uri="{FF2B5EF4-FFF2-40B4-BE49-F238E27FC236}">
                <a16:creationId xmlns:a16="http://schemas.microsoft.com/office/drawing/2014/main" id="{6CBDCE64-22B4-E3F7-99E1-79249B68ED15}"/>
              </a:ext>
            </a:extLst>
          </p:cNvPr>
          <p:cNvSpPr txBox="1"/>
          <p:nvPr/>
        </p:nvSpPr>
        <p:spPr>
          <a:xfrm>
            <a:off x="3764150" y="2942149"/>
            <a:ext cx="7937513" cy="707886"/>
          </a:xfrm>
          <a:prstGeom prst="rect">
            <a:avLst/>
          </a:prstGeom>
        </p:spPr>
        <p:txBody>
          <a:bodyPr wrap="square" rtlCol="0">
            <a:spAutoFit/>
          </a:bodyPr>
          <a:lstStyle/>
          <a:p>
            <a:pPr algn="ctr"/>
            <a:r>
              <a:rPr lang="en-US" altLang="zh-CN"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Introduction</a:t>
            </a:r>
            <a:endParaRPr lang="zh-CN" altLang="en-US"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6" name="组合 5">
            <a:extLst>
              <a:ext uri="{FF2B5EF4-FFF2-40B4-BE49-F238E27FC236}">
                <a16:creationId xmlns:a16="http://schemas.microsoft.com/office/drawing/2014/main" id="{6B0C15F8-9BD6-42D4-648E-52774AB7C80D}"/>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7CA1C33F-70DD-AB92-144A-A72B8B6F97D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DC4DA0B7-942D-77B6-C58C-E8B53E64908A}"/>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01</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22631376-B1E8-5561-D57C-5DCF4DCF0758}"/>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DE50B672-227A-FAC6-5D8F-4FA70BCCB810}"/>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0" name="圖片 9">
            <a:extLst>
              <a:ext uri="{FF2B5EF4-FFF2-40B4-BE49-F238E27FC236}">
                <a16:creationId xmlns:a16="http://schemas.microsoft.com/office/drawing/2014/main" id="{F581F073-3AAB-B802-C6BA-F43D97281983}"/>
              </a:ext>
            </a:extLst>
          </p:cNvPr>
          <p:cNvPicPr>
            <a:picLocks noChangeAspect="1"/>
          </p:cNvPicPr>
          <p:nvPr/>
        </p:nvPicPr>
        <p:blipFill>
          <a:blip r:embed="rId5"/>
          <a:stretch>
            <a:fillRect/>
          </a:stretch>
        </p:blipFill>
        <p:spPr>
          <a:xfrm>
            <a:off x="1479677" y="4100770"/>
            <a:ext cx="1642665" cy="1797269"/>
          </a:xfrm>
          <a:prstGeom prst="rect">
            <a:avLst/>
          </a:prstGeom>
        </p:spPr>
      </p:pic>
      <p:sp>
        <p:nvSpPr>
          <p:cNvPr id="7" name="投影片編號版面配置區 6">
            <a:extLst>
              <a:ext uri="{FF2B5EF4-FFF2-40B4-BE49-F238E27FC236}">
                <a16:creationId xmlns:a16="http://schemas.microsoft.com/office/drawing/2014/main" id="{2CAF6849-85BF-6297-6367-E0B953982CF3}"/>
              </a:ext>
            </a:extLst>
          </p:cNvPr>
          <p:cNvSpPr>
            <a:spLocks noGrp="1"/>
          </p:cNvSpPr>
          <p:nvPr>
            <p:ph type="sldNum" sz="quarter" idx="12"/>
          </p:nvPr>
        </p:nvSpPr>
        <p:spPr/>
        <p:txBody>
          <a:bodyPr/>
          <a:lstStyle/>
          <a:p>
            <a:fld id="{565CE74E-AB26-4998-AD42-012C4C1AD076}" type="slidenum">
              <a:rPr lang="zh-CN" altLang="en-US" smtClean="0"/>
              <a:t>3</a:t>
            </a:fld>
            <a:endParaRPr lang="zh-CN" altLang="en-US"/>
          </a:p>
        </p:txBody>
      </p:sp>
    </p:spTree>
    <p:extLst>
      <p:ext uri="{BB962C8B-B14F-4D97-AF65-F5344CB8AC3E}">
        <p14:creationId xmlns:p14="http://schemas.microsoft.com/office/powerpoint/2010/main" val="256819395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2968238" cy="400110"/>
            <a:chOff x="568442" y="319364"/>
            <a:chExt cx="2968238" cy="400111"/>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2870722"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Timing diagram - </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SignVer</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mc:AlternateContent xmlns:mc="http://schemas.openxmlformats.org/markup-compatibility/2006" xmlns:p14="http://schemas.microsoft.com/office/powerpoint/2010/main">
        <mc:Choice Requires="p14">
          <p:contentPart p14:bwMode="auto" r:id="rId3">
            <p14:nvContentPartPr>
              <p14:cNvPr id="3" name="筆跡 2">
                <a:extLst>
                  <a:ext uri="{FF2B5EF4-FFF2-40B4-BE49-F238E27FC236}">
                    <a16:creationId xmlns:a16="http://schemas.microsoft.com/office/drawing/2014/main" id="{4095E1E5-5CCB-58A4-2747-36292812DF8F}"/>
                  </a:ext>
                </a:extLst>
              </p14:cNvPr>
              <p14:cNvContentPartPr/>
              <p14:nvPr/>
            </p14:nvContentPartPr>
            <p14:xfrm>
              <a:off x="9204420" y="2316420"/>
              <a:ext cx="360" cy="360"/>
            </p14:xfrm>
          </p:contentPart>
        </mc:Choice>
        <mc:Fallback xmlns="">
          <p:pic>
            <p:nvPicPr>
              <p:cNvPr id="3" name="筆跡 2">
                <a:extLst>
                  <a:ext uri="{FF2B5EF4-FFF2-40B4-BE49-F238E27FC236}">
                    <a16:creationId xmlns:a16="http://schemas.microsoft.com/office/drawing/2014/main" id="{4095E1E5-5CCB-58A4-2747-36292812DF8F}"/>
                  </a:ext>
                </a:extLst>
              </p:cNvPr>
              <p:cNvPicPr/>
              <p:nvPr/>
            </p:nvPicPr>
            <p:blipFill>
              <a:blip r:embed="rId7"/>
              <a:stretch>
                <a:fillRect/>
              </a:stretch>
            </p:blipFill>
            <p:spPr>
              <a:xfrm>
                <a:off x="9198300" y="2310300"/>
                <a:ext cx="12600" cy="12600"/>
              </a:xfrm>
              <a:prstGeom prst="rect">
                <a:avLst/>
              </a:prstGeom>
            </p:spPr>
          </p:pic>
        </mc:Fallback>
      </mc:AlternateContent>
      <p:sp>
        <p:nvSpPr>
          <p:cNvPr id="2" name="投影片編號版面配置區 1">
            <a:extLst>
              <a:ext uri="{FF2B5EF4-FFF2-40B4-BE49-F238E27FC236}">
                <a16:creationId xmlns:a16="http://schemas.microsoft.com/office/drawing/2014/main" id="{1671CC57-B039-DA39-07C7-072D99266108}"/>
              </a:ext>
            </a:extLst>
          </p:cNvPr>
          <p:cNvSpPr>
            <a:spLocks noGrp="1"/>
          </p:cNvSpPr>
          <p:nvPr>
            <p:ph type="sldNum" sz="quarter" idx="12"/>
          </p:nvPr>
        </p:nvSpPr>
        <p:spPr/>
        <p:txBody>
          <a:bodyPr/>
          <a:lstStyle/>
          <a:p>
            <a:fld id="{565CE74E-AB26-4998-AD42-012C4C1AD076}" type="slidenum">
              <a:rPr lang="zh-CN" altLang="en-US" smtClean="0"/>
              <a:t>30</a:t>
            </a:fld>
            <a:endParaRPr lang="zh-CN" altLang="en-US" dirty="0"/>
          </a:p>
        </p:txBody>
      </p:sp>
      <p:pic>
        <p:nvPicPr>
          <p:cNvPr id="14" name="圖片 13">
            <a:extLst>
              <a:ext uri="{FF2B5EF4-FFF2-40B4-BE49-F238E27FC236}">
                <a16:creationId xmlns:a16="http://schemas.microsoft.com/office/drawing/2014/main" id="{C77F161E-D41E-44D8-8DDF-CEB9AF7031F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36000" y="1987097"/>
            <a:ext cx="11520000" cy="2883806"/>
          </a:xfrm>
          <a:prstGeom prst="rect">
            <a:avLst/>
          </a:prstGeom>
        </p:spPr>
      </p:pic>
    </p:spTree>
    <p:extLst>
      <p:ext uri="{BB962C8B-B14F-4D97-AF65-F5344CB8AC3E}">
        <p14:creationId xmlns:p14="http://schemas.microsoft.com/office/powerpoint/2010/main" val="128803623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A58B89-A25C-46BA-5A7F-882FECD1545E}"/>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8A8E734B-50F3-CDB1-7168-B248411ADBBA}"/>
              </a:ext>
            </a:extLst>
          </p:cNvPr>
          <p:cNvGrpSpPr/>
          <p:nvPr/>
        </p:nvGrpSpPr>
        <p:grpSpPr>
          <a:xfrm>
            <a:off x="568443" y="319365"/>
            <a:ext cx="4009805" cy="461665"/>
            <a:chOff x="568442" y="319364"/>
            <a:chExt cx="4009805" cy="461666"/>
          </a:xfrm>
        </p:grpSpPr>
        <p:sp>
          <p:nvSpPr>
            <p:cNvPr id="55" name="文本框 23">
              <a:extLst>
                <a:ext uri="{FF2B5EF4-FFF2-40B4-BE49-F238E27FC236}">
                  <a16:creationId xmlns:a16="http://schemas.microsoft.com/office/drawing/2014/main" id="{21CFC547-5678-20C5-F795-DE47FE8D55C5}"/>
                </a:ext>
              </a:extLst>
            </p:cNvPr>
            <p:cNvSpPr txBox="1"/>
            <p:nvPr/>
          </p:nvSpPr>
          <p:spPr>
            <a:xfrm>
              <a:off x="665958" y="319364"/>
              <a:ext cx="3912289"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MLDSA Data Mem - </a:t>
              </a:r>
              <a:r>
                <a:rPr lang="en-US" altLang="zh-TW" sz="24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Key</a:t>
              </a:r>
              <a:r>
                <a:rPr lang="en-US" altLang="zh-CN" sz="24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Gen</a:t>
              </a:r>
              <a:endPar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99A030F4-00C5-6B76-CBDF-19D5D8805B81}"/>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96BA8DE4-57D2-1783-973A-C64B3B94E7AA}"/>
              </a:ext>
            </a:extLst>
          </p:cNvPr>
          <p:cNvSpPr>
            <a:spLocks noGrp="1"/>
          </p:cNvSpPr>
          <p:nvPr>
            <p:ph type="sldNum" sz="quarter" idx="12"/>
          </p:nvPr>
        </p:nvSpPr>
        <p:spPr>
          <a:xfrm>
            <a:off x="9448800" y="6492875"/>
            <a:ext cx="2743200" cy="365125"/>
          </a:xfrm>
        </p:spPr>
        <p:txBody>
          <a:bodyPr/>
          <a:lstStyle/>
          <a:p>
            <a:fld id="{565CE74E-AB26-4998-AD42-012C4C1AD076}" type="slidenum">
              <a:rPr lang="zh-CN" altLang="en-US" smtClean="0"/>
              <a:t>31</a:t>
            </a:fld>
            <a:endParaRPr lang="zh-CN" altLang="en-US" dirty="0"/>
          </a:p>
        </p:txBody>
      </p:sp>
      <p:graphicFrame>
        <p:nvGraphicFramePr>
          <p:cNvPr id="6" name="表格 5">
            <a:extLst>
              <a:ext uri="{FF2B5EF4-FFF2-40B4-BE49-F238E27FC236}">
                <a16:creationId xmlns:a16="http://schemas.microsoft.com/office/drawing/2014/main" id="{FB2A06B1-AF34-2633-77A5-EB3D552EF56B}"/>
              </a:ext>
            </a:extLst>
          </p:cNvPr>
          <p:cNvGraphicFramePr>
            <a:graphicFrameLocks noGrp="1"/>
          </p:cNvGraphicFramePr>
          <p:nvPr>
            <p:extLst>
              <p:ext uri="{D42A27DB-BD31-4B8C-83A1-F6EECF244321}">
                <p14:modId xmlns:p14="http://schemas.microsoft.com/office/powerpoint/2010/main" val="2240652537"/>
              </p:ext>
            </p:extLst>
          </p:nvPr>
        </p:nvGraphicFramePr>
        <p:xfrm>
          <a:off x="696001" y="2352990"/>
          <a:ext cx="10799998" cy="2152020"/>
        </p:xfrm>
        <a:graphic>
          <a:graphicData uri="http://schemas.openxmlformats.org/drawingml/2006/table">
            <a:tbl>
              <a:tblPr firstRow="1" bandRow="1">
                <a:tableStyleId>{5C22544A-7EE6-4342-B048-85BDC9FD1C3A}</a:tableStyleId>
              </a:tblPr>
              <a:tblGrid>
                <a:gridCol w="1055005">
                  <a:extLst>
                    <a:ext uri="{9D8B030D-6E8A-4147-A177-3AD203B41FA5}">
                      <a16:colId xmlns:a16="http://schemas.microsoft.com/office/drawing/2014/main" val="2950784667"/>
                    </a:ext>
                  </a:extLst>
                </a:gridCol>
                <a:gridCol w="1392417">
                  <a:extLst>
                    <a:ext uri="{9D8B030D-6E8A-4147-A177-3AD203B41FA5}">
                      <a16:colId xmlns:a16="http://schemas.microsoft.com/office/drawing/2014/main" val="3282308950"/>
                    </a:ext>
                  </a:extLst>
                </a:gridCol>
                <a:gridCol w="928064">
                  <a:extLst>
                    <a:ext uri="{9D8B030D-6E8A-4147-A177-3AD203B41FA5}">
                      <a16:colId xmlns:a16="http://schemas.microsoft.com/office/drawing/2014/main" val="3392649446"/>
                    </a:ext>
                  </a:extLst>
                </a:gridCol>
                <a:gridCol w="928064">
                  <a:extLst>
                    <a:ext uri="{9D8B030D-6E8A-4147-A177-3AD203B41FA5}">
                      <a16:colId xmlns:a16="http://schemas.microsoft.com/office/drawing/2014/main" val="4247082408"/>
                    </a:ext>
                  </a:extLst>
                </a:gridCol>
                <a:gridCol w="928064">
                  <a:extLst>
                    <a:ext uri="{9D8B030D-6E8A-4147-A177-3AD203B41FA5}">
                      <a16:colId xmlns:a16="http://schemas.microsoft.com/office/drawing/2014/main" val="2726845353"/>
                    </a:ext>
                  </a:extLst>
                </a:gridCol>
                <a:gridCol w="928064">
                  <a:extLst>
                    <a:ext uri="{9D8B030D-6E8A-4147-A177-3AD203B41FA5}">
                      <a16:colId xmlns:a16="http://schemas.microsoft.com/office/drawing/2014/main" val="1981261293"/>
                    </a:ext>
                  </a:extLst>
                </a:gridCol>
                <a:gridCol w="928064">
                  <a:extLst>
                    <a:ext uri="{9D8B030D-6E8A-4147-A177-3AD203B41FA5}">
                      <a16:colId xmlns:a16="http://schemas.microsoft.com/office/drawing/2014/main" val="969768690"/>
                    </a:ext>
                  </a:extLst>
                </a:gridCol>
                <a:gridCol w="928064">
                  <a:extLst>
                    <a:ext uri="{9D8B030D-6E8A-4147-A177-3AD203B41FA5}">
                      <a16:colId xmlns:a16="http://schemas.microsoft.com/office/drawing/2014/main" val="1114325185"/>
                    </a:ext>
                  </a:extLst>
                </a:gridCol>
                <a:gridCol w="928064">
                  <a:extLst>
                    <a:ext uri="{9D8B030D-6E8A-4147-A177-3AD203B41FA5}">
                      <a16:colId xmlns:a16="http://schemas.microsoft.com/office/drawing/2014/main" val="326544622"/>
                    </a:ext>
                  </a:extLst>
                </a:gridCol>
                <a:gridCol w="928064">
                  <a:extLst>
                    <a:ext uri="{9D8B030D-6E8A-4147-A177-3AD203B41FA5}">
                      <a16:colId xmlns:a16="http://schemas.microsoft.com/office/drawing/2014/main" val="3999466346"/>
                    </a:ext>
                  </a:extLst>
                </a:gridCol>
                <a:gridCol w="928064">
                  <a:extLst>
                    <a:ext uri="{9D8B030D-6E8A-4147-A177-3AD203B41FA5}">
                      <a16:colId xmlns:a16="http://schemas.microsoft.com/office/drawing/2014/main" val="2542458451"/>
                    </a:ext>
                  </a:extLst>
                </a:gridCol>
              </a:tblGrid>
              <a:tr h="351156">
                <a:tc>
                  <a:txBody>
                    <a:bodyPr/>
                    <a:lstStyle/>
                    <a:p>
                      <a:pPr algn="ct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記憶體</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寬度</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深度</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7</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221477539"/>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temp_A</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a:t>
                      </a:r>
                      <a:r>
                        <a:rPr lang="en-US" altLang="zh-TW" sz="1000" kern="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4096</a:t>
                      </a:r>
                      <a:endParaRPr lang="zh-TW" altLang="en-US" sz="1000" kern="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52814511"/>
                  </a:ext>
                </a:extLst>
              </a:tr>
              <a:tr h="351156">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23, 1024</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s1</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As1_hat</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As1_hat</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extLst>
                  <a:ext uri="{0D108BD9-81ED-4DB2-BD59-A6C34878D82A}">
                    <a16:rowId xmlns:a16="http://schemas.microsoft.com/office/drawing/2014/main" val="351047275"/>
                  </a:ext>
                </a:extLst>
              </a:tr>
              <a:tr h="351156">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23, 1024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07211568"/>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23, 1024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s1_hat</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s1_hat</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As1</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As1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35926868"/>
                  </a:ext>
                </a:extLst>
              </a:tr>
              <a:tr h="351156">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temp_</a:t>
                      </a:r>
                    </a:p>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seed</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64, 16</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a:t>
                      </a:r>
                      <a:b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b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(0-15)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(4-11)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(4-11)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(0-3)</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extLst>
                  <a:ext uri="{0D108BD9-81ED-4DB2-BD59-A6C34878D82A}">
                    <a16:rowId xmlns:a16="http://schemas.microsoft.com/office/drawing/2014/main" val="539582185"/>
                  </a:ext>
                </a:extLst>
              </a:tr>
            </a:tbl>
          </a:graphicData>
        </a:graphic>
      </p:graphicFrame>
      <p:graphicFrame>
        <p:nvGraphicFramePr>
          <p:cNvPr id="7" name="表格 6">
            <a:extLst>
              <a:ext uri="{FF2B5EF4-FFF2-40B4-BE49-F238E27FC236}">
                <a16:creationId xmlns:a16="http://schemas.microsoft.com/office/drawing/2014/main" id="{84EADFDE-A06F-315D-3391-66CD7C051518}"/>
              </a:ext>
            </a:extLst>
          </p:cNvPr>
          <p:cNvGraphicFramePr>
            <a:graphicFrameLocks noGrp="1"/>
          </p:cNvGraphicFramePr>
          <p:nvPr>
            <p:extLst>
              <p:ext uri="{D42A27DB-BD31-4B8C-83A1-F6EECF244321}">
                <p14:modId xmlns:p14="http://schemas.microsoft.com/office/powerpoint/2010/main" val="3310047908"/>
              </p:ext>
            </p:extLst>
          </p:nvPr>
        </p:nvGraphicFramePr>
        <p:xfrm>
          <a:off x="9638399" y="781030"/>
          <a:ext cx="1857600" cy="702312"/>
        </p:xfrm>
        <a:graphic>
          <a:graphicData uri="http://schemas.openxmlformats.org/drawingml/2006/table">
            <a:tbl>
              <a:tblPr firstRow="1" bandRow="1">
                <a:tableStyleId>{5C22544A-7EE6-4342-B048-85BDC9FD1C3A}</a:tableStyleId>
              </a:tblPr>
              <a:tblGrid>
                <a:gridCol w="928800">
                  <a:extLst>
                    <a:ext uri="{9D8B030D-6E8A-4147-A177-3AD203B41FA5}">
                      <a16:colId xmlns:a16="http://schemas.microsoft.com/office/drawing/2014/main" val="2379852222"/>
                    </a:ext>
                  </a:extLst>
                </a:gridCol>
                <a:gridCol w="928800">
                  <a:extLst>
                    <a:ext uri="{9D8B030D-6E8A-4147-A177-3AD203B41FA5}">
                      <a16:colId xmlns:a16="http://schemas.microsoft.com/office/drawing/2014/main" val="16262278"/>
                    </a:ext>
                  </a:extLst>
                </a:gridCol>
              </a:tblGrid>
              <a:tr h="351156">
                <a:tc>
                  <a:txBody>
                    <a:bodyPr/>
                    <a:lstStyle/>
                    <a:p>
                      <a:pPr algn="ctr"/>
                      <a:endParaRPr lang="zh-TW" altLang="en-US" sz="1000" kern="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資料存入</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19452758"/>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資料送出</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28832030"/>
                  </a:ext>
                </a:extLst>
              </a:tr>
            </a:tbl>
          </a:graphicData>
        </a:graphic>
      </p:graphicFrame>
    </p:spTree>
    <p:extLst>
      <p:ext uri="{BB962C8B-B14F-4D97-AF65-F5344CB8AC3E}">
        <p14:creationId xmlns:p14="http://schemas.microsoft.com/office/powerpoint/2010/main" val="5428342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1168A7-F4E2-5D6B-E0C5-2D3A7166058A}"/>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AC20307F-15D9-F80E-5C4B-D5DB7FBDF0EC}"/>
              </a:ext>
            </a:extLst>
          </p:cNvPr>
          <p:cNvGrpSpPr/>
          <p:nvPr/>
        </p:nvGrpSpPr>
        <p:grpSpPr>
          <a:xfrm>
            <a:off x="568443" y="319365"/>
            <a:ext cx="4061102" cy="461665"/>
            <a:chOff x="568442" y="319364"/>
            <a:chExt cx="4061102" cy="461666"/>
          </a:xfrm>
        </p:grpSpPr>
        <p:sp>
          <p:nvSpPr>
            <p:cNvPr id="55" name="文本框 23">
              <a:extLst>
                <a:ext uri="{FF2B5EF4-FFF2-40B4-BE49-F238E27FC236}">
                  <a16:creationId xmlns:a16="http://schemas.microsoft.com/office/drawing/2014/main" id="{2A7031F9-D2B9-91BE-2981-9C3CE4E72720}"/>
                </a:ext>
              </a:extLst>
            </p:cNvPr>
            <p:cNvSpPr txBox="1"/>
            <p:nvPr/>
          </p:nvSpPr>
          <p:spPr>
            <a:xfrm>
              <a:off x="665958" y="319364"/>
              <a:ext cx="3963586"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MLDSA Data Mem - </a:t>
              </a:r>
              <a:r>
                <a:rPr lang="en-US" altLang="zh-CN" sz="24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SignGen</a:t>
              </a:r>
              <a:endPar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EA77FCE1-F8CF-83BA-78FA-6BD1EE008023}"/>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D3FAC9CE-A667-2ABE-0549-003BE7FA48EE}"/>
              </a:ext>
            </a:extLst>
          </p:cNvPr>
          <p:cNvSpPr>
            <a:spLocks noGrp="1"/>
          </p:cNvSpPr>
          <p:nvPr>
            <p:ph type="sldNum" sz="quarter" idx="12"/>
          </p:nvPr>
        </p:nvSpPr>
        <p:spPr>
          <a:xfrm>
            <a:off x="9448800" y="6492875"/>
            <a:ext cx="2743200" cy="365125"/>
          </a:xfrm>
        </p:spPr>
        <p:txBody>
          <a:bodyPr/>
          <a:lstStyle/>
          <a:p>
            <a:fld id="{565CE74E-AB26-4998-AD42-012C4C1AD076}" type="slidenum">
              <a:rPr lang="zh-CN" altLang="en-US" smtClean="0"/>
              <a:t>32</a:t>
            </a:fld>
            <a:endParaRPr lang="zh-CN" altLang="en-US" dirty="0"/>
          </a:p>
        </p:txBody>
      </p:sp>
      <p:graphicFrame>
        <p:nvGraphicFramePr>
          <p:cNvPr id="6" name="表格 5">
            <a:extLst>
              <a:ext uri="{FF2B5EF4-FFF2-40B4-BE49-F238E27FC236}">
                <a16:creationId xmlns:a16="http://schemas.microsoft.com/office/drawing/2014/main" id="{1CBBBD5E-BAA5-4159-3109-3375DCB5DA4A}"/>
              </a:ext>
            </a:extLst>
          </p:cNvPr>
          <p:cNvGraphicFramePr>
            <a:graphicFrameLocks noGrp="1"/>
          </p:cNvGraphicFramePr>
          <p:nvPr>
            <p:extLst>
              <p:ext uri="{D42A27DB-BD31-4B8C-83A1-F6EECF244321}">
                <p14:modId xmlns:p14="http://schemas.microsoft.com/office/powerpoint/2010/main" val="1353392168"/>
              </p:ext>
            </p:extLst>
          </p:nvPr>
        </p:nvGraphicFramePr>
        <p:xfrm>
          <a:off x="126780" y="736234"/>
          <a:ext cx="11938439" cy="6096000"/>
        </p:xfrm>
        <a:graphic>
          <a:graphicData uri="http://schemas.openxmlformats.org/drawingml/2006/table">
            <a:tbl>
              <a:tblPr firstRow="1" bandRow="1">
                <a:tableStyleId>{5C22544A-7EE6-4342-B048-85BDC9FD1C3A}</a:tableStyleId>
              </a:tblPr>
              <a:tblGrid>
                <a:gridCol w="625695">
                  <a:extLst>
                    <a:ext uri="{9D8B030D-6E8A-4147-A177-3AD203B41FA5}">
                      <a16:colId xmlns:a16="http://schemas.microsoft.com/office/drawing/2014/main" val="2950784667"/>
                    </a:ext>
                  </a:extLst>
                </a:gridCol>
                <a:gridCol w="466722">
                  <a:extLst>
                    <a:ext uri="{9D8B030D-6E8A-4147-A177-3AD203B41FA5}">
                      <a16:colId xmlns:a16="http://schemas.microsoft.com/office/drawing/2014/main" val="3282308950"/>
                    </a:ext>
                  </a:extLst>
                </a:gridCol>
                <a:gridCol w="493001">
                  <a:extLst>
                    <a:ext uri="{9D8B030D-6E8A-4147-A177-3AD203B41FA5}">
                      <a16:colId xmlns:a16="http://schemas.microsoft.com/office/drawing/2014/main" val="3392649446"/>
                    </a:ext>
                  </a:extLst>
                </a:gridCol>
                <a:gridCol w="493001">
                  <a:extLst>
                    <a:ext uri="{9D8B030D-6E8A-4147-A177-3AD203B41FA5}">
                      <a16:colId xmlns:a16="http://schemas.microsoft.com/office/drawing/2014/main" val="4247082408"/>
                    </a:ext>
                  </a:extLst>
                </a:gridCol>
                <a:gridCol w="493001">
                  <a:extLst>
                    <a:ext uri="{9D8B030D-6E8A-4147-A177-3AD203B41FA5}">
                      <a16:colId xmlns:a16="http://schemas.microsoft.com/office/drawing/2014/main" val="2726845353"/>
                    </a:ext>
                  </a:extLst>
                </a:gridCol>
                <a:gridCol w="493001">
                  <a:extLst>
                    <a:ext uri="{9D8B030D-6E8A-4147-A177-3AD203B41FA5}">
                      <a16:colId xmlns:a16="http://schemas.microsoft.com/office/drawing/2014/main" val="1981261293"/>
                    </a:ext>
                  </a:extLst>
                </a:gridCol>
                <a:gridCol w="493001">
                  <a:extLst>
                    <a:ext uri="{9D8B030D-6E8A-4147-A177-3AD203B41FA5}">
                      <a16:colId xmlns:a16="http://schemas.microsoft.com/office/drawing/2014/main" val="969768690"/>
                    </a:ext>
                  </a:extLst>
                </a:gridCol>
                <a:gridCol w="493001">
                  <a:extLst>
                    <a:ext uri="{9D8B030D-6E8A-4147-A177-3AD203B41FA5}">
                      <a16:colId xmlns:a16="http://schemas.microsoft.com/office/drawing/2014/main" val="1114325185"/>
                    </a:ext>
                  </a:extLst>
                </a:gridCol>
                <a:gridCol w="493001">
                  <a:extLst>
                    <a:ext uri="{9D8B030D-6E8A-4147-A177-3AD203B41FA5}">
                      <a16:colId xmlns:a16="http://schemas.microsoft.com/office/drawing/2014/main" val="326544622"/>
                    </a:ext>
                  </a:extLst>
                </a:gridCol>
                <a:gridCol w="493001">
                  <a:extLst>
                    <a:ext uri="{9D8B030D-6E8A-4147-A177-3AD203B41FA5}">
                      <a16:colId xmlns:a16="http://schemas.microsoft.com/office/drawing/2014/main" val="3999466346"/>
                    </a:ext>
                  </a:extLst>
                </a:gridCol>
                <a:gridCol w="493001">
                  <a:extLst>
                    <a:ext uri="{9D8B030D-6E8A-4147-A177-3AD203B41FA5}">
                      <a16:colId xmlns:a16="http://schemas.microsoft.com/office/drawing/2014/main" val="2542458451"/>
                    </a:ext>
                  </a:extLst>
                </a:gridCol>
                <a:gridCol w="493001">
                  <a:extLst>
                    <a:ext uri="{9D8B030D-6E8A-4147-A177-3AD203B41FA5}">
                      <a16:colId xmlns:a16="http://schemas.microsoft.com/office/drawing/2014/main" val="1580581750"/>
                    </a:ext>
                  </a:extLst>
                </a:gridCol>
                <a:gridCol w="493001">
                  <a:extLst>
                    <a:ext uri="{9D8B030D-6E8A-4147-A177-3AD203B41FA5}">
                      <a16:colId xmlns:a16="http://schemas.microsoft.com/office/drawing/2014/main" val="511884125"/>
                    </a:ext>
                  </a:extLst>
                </a:gridCol>
                <a:gridCol w="493001">
                  <a:extLst>
                    <a:ext uri="{9D8B030D-6E8A-4147-A177-3AD203B41FA5}">
                      <a16:colId xmlns:a16="http://schemas.microsoft.com/office/drawing/2014/main" val="2454988802"/>
                    </a:ext>
                  </a:extLst>
                </a:gridCol>
                <a:gridCol w="493001">
                  <a:extLst>
                    <a:ext uri="{9D8B030D-6E8A-4147-A177-3AD203B41FA5}">
                      <a16:colId xmlns:a16="http://schemas.microsoft.com/office/drawing/2014/main" val="4189903804"/>
                    </a:ext>
                  </a:extLst>
                </a:gridCol>
                <a:gridCol w="493001">
                  <a:extLst>
                    <a:ext uri="{9D8B030D-6E8A-4147-A177-3AD203B41FA5}">
                      <a16:colId xmlns:a16="http://schemas.microsoft.com/office/drawing/2014/main" val="171092954"/>
                    </a:ext>
                  </a:extLst>
                </a:gridCol>
                <a:gridCol w="493001">
                  <a:extLst>
                    <a:ext uri="{9D8B030D-6E8A-4147-A177-3AD203B41FA5}">
                      <a16:colId xmlns:a16="http://schemas.microsoft.com/office/drawing/2014/main" val="4034235269"/>
                    </a:ext>
                  </a:extLst>
                </a:gridCol>
                <a:gridCol w="493001">
                  <a:extLst>
                    <a:ext uri="{9D8B030D-6E8A-4147-A177-3AD203B41FA5}">
                      <a16:colId xmlns:a16="http://schemas.microsoft.com/office/drawing/2014/main" val="1635673360"/>
                    </a:ext>
                  </a:extLst>
                </a:gridCol>
                <a:gridCol w="493001">
                  <a:extLst>
                    <a:ext uri="{9D8B030D-6E8A-4147-A177-3AD203B41FA5}">
                      <a16:colId xmlns:a16="http://schemas.microsoft.com/office/drawing/2014/main" val="2956985826"/>
                    </a:ext>
                  </a:extLst>
                </a:gridCol>
                <a:gridCol w="493001">
                  <a:extLst>
                    <a:ext uri="{9D8B030D-6E8A-4147-A177-3AD203B41FA5}">
                      <a16:colId xmlns:a16="http://schemas.microsoft.com/office/drawing/2014/main" val="545459789"/>
                    </a:ext>
                  </a:extLst>
                </a:gridCol>
                <a:gridCol w="493001">
                  <a:extLst>
                    <a:ext uri="{9D8B030D-6E8A-4147-A177-3AD203B41FA5}">
                      <a16:colId xmlns:a16="http://schemas.microsoft.com/office/drawing/2014/main" val="1536216753"/>
                    </a:ext>
                  </a:extLst>
                </a:gridCol>
                <a:gridCol w="493001">
                  <a:extLst>
                    <a:ext uri="{9D8B030D-6E8A-4147-A177-3AD203B41FA5}">
                      <a16:colId xmlns:a16="http://schemas.microsoft.com/office/drawing/2014/main" val="3793580230"/>
                    </a:ext>
                  </a:extLst>
                </a:gridCol>
                <a:gridCol w="493001">
                  <a:extLst>
                    <a:ext uri="{9D8B030D-6E8A-4147-A177-3AD203B41FA5}">
                      <a16:colId xmlns:a16="http://schemas.microsoft.com/office/drawing/2014/main" val="4000259038"/>
                    </a:ext>
                  </a:extLst>
                </a:gridCol>
                <a:gridCol w="493001">
                  <a:extLst>
                    <a:ext uri="{9D8B030D-6E8A-4147-A177-3AD203B41FA5}">
                      <a16:colId xmlns:a16="http://schemas.microsoft.com/office/drawing/2014/main" val="869657829"/>
                    </a:ext>
                  </a:extLst>
                </a:gridCol>
              </a:tblGrid>
              <a:tr h="351156">
                <a:tc>
                  <a:txBody>
                    <a:bodyPr/>
                    <a:lstStyle/>
                    <a:p>
                      <a:pPr algn="ct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記憶體</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寬度</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深度</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7</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11</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12</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13</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14</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15</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16</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17</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18</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19</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21</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22</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221477539"/>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temp_A</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a:t>
                      </a:r>
                      <a:r>
                        <a:rPr lang="en-US" altLang="zh-TW" sz="1000" kern="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4096</a:t>
                      </a:r>
                      <a:endParaRPr lang="zh-TW" altLang="en-US" sz="1000" kern="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2">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hMerge="1">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extLst>
                  <a:ext uri="{0D108BD9-81ED-4DB2-BD59-A6C34878D82A}">
                    <a16:rowId xmlns:a16="http://schemas.microsoft.com/office/drawing/2014/main" val="2665243160"/>
                  </a:ext>
                </a:extLst>
              </a:tr>
              <a:tr h="351156">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23, 1024</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extLst>
                  <a:ext uri="{0D108BD9-81ED-4DB2-BD59-A6C34878D82A}">
                    <a16:rowId xmlns:a16="http://schemas.microsoft.com/office/drawing/2014/main" val="351047275"/>
                  </a:ext>
                </a:extLst>
              </a:tr>
              <a:tr h="351156">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23, 1024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s2</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y_hat</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y_hat</a:t>
                      </a: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y_hat</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extLst>
                  <a:ext uri="{0D108BD9-81ED-4DB2-BD59-A6C34878D82A}">
                    <a16:rowId xmlns:a16="http://schemas.microsoft.com/office/drawing/2014/main" val="3607211568"/>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23, 1024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w_</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w_</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Dp_w</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Dp_w</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cs1_</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cs1_</a:t>
                      </a:r>
                    </a:p>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cs2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cs2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ct0_</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ct0_</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35926868"/>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temp3</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23, 1024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8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(0-255)</a:t>
                      </a:r>
                      <a:endParaRPr lang="zh-TW" altLang="en-US" sz="8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8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(0-255)</a:t>
                      </a:r>
                      <a:endParaRPr lang="zh-TW" altLang="en-US" sz="8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cs1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cs1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w_</a:t>
                      </a:r>
                    </a:p>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cs2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w_</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cs2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0902461"/>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23, 1024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cs2_</a:t>
                      </a:r>
                    </a:p>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cs2_</a:t>
                      </a:r>
                    </a:p>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HB</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wcs2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HB</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wcs2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91133306"/>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23, 1024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50899787"/>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temp6</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23, 1024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c_hat</a:t>
                      </a: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p>
                      <a:pPr algn="ctr"/>
                      <a:r>
                        <a:rPr lang="en-US" altLang="zh-TW" sz="8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(0-255)</a:t>
                      </a:r>
                      <a:endParaRPr lang="zh-TW" altLang="en-US" sz="8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c_hat</a:t>
                      </a:r>
                      <a:endPar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8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(0-255)</a:t>
                      </a:r>
                      <a:endParaRPr lang="zh-TW" altLang="en-US" sz="8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c_hat</a:t>
                      </a:r>
                      <a:endPar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8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(0-255)</a:t>
                      </a:r>
                      <a:endParaRPr lang="zh-TW" altLang="en-US" sz="8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c_hat</a:t>
                      </a:r>
                      <a:endPar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8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(0-255)</a:t>
                      </a:r>
                      <a:endParaRPr lang="zh-TW" altLang="en-US" sz="8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ct0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ct0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93518455"/>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temp7</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a:t>
                      </a:r>
                      <a:r>
                        <a:rPr lang="en-US" altLang="zh-TW" sz="1000" kern="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1024</a:t>
                      </a:r>
                      <a:endParaRPr lang="zh-TW" altLang="en-US" sz="1000" kern="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s1_</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s1_</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extLst>
                  <a:ext uri="{0D108BD9-81ED-4DB2-BD59-A6C34878D82A}">
                    <a16:rowId xmlns:a16="http://schemas.microsoft.com/office/drawing/2014/main" val="38587715"/>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temp8</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a:t>
                      </a:r>
                      <a:r>
                        <a:rPr lang="en-US" altLang="zh-TW" sz="1000" kern="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1024</a:t>
                      </a:r>
                      <a:endParaRPr lang="zh-TW" altLang="en-US" sz="1000" kern="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s2_</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s2_</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extLst>
                  <a:ext uri="{0D108BD9-81ED-4DB2-BD59-A6C34878D82A}">
                    <a16:rowId xmlns:a16="http://schemas.microsoft.com/office/drawing/2014/main" val="2040646674"/>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temp9</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a:t>
                      </a:r>
                      <a:r>
                        <a:rPr lang="en-US" altLang="zh-TW" sz="1000" kern="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1024</a:t>
                      </a:r>
                      <a:endParaRPr lang="zh-TW" altLang="en-US" sz="1000" kern="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t0_</a:t>
                      </a:r>
                    </a:p>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t0_</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extLst>
                  <a:ext uri="{0D108BD9-81ED-4DB2-BD59-A6C34878D82A}">
                    <a16:rowId xmlns:a16="http://schemas.microsoft.com/office/drawing/2014/main" val="2382212403"/>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temp_L</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16</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a:t>
                      </a:r>
                    </a:p>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(0-7)</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a:t>
                      </a:r>
                    </a:p>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(0-7)</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a:t>
                      </a:r>
                    </a:p>
                    <a:p>
                      <a:pPr algn="ctr"/>
                      <a:r>
                        <a:rPr lang="en-US" altLang="zh-TW" sz="10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(0-7)</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extLst>
                  <a:ext uri="{0D108BD9-81ED-4DB2-BD59-A6C34878D82A}">
                    <a16:rowId xmlns:a16="http://schemas.microsoft.com/office/drawing/2014/main" val="3801976026"/>
                  </a:ext>
                </a:extLst>
              </a:tr>
              <a:tr h="351156">
                <a:tc rowSpan="2">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temp_</a:t>
                      </a:r>
                    </a:p>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seed</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rowSpan="2">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64, 16</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(4-14)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(4-14)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extLst>
                  <a:ext uri="{0D108BD9-81ED-4DB2-BD59-A6C34878D82A}">
                    <a16:rowId xmlns:a16="http://schemas.microsoft.com/office/drawing/2014/main" val="539582185"/>
                  </a:ext>
                </a:extLst>
              </a:tr>
              <a:tr h="407872">
                <a:tc vMerge="1">
                  <a:txBody>
                    <a:bodyPr/>
                    <a:lstStyle/>
                    <a:p>
                      <a:endParaRPr dirty="0"/>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vMerge="1">
                  <a:txBody>
                    <a:bodyPr/>
                    <a:lstStyle/>
                    <a:p>
                      <a:endParaRPr dirty="0"/>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(0-7)</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(0-7)</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(0-3)</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(0-3)</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c_</a:t>
                      </a:r>
                    </a:p>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tilde</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(0-3)</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c_</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tilde</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(0-3)</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c_</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tilde</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(0-3)</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66365556"/>
                  </a:ext>
                </a:extLst>
              </a:tr>
            </a:tbl>
          </a:graphicData>
        </a:graphic>
      </p:graphicFrame>
      <p:graphicFrame>
        <p:nvGraphicFramePr>
          <p:cNvPr id="7" name="表格 6">
            <a:extLst>
              <a:ext uri="{FF2B5EF4-FFF2-40B4-BE49-F238E27FC236}">
                <a16:creationId xmlns:a16="http://schemas.microsoft.com/office/drawing/2014/main" id="{261CAFFF-78CE-6B3A-969A-2CA33A92CA27}"/>
              </a:ext>
            </a:extLst>
          </p:cNvPr>
          <p:cNvGraphicFramePr>
            <a:graphicFrameLocks noGrp="1"/>
          </p:cNvGraphicFramePr>
          <p:nvPr>
            <p:extLst>
              <p:ext uri="{D42A27DB-BD31-4B8C-83A1-F6EECF244321}">
                <p14:modId xmlns:p14="http://schemas.microsoft.com/office/powerpoint/2010/main" val="923180098"/>
              </p:ext>
            </p:extLst>
          </p:nvPr>
        </p:nvGraphicFramePr>
        <p:xfrm>
          <a:off x="10585619" y="7456"/>
          <a:ext cx="1479600" cy="702312"/>
        </p:xfrm>
        <a:graphic>
          <a:graphicData uri="http://schemas.openxmlformats.org/drawingml/2006/table">
            <a:tbl>
              <a:tblPr firstRow="1" bandRow="1">
                <a:tableStyleId>{5C22544A-7EE6-4342-B048-85BDC9FD1C3A}</a:tableStyleId>
              </a:tblPr>
              <a:tblGrid>
                <a:gridCol w="493200">
                  <a:extLst>
                    <a:ext uri="{9D8B030D-6E8A-4147-A177-3AD203B41FA5}">
                      <a16:colId xmlns:a16="http://schemas.microsoft.com/office/drawing/2014/main" val="2379852222"/>
                    </a:ext>
                  </a:extLst>
                </a:gridCol>
                <a:gridCol w="986400">
                  <a:extLst>
                    <a:ext uri="{9D8B030D-6E8A-4147-A177-3AD203B41FA5}">
                      <a16:colId xmlns:a16="http://schemas.microsoft.com/office/drawing/2014/main" val="16262278"/>
                    </a:ext>
                  </a:extLst>
                </a:gridCol>
              </a:tblGrid>
              <a:tr h="351156">
                <a:tc>
                  <a:txBody>
                    <a:bodyPr/>
                    <a:lstStyle/>
                    <a:p>
                      <a:pPr algn="ctr"/>
                      <a:endParaRPr lang="zh-TW" altLang="en-US" sz="1000" kern="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資料存入</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19452758"/>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資料送出</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28832030"/>
                  </a:ext>
                </a:extLst>
              </a:tr>
            </a:tbl>
          </a:graphicData>
        </a:graphic>
      </p:graphicFrame>
    </p:spTree>
    <p:extLst>
      <p:ext uri="{BB962C8B-B14F-4D97-AF65-F5344CB8AC3E}">
        <p14:creationId xmlns:p14="http://schemas.microsoft.com/office/powerpoint/2010/main" val="40241752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1168A7-F4E2-5D6B-E0C5-2D3A7166058A}"/>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AC20307F-15D9-F80E-5C4B-D5DB7FBDF0EC}"/>
              </a:ext>
            </a:extLst>
          </p:cNvPr>
          <p:cNvGrpSpPr/>
          <p:nvPr/>
        </p:nvGrpSpPr>
        <p:grpSpPr>
          <a:xfrm>
            <a:off x="568443" y="319365"/>
            <a:ext cx="3975694" cy="461665"/>
            <a:chOff x="568442" y="319364"/>
            <a:chExt cx="3975694" cy="461666"/>
          </a:xfrm>
        </p:grpSpPr>
        <p:sp>
          <p:nvSpPr>
            <p:cNvPr id="55" name="文本框 23">
              <a:extLst>
                <a:ext uri="{FF2B5EF4-FFF2-40B4-BE49-F238E27FC236}">
                  <a16:creationId xmlns:a16="http://schemas.microsoft.com/office/drawing/2014/main" id="{2A7031F9-D2B9-91BE-2981-9C3CE4E72720}"/>
                </a:ext>
              </a:extLst>
            </p:cNvPr>
            <p:cNvSpPr txBox="1"/>
            <p:nvPr/>
          </p:nvSpPr>
          <p:spPr>
            <a:xfrm>
              <a:off x="665958" y="319364"/>
              <a:ext cx="3878178"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MLDSA Data Mem - </a:t>
              </a:r>
              <a:r>
                <a:rPr lang="en-US" altLang="zh-CN" sz="24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SignVer</a:t>
              </a:r>
              <a:endPar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EA77FCE1-F8CF-83BA-78FA-6BD1EE008023}"/>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D3FAC9CE-A667-2ABE-0549-003BE7FA48EE}"/>
              </a:ext>
            </a:extLst>
          </p:cNvPr>
          <p:cNvSpPr>
            <a:spLocks noGrp="1"/>
          </p:cNvSpPr>
          <p:nvPr>
            <p:ph type="sldNum" sz="quarter" idx="12"/>
          </p:nvPr>
        </p:nvSpPr>
        <p:spPr>
          <a:xfrm>
            <a:off x="9448800" y="6492875"/>
            <a:ext cx="2743200" cy="365125"/>
          </a:xfrm>
        </p:spPr>
        <p:txBody>
          <a:bodyPr/>
          <a:lstStyle/>
          <a:p>
            <a:fld id="{565CE74E-AB26-4998-AD42-012C4C1AD076}" type="slidenum">
              <a:rPr lang="zh-CN" altLang="en-US" smtClean="0"/>
              <a:t>33</a:t>
            </a:fld>
            <a:endParaRPr lang="zh-CN" altLang="en-US" dirty="0"/>
          </a:p>
        </p:txBody>
      </p:sp>
      <p:graphicFrame>
        <p:nvGraphicFramePr>
          <p:cNvPr id="6" name="表格 5">
            <a:extLst>
              <a:ext uri="{FF2B5EF4-FFF2-40B4-BE49-F238E27FC236}">
                <a16:creationId xmlns:a16="http://schemas.microsoft.com/office/drawing/2014/main" id="{1CBBBD5E-BAA5-4159-3109-3375DCB5DA4A}"/>
              </a:ext>
            </a:extLst>
          </p:cNvPr>
          <p:cNvGraphicFramePr>
            <a:graphicFrameLocks noGrp="1"/>
          </p:cNvGraphicFramePr>
          <p:nvPr>
            <p:extLst>
              <p:ext uri="{D42A27DB-BD31-4B8C-83A1-F6EECF244321}">
                <p14:modId xmlns:p14="http://schemas.microsoft.com/office/powerpoint/2010/main" val="3992613041"/>
              </p:ext>
            </p:extLst>
          </p:nvPr>
        </p:nvGraphicFramePr>
        <p:xfrm>
          <a:off x="696001" y="1752814"/>
          <a:ext cx="10799998" cy="3397456"/>
        </p:xfrm>
        <a:graphic>
          <a:graphicData uri="http://schemas.openxmlformats.org/drawingml/2006/table">
            <a:tbl>
              <a:tblPr firstRow="1" bandRow="1">
                <a:tableStyleId>{5C22544A-7EE6-4342-B048-85BDC9FD1C3A}</a:tableStyleId>
              </a:tblPr>
              <a:tblGrid>
                <a:gridCol w="1055005">
                  <a:extLst>
                    <a:ext uri="{9D8B030D-6E8A-4147-A177-3AD203B41FA5}">
                      <a16:colId xmlns:a16="http://schemas.microsoft.com/office/drawing/2014/main" val="2950784667"/>
                    </a:ext>
                  </a:extLst>
                </a:gridCol>
                <a:gridCol w="1392417">
                  <a:extLst>
                    <a:ext uri="{9D8B030D-6E8A-4147-A177-3AD203B41FA5}">
                      <a16:colId xmlns:a16="http://schemas.microsoft.com/office/drawing/2014/main" val="3282308950"/>
                    </a:ext>
                  </a:extLst>
                </a:gridCol>
                <a:gridCol w="928064">
                  <a:extLst>
                    <a:ext uri="{9D8B030D-6E8A-4147-A177-3AD203B41FA5}">
                      <a16:colId xmlns:a16="http://schemas.microsoft.com/office/drawing/2014/main" val="3392649446"/>
                    </a:ext>
                  </a:extLst>
                </a:gridCol>
                <a:gridCol w="928064">
                  <a:extLst>
                    <a:ext uri="{9D8B030D-6E8A-4147-A177-3AD203B41FA5}">
                      <a16:colId xmlns:a16="http://schemas.microsoft.com/office/drawing/2014/main" val="4247082408"/>
                    </a:ext>
                  </a:extLst>
                </a:gridCol>
                <a:gridCol w="928064">
                  <a:extLst>
                    <a:ext uri="{9D8B030D-6E8A-4147-A177-3AD203B41FA5}">
                      <a16:colId xmlns:a16="http://schemas.microsoft.com/office/drawing/2014/main" val="2726845353"/>
                    </a:ext>
                  </a:extLst>
                </a:gridCol>
                <a:gridCol w="928064">
                  <a:extLst>
                    <a:ext uri="{9D8B030D-6E8A-4147-A177-3AD203B41FA5}">
                      <a16:colId xmlns:a16="http://schemas.microsoft.com/office/drawing/2014/main" val="1981261293"/>
                    </a:ext>
                  </a:extLst>
                </a:gridCol>
                <a:gridCol w="928064">
                  <a:extLst>
                    <a:ext uri="{9D8B030D-6E8A-4147-A177-3AD203B41FA5}">
                      <a16:colId xmlns:a16="http://schemas.microsoft.com/office/drawing/2014/main" val="969768690"/>
                    </a:ext>
                  </a:extLst>
                </a:gridCol>
                <a:gridCol w="928064">
                  <a:extLst>
                    <a:ext uri="{9D8B030D-6E8A-4147-A177-3AD203B41FA5}">
                      <a16:colId xmlns:a16="http://schemas.microsoft.com/office/drawing/2014/main" val="1114325185"/>
                    </a:ext>
                  </a:extLst>
                </a:gridCol>
                <a:gridCol w="928064">
                  <a:extLst>
                    <a:ext uri="{9D8B030D-6E8A-4147-A177-3AD203B41FA5}">
                      <a16:colId xmlns:a16="http://schemas.microsoft.com/office/drawing/2014/main" val="326544622"/>
                    </a:ext>
                  </a:extLst>
                </a:gridCol>
                <a:gridCol w="928064">
                  <a:extLst>
                    <a:ext uri="{9D8B030D-6E8A-4147-A177-3AD203B41FA5}">
                      <a16:colId xmlns:a16="http://schemas.microsoft.com/office/drawing/2014/main" val="3999466346"/>
                    </a:ext>
                  </a:extLst>
                </a:gridCol>
                <a:gridCol w="928064">
                  <a:extLst>
                    <a:ext uri="{9D8B030D-6E8A-4147-A177-3AD203B41FA5}">
                      <a16:colId xmlns:a16="http://schemas.microsoft.com/office/drawing/2014/main" val="2542458451"/>
                    </a:ext>
                  </a:extLst>
                </a:gridCol>
              </a:tblGrid>
              <a:tr h="351156">
                <a:tc>
                  <a:txBody>
                    <a:bodyPr/>
                    <a:lstStyle/>
                    <a:p>
                      <a:pPr algn="ct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記憶體</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寬度</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深度</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7</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221477539"/>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temp_A</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a:t>
                      </a:r>
                      <a:r>
                        <a:rPr lang="en-US" altLang="zh-TW" sz="1000" kern="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4096</a:t>
                      </a:r>
                      <a:endParaRPr lang="zh-TW" altLang="en-US" sz="1000" kern="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65243160"/>
                  </a:ext>
                </a:extLst>
              </a:tr>
              <a:tr h="351156">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23, 1024</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a:t>
                      </a:r>
                      <a:b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b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(0-255)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a:t>
                      </a:r>
                      <a:b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b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(0-255)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z_hat</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z_hat</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w_hat</a:t>
                      </a: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w_hat</a:t>
                      </a: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w’1</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w’1</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extLst>
                  <a:ext uri="{0D108BD9-81ED-4DB2-BD59-A6C34878D82A}">
                    <a16:rowId xmlns:a16="http://schemas.microsoft.com/office/drawing/2014/main" val="351047275"/>
                  </a:ext>
                </a:extLst>
              </a:tr>
              <a:tr h="351156">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23, 1024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t1</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c_hat</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c_hat</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Az_hat</a:t>
                      </a: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Az_</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w’appr</a:t>
                      </a: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w’appr</a:t>
                      </a: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07211568"/>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23, 1024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35926868"/>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temp3</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23, 1024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ct1_hat</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ct1_hat</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0902461"/>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temp_L</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a:t>
                      </a:r>
                      <a:r>
                        <a:rPr lang="en-US" altLang="zh-TW" sz="10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16</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(0-7)</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(0-7)</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extLst>
                  <a:ext uri="{0D108BD9-81ED-4DB2-BD59-A6C34878D82A}">
                    <a16:rowId xmlns:a16="http://schemas.microsoft.com/office/drawing/2014/main" val="2791133306"/>
                  </a:ext>
                </a:extLst>
              </a:tr>
              <a:tr h="351156">
                <a:tc rowSpan="2">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temp_seed</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rowSpan="2">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64, 16</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tr</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(4-11)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tr</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(4-11)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39582185"/>
                  </a:ext>
                </a:extLst>
              </a:tr>
              <a:tr h="407872">
                <a:tc vMerge="1">
                  <a:txBody>
                    <a:bodyPr/>
                    <a:lstStyle/>
                    <a:p>
                      <a:endParaRPr dirty="0"/>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vMerge="1">
                  <a:txBody>
                    <a:bodyPr/>
                    <a:lstStyle/>
                    <a:p>
                      <a:endParaRPr dirty="0"/>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c_tilde</a:t>
                      </a: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(0-3)</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c_tilde</a:t>
                      </a: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(0-3)</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66365556"/>
                  </a:ext>
                </a:extLst>
              </a:tr>
            </a:tbl>
          </a:graphicData>
        </a:graphic>
      </p:graphicFrame>
      <p:graphicFrame>
        <p:nvGraphicFramePr>
          <p:cNvPr id="7" name="表格 6">
            <a:extLst>
              <a:ext uri="{FF2B5EF4-FFF2-40B4-BE49-F238E27FC236}">
                <a16:creationId xmlns:a16="http://schemas.microsoft.com/office/drawing/2014/main" id="{261CAFFF-78CE-6B3A-969A-2CA33A92CA27}"/>
              </a:ext>
            </a:extLst>
          </p:cNvPr>
          <p:cNvGraphicFramePr>
            <a:graphicFrameLocks noGrp="1"/>
          </p:cNvGraphicFramePr>
          <p:nvPr>
            <p:extLst>
              <p:ext uri="{D42A27DB-BD31-4B8C-83A1-F6EECF244321}">
                <p14:modId xmlns:p14="http://schemas.microsoft.com/office/powerpoint/2010/main" val="996483586"/>
              </p:ext>
            </p:extLst>
          </p:nvPr>
        </p:nvGraphicFramePr>
        <p:xfrm>
          <a:off x="9638399" y="707814"/>
          <a:ext cx="1857600" cy="702312"/>
        </p:xfrm>
        <a:graphic>
          <a:graphicData uri="http://schemas.openxmlformats.org/drawingml/2006/table">
            <a:tbl>
              <a:tblPr firstRow="1" bandRow="1">
                <a:tableStyleId>{5C22544A-7EE6-4342-B048-85BDC9FD1C3A}</a:tableStyleId>
              </a:tblPr>
              <a:tblGrid>
                <a:gridCol w="928800">
                  <a:extLst>
                    <a:ext uri="{9D8B030D-6E8A-4147-A177-3AD203B41FA5}">
                      <a16:colId xmlns:a16="http://schemas.microsoft.com/office/drawing/2014/main" val="2379852222"/>
                    </a:ext>
                  </a:extLst>
                </a:gridCol>
                <a:gridCol w="928800">
                  <a:extLst>
                    <a:ext uri="{9D8B030D-6E8A-4147-A177-3AD203B41FA5}">
                      <a16:colId xmlns:a16="http://schemas.microsoft.com/office/drawing/2014/main" val="16262278"/>
                    </a:ext>
                  </a:extLst>
                </a:gridCol>
              </a:tblGrid>
              <a:tr h="351156">
                <a:tc>
                  <a:txBody>
                    <a:bodyPr/>
                    <a:lstStyle/>
                    <a:p>
                      <a:pPr algn="ctr"/>
                      <a:endParaRPr lang="zh-TW" altLang="en-US" sz="1000" kern="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資料存入</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19452758"/>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資料送出</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28832030"/>
                  </a:ext>
                </a:extLst>
              </a:tr>
            </a:tbl>
          </a:graphicData>
        </a:graphic>
      </p:graphicFrame>
    </p:spTree>
    <p:extLst>
      <p:ext uri="{BB962C8B-B14F-4D97-AF65-F5344CB8AC3E}">
        <p14:creationId xmlns:p14="http://schemas.microsoft.com/office/powerpoint/2010/main" val="364086966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3F676548-A99D-C013-E622-CD215A8D10FA}"/>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64F8E620-D363-6FE4-5730-96D21770AE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sp>
        <p:nvSpPr>
          <p:cNvPr id="3" name="文本框 2">
            <a:extLst>
              <a:ext uri="{FF2B5EF4-FFF2-40B4-BE49-F238E27FC236}">
                <a16:creationId xmlns:a16="http://schemas.microsoft.com/office/drawing/2014/main" id="{6C4E291C-79ED-98BA-B905-68776A3207FC}"/>
              </a:ext>
            </a:extLst>
          </p:cNvPr>
          <p:cNvSpPr txBox="1"/>
          <p:nvPr/>
        </p:nvSpPr>
        <p:spPr>
          <a:xfrm>
            <a:off x="3764150" y="2942149"/>
            <a:ext cx="7937513" cy="707886"/>
          </a:xfrm>
          <a:prstGeom prst="rect">
            <a:avLst/>
          </a:prstGeom>
        </p:spPr>
        <p:txBody>
          <a:bodyPr wrap="square" rtlCol="0">
            <a:spAutoFit/>
          </a:bodyPr>
          <a:lstStyle/>
          <a:p>
            <a:pPr algn="ctr"/>
            <a:r>
              <a:rPr lang="en-US" altLang="zh-CN"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NTT</a:t>
            </a:r>
            <a:endParaRPr lang="zh-CN" altLang="en-US"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6" name="组合 5">
            <a:extLst>
              <a:ext uri="{FF2B5EF4-FFF2-40B4-BE49-F238E27FC236}">
                <a16:creationId xmlns:a16="http://schemas.microsoft.com/office/drawing/2014/main" id="{0A8BEA87-89D4-D6BE-C73E-C9822DC258D1}"/>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D17DAF11-9C3C-1F77-E091-CEDCAF6EC64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F3B43450-E61E-508E-9B95-295DD8FCC1E2}"/>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04</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4E5818C6-053D-FC48-08DE-CF3AF06859D0}"/>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78B52364-B36E-2336-BC44-688BF72ABD58}"/>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0" name="圖片 9">
            <a:extLst>
              <a:ext uri="{FF2B5EF4-FFF2-40B4-BE49-F238E27FC236}">
                <a16:creationId xmlns:a16="http://schemas.microsoft.com/office/drawing/2014/main" id="{04B607E3-7E24-B762-363B-C7949429C553}"/>
              </a:ext>
            </a:extLst>
          </p:cNvPr>
          <p:cNvPicPr>
            <a:picLocks noChangeAspect="1"/>
          </p:cNvPicPr>
          <p:nvPr/>
        </p:nvPicPr>
        <p:blipFill>
          <a:blip r:embed="rId5"/>
          <a:stretch>
            <a:fillRect/>
          </a:stretch>
        </p:blipFill>
        <p:spPr>
          <a:xfrm>
            <a:off x="1479677" y="4100770"/>
            <a:ext cx="1642665" cy="1797269"/>
          </a:xfrm>
          <a:prstGeom prst="rect">
            <a:avLst/>
          </a:prstGeom>
        </p:spPr>
      </p:pic>
      <p:sp>
        <p:nvSpPr>
          <p:cNvPr id="7" name="投影片編號版面配置區 6">
            <a:extLst>
              <a:ext uri="{FF2B5EF4-FFF2-40B4-BE49-F238E27FC236}">
                <a16:creationId xmlns:a16="http://schemas.microsoft.com/office/drawing/2014/main" id="{EF26A6B1-AEE5-77EC-439A-6286EF3D4BFD}"/>
              </a:ext>
            </a:extLst>
          </p:cNvPr>
          <p:cNvSpPr>
            <a:spLocks noGrp="1"/>
          </p:cNvSpPr>
          <p:nvPr>
            <p:ph type="sldNum" sz="quarter" idx="12"/>
          </p:nvPr>
        </p:nvSpPr>
        <p:spPr/>
        <p:txBody>
          <a:bodyPr/>
          <a:lstStyle/>
          <a:p>
            <a:fld id="{565CE74E-AB26-4998-AD42-012C4C1AD076}" type="slidenum">
              <a:rPr lang="zh-CN" altLang="en-US" smtClean="0"/>
              <a:t>34</a:t>
            </a:fld>
            <a:endParaRPr lang="zh-CN" altLang="en-US"/>
          </a:p>
        </p:txBody>
      </p:sp>
    </p:spTree>
    <p:extLst>
      <p:ext uri="{BB962C8B-B14F-4D97-AF65-F5344CB8AC3E}">
        <p14:creationId xmlns:p14="http://schemas.microsoft.com/office/powerpoint/2010/main" val="109228337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1437948" cy="400110"/>
            <a:chOff x="568442" y="319364"/>
            <a:chExt cx="1437948"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1340432"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NTT/INTT</a:t>
              </a: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35</a:t>
            </a:fld>
            <a:endParaRPr lang="zh-CN" altLang="en-US" dirty="0"/>
          </a:p>
        </p:txBody>
      </p:sp>
      <p:sp>
        <p:nvSpPr>
          <p:cNvPr id="6" name="文字方塊 5">
            <a:extLst>
              <a:ext uri="{FF2B5EF4-FFF2-40B4-BE49-F238E27FC236}">
                <a16:creationId xmlns:a16="http://schemas.microsoft.com/office/drawing/2014/main" id="{B07329E8-421E-AC7C-F56E-9E0E21B17232}"/>
              </a:ext>
            </a:extLst>
          </p:cNvPr>
          <p:cNvSpPr txBox="1"/>
          <p:nvPr/>
        </p:nvSpPr>
        <p:spPr>
          <a:xfrm>
            <a:off x="720898" y="929558"/>
            <a:ext cx="9788915" cy="3885936"/>
          </a:xfrm>
          <a:prstGeom prst="rect">
            <a:avLst/>
          </a:prstGeom>
          <a:noFill/>
        </p:spPr>
        <p:txBody>
          <a:bodyPr wrap="square" rtlCol="0">
            <a:spAutoFit/>
          </a:bodyPr>
          <a:lstStyle/>
          <a:p>
            <a:pPr marL="285750" indent="-28575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NTT is a variant of the Fast Fourier Transform (FFT) based on a finite field.  </a:t>
            </a:r>
          </a:p>
          <a:p>
            <a:pPr marL="285750" indent="-28575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It transforms polynomial multiplication into “pointwise multiplication," accelerating polynomial multiplication operations.  </a:t>
            </a:r>
          </a:p>
          <a:p>
            <a:pPr marL="285750" indent="-28575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Cooley-Tukey decomposition is used for NTT and Gentleman-Sande decomposition for INTT in a butterfly architecture.</a:t>
            </a:r>
          </a:p>
          <a:p>
            <a:pPr marL="285750" indent="-28575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It adopts a Radix-2 Multi-path Delay Commutator (MDC) FFT, using 8 Butterfly Units (BU) to process data with N = 256.</a:t>
            </a: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8403167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FCFE7AD9-C71D-A194-3167-78F28964D608}"/>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74F103F2-2A77-00F2-D9E7-0AC6B343F839}"/>
              </a:ext>
            </a:extLst>
          </p:cNvPr>
          <p:cNvGrpSpPr/>
          <p:nvPr/>
        </p:nvGrpSpPr>
        <p:grpSpPr>
          <a:xfrm>
            <a:off x="568443" y="319365"/>
            <a:ext cx="3555707" cy="400110"/>
            <a:chOff x="568442" y="319364"/>
            <a:chExt cx="3555707" cy="400111"/>
          </a:xfrm>
        </p:grpSpPr>
        <p:sp>
          <p:nvSpPr>
            <p:cNvPr id="55" name="文本框 23">
              <a:extLst>
                <a:ext uri="{FF2B5EF4-FFF2-40B4-BE49-F238E27FC236}">
                  <a16:creationId xmlns:a16="http://schemas.microsoft.com/office/drawing/2014/main" id="{FE0FE0E1-FB95-C01A-AF6C-B8205E4D1417}"/>
                </a:ext>
              </a:extLst>
            </p:cNvPr>
            <p:cNvSpPr txBox="1"/>
            <p:nvPr/>
          </p:nvSpPr>
          <p:spPr>
            <a:xfrm>
              <a:off x="665958" y="319364"/>
              <a:ext cx="3458191"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NTT</a:t>
              </a:r>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Mathematical Derivation</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FB2FAAC8-B427-FBF7-AC9B-00C009BA5B12}"/>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AD64C8B7-A28D-07FA-2A15-018AC6157A6A}"/>
              </a:ext>
            </a:extLst>
          </p:cNvPr>
          <p:cNvSpPr>
            <a:spLocks noGrp="1"/>
          </p:cNvSpPr>
          <p:nvPr>
            <p:ph type="sldNum" sz="quarter" idx="12"/>
          </p:nvPr>
        </p:nvSpPr>
        <p:spPr/>
        <p:txBody>
          <a:bodyPr/>
          <a:lstStyle/>
          <a:p>
            <a:fld id="{565CE74E-AB26-4998-AD42-012C4C1AD076}" type="slidenum">
              <a:rPr lang="zh-CN" altLang="en-US" smtClean="0"/>
              <a:t>36</a:t>
            </a:fld>
            <a:endParaRPr lang="zh-CN" altLang="en-US" dirty="0"/>
          </a:p>
        </p:txBody>
      </p:sp>
      <p:sp>
        <p:nvSpPr>
          <p:cNvPr id="13" name="文字方塊 12">
            <a:extLst>
              <a:ext uri="{FF2B5EF4-FFF2-40B4-BE49-F238E27FC236}">
                <a16:creationId xmlns:a16="http://schemas.microsoft.com/office/drawing/2014/main" id="{ABBE369F-1CCF-CE99-6C99-D2BE7A865626}"/>
              </a:ext>
            </a:extLst>
          </p:cNvPr>
          <p:cNvSpPr txBox="1"/>
          <p:nvPr/>
        </p:nvSpPr>
        <p:spPr>
          <a:xfrm>
            <a:off x="818415" y="973722"/>
            <a:ext cx="6106160" cy="369332"/>
          </a:xfrm>
          <a:prstGeom prst="rect">
            <a:avLst/>
          </a:prstGeom>
          <a:noFill/>
        </p:spPr>
        <p:txBody>
          <a:bodyPr wrap="square">
            <a:spAutoFit/>
          </a:bodyPr>
          <a:lstStyle/>
          <a:p>
            <a:pPr marL="285750" indent="-285750">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Number Theoretic Transform (NTT) is defined as: </a:t>
            </a:r>
            <a:endParaRPr lang="zh-TW" altLang="en-US" dirty="0">
              <a:latin typeface="Times New Roman" panose="02020603050405020304" pitchFamily="18" charset="0"/>
              <a:cs typeface="Times New Roman" panose="02020603050405020304" pitchFamily="18" charset="0"/>
            </a:endParaRPr>
          </a:p>
        </p:txBody>
      </p:sp>
      <p:pic>
        <p:nvPicPr>
          <p:cNvPr id="15" name="圖片 14">
            <a:extLst>
              <a:ext uri="{FF2B5EF4-FFF2-40B4-BE49-F238E27FC236}">
                <a16:creationId xmlns:a16="http://schemas.microsoft.com/office/drawing/2014/main" id="{0C8CAE75-29DE-B9EC-AE29-9D32B4718326}"/>
              </a:ext>
            </a:extLst>
          </p:cNvPr>
          <p:cNvPicPr>
            <a:picLocks noChangeAspect="1"/>
          </p:cNvPicPr>
          <p:nvPr/>
        </p:nvPicPr>
        <p:blipFill>
          <a:blip r:embed="rId3"/>
          <a:stretch>
            <a:fillRect/>
          </a:stretch>
        </p:blipFill>
        <p:spPr>
          <a:xfrm>
            <a:off x="4896684" y="1343054"/>
            <a:ext cx="2398628" cy="699318"/>
          </a:xfrm>
          <a:prstGeom prst="rect">
            <a:avLst/>
          </a:prstGeom>
        </p:spPr>
      </p:pic>
      <p:sp>
        <p:nvSpPr>
          <p:cNvPr id="14" name="文字方塊 13">
            <a:extLst>
              <a:ext uri="{FF2B5EF4-FFF2-40B4-BE49-F238E27FC236}">
                <a16:creationId xmlns:a16="http://schemas.microsoft.com/office/drawing/2014/main" id="{8EC754AA-23A4-1BAC-9818-9179C5C86176}"/>
              </a:ext>
            </a:extLst>
          </p:cNvPr>
          <p:cNvSpPr txBox="1"/>
          <p:nvPr/>
        </p:nvSpPr>
        <p:spPr>
          <a:xfrm>
            <a:off x="818415" y="2113765"/>
            <a:ext cx="6106160" cy="369332"/>
          </a:xfrm>
          <a:prstGeom prst="rect">
            <a:avLst/>
          </a:prstGeom>
          <a:noFill/>
        </p:spPr>
        <p:txBody>
          <a:bodyPr wrap="square">
            <a:spAutoFit/>
          </a:bodyPr>
          <a:lstStyle/>
          <a:p>
            <a:pPr marL="285750" indent="-285750">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Using the Cooley-Tukey decomposition: </a:t>
            </a:r>
            <a:endParaRPr lang="zh-TW" altLang="en-US" dirty="0">
              <a:latin typeface="Times New Roman" panose="02020603050405020304" pitchFamily="18" charset="0"/>
              <a:cs typeface="Times New Roman" panose="02020603050405020304" pitchFamily="18" charset="0"/>
            </a:endParaRPr>
          </a:p>
        </p:txBody>
      </p:sp>
      <p:pic>
        <p:nvPicPr>
          <p:cNvPr id="16" name="圖片 15">
            <a:extLst>
              <a:ext uri="{FF2B5EF4-FFF2-40B4-BE49-F238E27FC236}">
                <a16:creationId xmlns:a16="http://schemas.microsoft.com/office/drawing/2014/main" id="{37B5F783-4165-96A4-1C8A-63555B8AD268}"/>
              </a:ext>
            </a:extLst>
          </p:cNvPr>
          <p:cNvPicPr>
            <a:picLocks noChangeAspect="1"/>
          </p:cNvPicPr>
          <p:nvPr/>
        </p:nvPicPr>
        <p:blipFill>
          <a:blip r:embed="rId4"/>
          <a:stretch>
            <a:fillRect/>
          </a:stretch>
        </p:blipFill>
        <p:spPr>
          <a:xfrm>
            <a:off x="3326932" y="2459996"/>
            <a:ext cx="5538132" cy="1560413"/>
          </a:xfrm>
          <a:prstGeom prst="rect">
            <a:avLst/>
          </a:prstGeom>
        </p:spPr>
      </p:pic>
      <p:sp>
        <p:nvSpPr>
          <p:cNvPr id="18" name="文字方塊 17">
            <a:extLst>
              <a:ext uri="{FF2B5EF4-FFF2-40B4-BE49-F238E27FC236}">
                <a16:creationId xmlns:a16="http://schemas.microsoft.com/office/drawing/2014/main" id="{74C95484-A76D-5B76-1F8D-A0E1CF5C6B74}"/>
              </a:ext>
            </a:extLst>
          </p:cNvPr>
          <p:cNvSpPr txBox="1"/>
          <p:nvPr/>
        </p:nvSpPr>
        <p:spPr>
          <a:xfrm>
            <a:off x="818415" y="4014910"/>
            <a:ext cx="6106160" cy="369332"/>
          </a:xfrm>
          <a:prstGeom prst="rect">
            <a:avLst/>
          </a:prstGeom>
          <a:noFill/>
        </p:spPr>
        <p:txBody>
          <a:bodyPr wrap="square">
            <a:spAutoFit/>
          </a:bodyPr>
          <a:lstStyle/>
          <a:p>
            <a:pPr marL="285750" indent="-285750">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Define :</a:t>
            </a:r>
            <a:endParaRPr lang="zh-TW" altLang="en-US" dirty="0">
              <a:latin typeface="Times New Roman" panose="02020603050405020304" pitchFamily="18" charset="0"/>
              <a:cs typeface="Times New Roman" panose="02020603050405020304" pitchFamily="18" charset="0"/>
            </a:endParaRPr>
          </a:p>
        </p:txBody>
      </p:sp>
      <p:pic>
        <p:nvPicPr>
          <p:cNvPr id="20" name="圖片 19">
            <a:extLst>
              <a:ext uri="{FF2B5EF4-FFF2-40B4-BE49-F238E27FC236}">
                <a16:creationId xmlns:a16="http://schemas.microsoft.com/office/drawing/2014/main" id="{25646580-4856-CE99-BAC1-E7DDAFDBA7BC}"/>
              </a:ext>
            </a:extLst>
          </p:cNvPr>
          <p:cNvPicPr>
            <a:picLocks noChangeAspect="1"/>
          </p:cNvPicPr>
          <p:nvPr/>
        </p:nvPicPr>
        <p:blipFill>
          <a:blip r:embed="rId5"/>
          <a:stretch>
            <a:fillRect/>
          </a:stretch>
        </p:blipFill>
        <p:spPr>
          <a:xfrm>
            <a:off x="3720369" y="4370414"/>
            <a:ext cx="4751257" cy="716856"/>
          </a:xfrm>
          <a:prstGeom prst="rect">
            <a:avLst/>
          </a:prstGeom>
        </p:spPr>
      </p:pic>
      <p:sp>
        <p:nvSpPr>
          <p:cNvPr id="22" name="文字方塊 21">
            <a:extLst>
              <a:ext uri="{FF2B5EF4-FFF2-40B4-BE49-F238E27FC236}">
                <a16:creationId xmlns:a16="http://schemas.microsoft.com/office/drawing/2014/main" id="{97B42735-15B2-9559-60A7-FA4DBB6B408B}"/>
              </a:ext>
            </a:extLst>
          </p:cNvPr>
          <p:cNvSpPr txBox="1"/>
          <p:nvPr/>
        </p:nvSpPr>
        <p:spPr>
          <a:xfrm>
            <a:off x="818415" y="5119425"/>
            <a:ext cx="6106160" cy="369332"/>
          </a:xfrm>
          <a:prstGeom prst="rect">
            <a:avLst/>
          </a:prstGeom>
          <a:noFill/>
        </p:spPr>
        <p:txBody>
          <a:bodyPr wrap="square">
            <a:spAutoFit/>
          </a:bodyPr>
          <a:lstStyle/>
          <a:p>
            <a:pPr marL="285750" indent="-285750">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Thus, the transformed coefficients are:</a:t>
            </a:r>
            <a:endParaRPr lang="zh-TW" altLang="en-US" dirty="0">
              <a:latin typeface="Times New Roman" panose="02020603050405020304" pitchFamily="18" charset="0"/>
              <a:cs typeface="Times New Roman" panose="02020603050405020304" pitchFamily="18" charset="0"/>
            </a:endParaRPr>
          </a:p>
        </p:txBody>
      </p:sp>
      <p:pic>
        <p:nvPicPr>
          <p:cNvPr id="23" name="圖片 22">
            <a:extLst>
              <a:ext uri="{FF2B5EF4-FFF2-40B4-BE49-F238E27FC236}">
                <a16:creationId xmlns:a16="http://schemas.microsoft.com/office/drawing/2014/main" id="{5F6C7FE8-F2BE-0400-FD23-646C57BB6759}"/>
              </a:ext>
            </a:extLst>
          </p:cNvPr>
          <p:cNvPicPr>
            <a:picLocks noChangeAspect="1"/>
          </p:cNvPicPr>
          <p:nvPr/>
        </p:nvPicPr>
        <p:blipFill>
          <a:blip r:embed="rId6"/>
          <a:stretch>
            <a:fillRect/>
          </a:stretch>
        </p:blipFill>
        <p:spPr>
          <a:xfrm>
            <a:off x="4468900" y="5488757"/>
            <a:ext cx="3254194" cy="676846"/>
          </a:xfrm>
          <a:prstGeom prst="rect">
            <a:avLst/>
          </a:prstGeom>
        </p:spPr>
      </p:pic>
      <p:pic>
        <p:nvPicPr>
          <p:cNvPr id="25" name="圖片 24">
            <a:extLst>
              <a:ext uri="{FF2B5EF4-FFF2-40B4-BE49-F238E27FC236}">
                <a16:creationId xmlns:a16="http://schemas.microsoft.com/office/drawing/2014/main" id="{C32AD604-6891-1E36-D5EF-26DB77B39EF9}"/>
              </a:ext>
            </a:extLst>
          </p:cNvPr>
          <p:cNvPicPr>
            <a:picLocks noChangeAspect="1"/>
          </p:cNvPicPr>
          <p:nvPr/>
        </p:nvPicPr>
        <p:blipFill>
          <a:blip r:embed="rId7"/>
          <a:srcRect l="5895"/>
          <a:stretch/>
        </p:blipFill>
        <p:spPr>
          <a:xfrm>
            <a:off x="10482262" y="1158388"/>
            <a:ext cx="1110737" cy="326753"/>
          </a:xfrm>
          <a:prstGeom prst="rect">
            <a:avLst/>
          </a:prstGeom>
        </p:spPr>
      </p:pic>
      <p:pic>
        <p:nvPicPr>
          <p:cNvPr id="27" name="圖片 26">
            <a:extLst>
              <a:ext uri="{FF2B5EF4-FFF2-40B4-BE49-F238E27FC236}">
                <a16:creationId xmlns:a16="http://schemas.microsoft.com/office/drawing/2014/main" id="{B7E0C04F-CB32-7C7E-1DA8-AAF59236EF61}"/>
              </a:ext>
            </a:extLst>
          </p:cNvPr>
          <p:cNvPicPr>
            <a:picLocks noChangeAspect="1"/>
          </p:cNvPicPr>
          <p:nvPr/>
        </p:nvPicPr>
        <p:blipFill>
          <a:blip r:embed="rId8"/>
          <a:srcRect l="2086"/>
          <a:stretch/>
        </p:blipFill>
        <p:spPr>
          <a:xfrm>
            <a:off x="10482262" y="1493991"/>
            <a:ext cx="1172021" cy="290077"/>
          </a:xfrm>
          <a:prstGeom prst="rect">
            <a:avLst/>
          </a:prstGeom>
        </p:spPr>
      </p:pic>
      <p:sp>
        <p:nvSpPr>
          <p:cNvPr id="28" name="文字方塊 27">
            <a:extLst>
              <a:ext uri="{FF2B5EF4-FFF2-40B4-BE49-F238E27FC236}">
                <a16:creationId xmlns:a16="http://schemas.microsoft.com/office/drawing/2014/main" id="{B7E677C6-CF7E-92D5-D253-23DE8937A6AE}"/>
              </a:ext>
            </a:extLst>
          </p:cNvPr>
          <p:cNvSpPr txBox="1"/>
          <p:nvPr/>
        </p:nvSpPr>
        <p:spPr>
          <a:xfrm>
            <a:off x="10013581" y="859461"/>
            <a:ext cx="641522" cy="338554"/>
          </a:xfrm>
          <a:prstGeom prst="rect">
            <a:avLst/>
          </a:prstGeom>
          <a:noFill/>
        </p:spPr>
        <p:txBody>
          <a:bodyPr wrap="none" rtlCol="0">
            <a:spAutoFit/>
          </a:bodyPr>
          <a:lstStyle/>
          <a:p>
            <a:r>
              <a:rPr lang="en-US" altLang="zh-TW" sz="1600" dirty="0">
                <a:solidFill>
                  <a:schemeClr val="bg2">
                    <a:lumMod val="25000"/>
                  </a:schemeClr>
                </a:solidFill>
                <a:latin typeface="Times New Roman" panose="02020603050405020304" pitchFamily="18" charset="0"/>
                <a:cs typeface="Times New Roman" panose="02020603050405020304" pitchFamily="18" charset="0"/>
              </a:rPr>
              <a:t>Note:</a:t>
            </a:r>
            <a:endParaRPr lang="zh-TW" altLang="en-US" sz="1600" dirty="0">
              <a:solidFill>
                <a:schemeClr val="bg2">
                  <a:lumMod val="2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496314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3BF15114-4FD0-C050-FDE8-643C1E502C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058AEC62-E5F7-62BE-5EFF-59F4815469C2}"/>
              </a:ext>
            </a:extLst>
          </p:cNvPr>
          <p:cNvGrpSpPr/>
          <p:nvPr/>
        </p:nvGrpSpPr>
        <p:grpSpPr>
          <a:xfrm>
            <a:off x="568443" y="319365"/>
            <a:ext cx="3640665" cy="400110"/>
            <a:chOff x="568442" y="319364"/>
            <a:chExt cx="3640665" cy="400111"/>
          </a:xfrm>
        </p:grpSpPr>
        <p:sp>
          <p:nvSpPr>
            <p:cNvPr id="55" name="文本框 23">
              <a:extLst>
                <a:ext uri="{FF2B5EF4-FFF2-40B4-BE49-F238E27FC236}">
                  <a16:creationId xmlns:a16="http://schemas.microsoft.com/office/drawing/2014/main" id="{70B8148F-05CD-6C2E-E211-98EB9C7805AF}"/>
                </a:ext>
              </a:extLst>
            </p:cNvPr>
            <p:cNvSpPr txBox="1"/>
            <p:nvPr/>
          </p:nvSpPr>
          <p:spPr>
            <a:xfrm>
              <a:off x="665958" y="319364"/>
              <a:ext cx="3543149"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INTT</a:t>
              </a:r>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Mathematical Derivation</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54D7B5C6-E5C5-CF9D-90D5-126DA63926C3}"/>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A5AC89A6-2438-5CF2-1028-8AE8F6C9FFA4}"/>
              </a:ext>
            </a:extLst>
          </p:cNvPr>
          <p:cNvSpPr>
            <a:spLocks noGrp="1"/>
          </p:cNvSpPr>
          <p:nvPr>
            <p:ph type="sldNum" sz="quarter" idx="12"/>
          </p:nvPr>
        </p:nvSpPr>
        <p:spPr/>
        <p:txBody>
          <a:bodyPr/>
          <a:lstStyle/>
          <a:p>
            <a:fld id="{565CE74E-AB26-4998-AD42-012C4C1AD076}" type="slidenum">
              <a:rPr lang="zh-CN" altLang="en-US" smtClean="0"/>
              <a:t>37</a:t>
            </a:fld>
            <a:endParaRPr lang="zh-CN" altLang="en-US" dirty="0"/>
          </a:p>
        </p:txBody>
      </p:sp>
      <p:sp>
        <p:nvSpPr>
          <p:cNvPr id="13" name="文字方塊 12">
            <a:extLst>
              <a:ext uri="{FF2B5EF4-FFF2-40B4-BE49-F238E27FC236}">
                <a16:creationId xmlns:a16="http://schemas.microsoft.com/office/drawing/2014/main" id="{98E95F80-49CF-BAAF-B8E2-90DF7604AB59}"/>
              </a:ext>
            </a:extLst>
          </p:cNvPr>
          <p:cNvSpPr txBox="1"/>
          <p:nvPr/>
        </p:nvSpPr>
        <p:spPr>
          <a:xfrm>
            <a:off x="818415" y="973722"/>
            <a:ext cx="6106160" cy="369332"/>
          </a:xfrm>
          <a:prstGeom prst="rect">
            <a:avLst/>
          </a:prstGeom>
          <a:noFill/>
        </p:spPr>
        <p:txBody>
          <a:bodyPr wrap="square">
            <a:spAutoFit/>
          </a:bodyPr>
          <a:lstStyle/>
          <a:p>
            <a:pPr marL="285750" indent="-285750">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Inverse Number Theoretic Transform (INTT) is given by: </a:t>
            </a:r>
            <a:endParaRPr lang="zh-TW" altLang="en-US" dirty="0">
              <a:latin typeface="Times New Roman" panose="02020603050405020304" pitchFamily="18" charset="0"/>
              <a:cs typeface="Times New Roman" panose="02020603050405020304" pitchFamily="18" charset="0"/>
            </a:endParaRPr>
          </a:p>
        </p:txBody>
      </p:sp>
      <p:sp>
        <p:nvSpPr>
          <p:cNvPr id="14" name="文字方塊 13">
            <a:extLst>
              <a:ext uri="{FF2B5EF4-FFF2-40B4-BE49-F238E27FC236}">
                <a16:creationId xmlns:a16="http://schemas.microsoft.com/office/drawing/2014/main" id="{3197DDFA-E21F-4E3E-8908-42566B1CFED2}"/>
              </a:ext>
            </a:extLst>
          </p:cNvPr>
          <p:cNvSpPr txBox="1"/>
          <p:nvPr/>
        </p:nvSpPr>
        <p:spPr>
          <a:xfrm>
            <a:off x="818415" y="2113765"/>
            <a:ext cx="6106160" cy="369332"/>
          </a:xfrm>
          <a:prstGeom prst="rect">
            <a:avLst/>
          </a:prstGeom>
          <a:noFill/>
        </p:spPr>
        <p:txBody>
          <a:bodyPr wrap="square">
            <a:spAutoFit/>
          </a:bodyPr>
          <a:lstStyle/>
          <a:p>
            <a:pPr marL="285750" indent="-285750">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Using the Gentleman-Sande decomposition: </a:t>
            </a:r>
            <a:endParaRPr lang="zh-TW" altLang="en-US" dirty="0">
              <a:latin typeface="Times New Roman" panose="02020603050405020304" pitchFamily="18" charset="0"/>
              <a:cs typeface="Times New Roman" panose="02020603050405020304" pitchFamily="18" charset="0"/>
            </a:endParaRPr>
          </a:p>
        </p:txBody>
      </p:sp>
      <p:sp>
        <p:nvSpPr>
          <p:cNvPr id="18" name="文字方塊 17">
            <a:extLst>
              <a:ext uri="{FF2B5EF4-FFF2-40B4-BE49-F238E27FC236}">
                <a16:creationId xmlns:a16="http://schemas.microsoft.com/office/drawing/2014/main" id="{B46BE8BF-9FD8-F012-3977-2A9AA335FF4B}"/>
              </a:ext>
            </a:extLst>
          </p:cNvPr>
          <p:cNvSpPr txBox="1"/>
          <p:nvPr/>
        </p:nvSpPr>
        <p:spPr>
          <a:xfrm>
            <a:off x="818415" y="4267916"/>
            <a:ext cx="6106160" cy="369332"/>
          </a:xfrm>
          <a:prstGeom prst="rect">
            <a:avLst/>
          </a:prstGeom>
          <a:noFill/>
        </p:spPr>
        <p:txBody>
          <a:bodyPr wrap="square">
            <a:spAutoFit/>
          </a:bodyPr>
          <a:lstStyle/>
          <a:p>
            <a:pPr marL="285750" indent="-285750">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Define :</a:t>
            </a:r>
            <a:endParaRPr lang="zh-TW" altLang="en-US" dirty="0">
              <a:latin typeface="Times New Roman" panose="02020603050405020304" pitchFamily="18" charset="0"/>
              <a:cs typeface="Times New Roman" panose="02020603050405020304" pitchFamily="18" charset="0"/>
            </a:endParaRPr>
          </a:p>
        </p:txBody>
      </p:sp>
      <p:sp>
        <p:nvSpPr>
          <p:cNvPr id="22" name="文字方塊 21">
            <a:extLst>
              <a:ext uri="{FF2B5EF4-FFF2-40B4-BE49-F238E27FC236}">
                <a16:creationId xmlns:a16="http://schemas.microsoft.com/office/drawing/2014/main" id="{8DA03271-7D2F-6F9D-5522-C098E770436D}"/>
              </a:ext>
            </a:extLst>
          </p:cNvPr>
          <p:cNvSpPr txBox="1"/>
          <p:nvPr/>
        </p:nvSpPr>
        <p:spPr>
          <a:xfrm>
            <a:off x="818415" y="5408494"/>
            <a:ext cx="6106160" cy="369332"/>
          </a:xfrm>
          <a:prstGeom prst="rect">
            <a:avLst/>
          </a:prstGeom>
          <a:noFill/>
        </p:spPr>
        <p:txBody>
          <a:bodyPr wrap="square">
            <a:spAutoFit/>
          </a:bodyPr>
          <a:lstStyle/>
          <a:p>
            <a:pPr marL="285750" indent="-285750">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Thus, the inverse transform coefficients are:</a:t>
            </a:r>
            <a:endParaRPr lang="zh-TW" altLang="en-US" dirty="0">
              <a:latin typeface="Times New Roman" panose="02020603050405020304" pitchFamily="18" charset="0"/>
              <a:cs typeface="Times New Roman" panose="02020603050405020304" pitchFamily="18" charset="0"/>
            </a:endParaRPr>
          </a:p>
        </p:txBody>
      </p:sp>
      <p:pic>
        <p:nvPicPr>
          <p:cNvPr id="25" name="圖片 24">
            <a:extLst>
              <a:ext uri="{FF2B5EF4-FFF2-40B4-BE49-F238E27FC236}">
                <a16:creationId xmlns:a16="http://schemas.microsoft.com/office/drawing/2014/main" id="{073CA992-0598-0174-E066-8D2221290259}"/>
              </a:ext>
            </a:extLst>
          </p:cNvPr>
          <p:cNvPicPr>
            <a:picLocks noChangeAspect="1"/>
          </p:cNvPicPr>
          <p:nvPr/>
        </p:nvPicPr>
        <p:blipFill>
          <a:blip r:embed="rId3"/>
          <a:srcRect l="5895"/>
          <a:stretch/>
        </p:blipFill>
        <p:spPr>
          <a:xfrm>
            <a:off x="10482262" y="1158388"/>
            <a:ext cx="1110737" cy="326753"/>
          </a:xfrm>
          <a:prstGeom prst="rect">
            <a:avLst/>
          </a:prstGeom>
        </p:spPr>
      </p:pic>
      <p:pic>
        <p:nvPicPr>
          <p:cNvPr id="27" name="圖片 26">
            <a:extLst>
              <a:ext uri="{FF2B5EF4-FFF2-40B4-BE49-F238E27FC236}">
                <a16:creationId xmlns:a16="http://schemas.microsoft.com/office/drawing/2014/main" id="{4A595B59-0525-BD65-5E38-1DF451B3AFC0}"/>
              </a:ext>
            </a:extLst>
          </p:cNvPr>
          <p:cNvPicPr>
            <a:picLocks noChangeAspect="1"/>
          </p:cNvPicPr>
          <p:nvPr/>
        </p:nvPicPr>
        <p:blipFill>
          <a:blip r:embed="rId4"/>
          <a:srcRect l="2086"/>
          <a:stretch/>
        </p:blipFill>
        <p:spPr>
          <a:xfrm>
            <a:off x="10482262" y="1493991"/>
            <a:ext cx="1172021" cy="290077"/>
          </a:xfrm>
          <a:prstGeom prst="rect">
            <a:avLst/>
          </a:prstGeom>
        </p:spPr>
      </p:pic>
      <p:sp>
        <p:nvSpPr>
          <p:cNvPr id="28" name="文字方塊 27">
            <a:extLst>
              <a:ext uri="{FF2B5EF4-FFF2-40B4-BE49-F238E27FC236}">
                <a16:creationId xmlns:a16="http://schemas.microsoft.com/office/drawing/2014/main" id="{8B907A62-25C5-AAF6-57F5-A7AA1E355703}"/>
              </a:ext>
            </a:extLst>
          </p:cNvPr>
          <p:cNvSpPr txBox="1"/>
          <p:nvPr/>
        </p:nvSpPr>
        <p:spPr>
          <a:xfrm>
            <a:off x="10013581" y="859461"/>
            <a:ext cx="641522" cy="338554"/>
          </a:xfrm>
          <a:prstGeom prst="rect">
            <a:avLst/>
          </a:prstGeom>
          <a:noFill/>
        </p:spPr>
        <p:txBody>
          <a:bodyPr wrap="none" rtlCol="0">
            <a:spAutoFit/>
          </a:bodyPr>
          <a:lstStyle/>
          <a:p>
            <a:r>
              <a:rPr lang="en-US" altLang="zh-TW" sz="1600" dirty="0">
                <a:solidFill>
                  <a:schemeClr val="bg2">
                    <a:lumMod val="25000"/>
                  </a:schemeClr>
                </a:solidFill>
                <a:latin typeface="Times New Roman" panose="02020603050405020304" pitchFamily="18" charset="0"/>
                <a:cs typeface="Times New Roman" panose="02020603050405020304" pitchFamily="18" charset="0"/>
              </a:rPr>
              <a:t>Note:</a:t>
            </a:r>
            <a:endParaRPr lang="zh-TW" altLang="en-US" sz="1600" dirty="0">
              <a:solidFill>
                <a:schemeClr val="bg2">
                  <a:lumMod val="25000"/>
                </a:schemeClr>
              </a:solidFill>
              <a:latin typeface="Times New Roman" panose="02020603050405020304" pitchFamily="18" charset="0"/>
              <a:cs typeface="Times New Roman" panose="02020603050405020304" pitchFamily="18" charset="0"/>
            </a:endParaRPr>
          </a:p>
        </p:txBody>
      </p:sp>
      <p:pic>
        <p:nvPicPr>
          <p:cNvPr id="3" name="圖片 2">
            <a:extLst>
              <a:ext uri="{FF2B5EF4-FFF2-40B4-BE49-F238E27FC236}">
                <a16:creationId xmlns:a16="http://schemas.microsoft.com/office/drawing/2014/main" id="{50F552E0-B5A2-9084-EE59-BA11B7131C3F}"/>
              </a:ext>
            </a:extLst>
          </p:cNvPr>
          <p:cNvPicPr>
            <a:picLocks noChangeAspect="1"/>
          </p:cNvPicPr>
          <p:nvPr/>
        </p:nvPicPr>
        <p:blipFill>
          <a:blip r:embed="rId5"/>
          <a:stretch>
            <a:fillRect/>
          </a:stretch>
        </p:blipFill>
        <p:spPr>
          <a:xfrm>
            <a:off x="2940164" y="2491245"/>
            <a:ext cx="6311670" cy="1773802"/>
          </a:xfrm>
          <a:prstGeom prst="rect">
            <a:avLst/>
          </a:prstGeom>
        </p:spPr>
      </p:pic>
      <p:pic>
        <p:nvPicPr>
          <p:cNvPr id="5" name="圖片 4">
            <a:extLst>
              <a:ext uri="{FF2B5EF4-FFF2-40B4-BE49-F238E27FC236}">
                <a16:creationId xmlns:a16="http://schemas.microsoft.com/office/drawing/2014/main" id="{A1868655-D615-FD5E-7220-CD66933F9F9E}"/>
              </a:ext>
            </a:extLst>
          </p:cNvPr>
          <p:cNvPicPr>
            <a:picLocks noChangeAspect="1"/>
          </p:cNvPicPr>
          <p:nvPr/>
        </p:nvPicPr>
        <p:blipFill>
          <a:blip r:embed="rId6"/>
          <a:stretch>
            <a:fillRect/>
          </a:stretch>
        </p:blipFill>
        <p:spPr>
          <a:xfrm>
            <a:off x="4630612" y="1348466"/>
            <a:ext cx="2930775" cy="716856"/>
          </a:xfrm>
          <a:prstGeom prst="rect">
            <a:avLst/>
          </a:prstGeom>
        </p:spPr>
      </p:pic>
      <p:pic>
        <p:nvPicPr>
          <p:cNvPr id="7" name="圖片 6">
            <a:extLst>
              <a:ext uri="{FF2B5EF4-FFF2-40B4-BE49-F238E27FC236}">
                <a16:creationId xmlns:a16="http://schemas.microsoft.com/office/drawing/2014/main" id="{376C2FAF-6458-5DA7-A314-9134F7E6B294}"/>
              </a:ext>
            </a:extLst>
          </p:cNvPr>
          <p:cNvPicPr>
            <a:picLocks noChangeAspect="1"/>
          </p:cNvPicPr>
          <p:nvPr/>
        </p:nvPicPr>
        <p:blipFill>
          <a:blip r:embed="rId7"/>
          <a:stretch>
            <a:fillRect/>
          </a:stretch>
        </p:blipFill>
        <p:spPr>
          <a:xfrm>
            <a:off x="3852071" y="4517373"/>
            <a:ext cx="4487854" cy="796878"/>
          </a:xfrm>
          <a:prstGeom prst="rect">
            <a:avLst/>
          </a:prstGeom>
        </p:spPr>
      </p:pic>
      <p:pic>
        <p:nvPicPr>
          <p:cNvPr id="9" name="圖片 8">
            <a:extLst>
              <a:ext uri="{FF2B5EF4-FFF2-40B4-BE49-F238E27FC236}">
                <a16:creationId xmlns:a16="http://schemas.microsoft.com/office/drawing/2014/main" id="{60AA5CA7-AE22-3D11-8228-7A6E06A30A53}"/>
              </a:ext>
            </a:extLst>
          </p:cNvPr>
          <p:cNvPicPr>
            <a:picLocks noChangeAspect="1"/>
          </p:cNvPicPr>
          <p:nvPr/>
        </p:nvPicPr>
        <p:blipFill>
          <a:blip r:embed="rId8"/>
          <a:stretch>
            <a:fillRect/>
          </a:stretch>
        </p:blipFill>
        <p:spPr>
          <a:xfrm>
            <a:off x="4505577" y="5777826"/>
            <a:ext cx="3180841" cy="666843"/>
          </a:xfrm>
          <a:prstGeom prst="rect">
            <a:avLst/>
          </a:prstGeom>
        </p:spPr>
      </p:pic>
    </p:spTree>
    <p:extLst>
      <p:ext uri="{BB962C8B-B14F-4D97-AF65-F5344CB8AC3E}">
        <p14:creationId xmlns:p14="http://schemas.microsoft.com/office/powerpoint/2010/main" val="192693726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474A3747-015C-6F0A-4AAF-30A3DFD97DD5}"/>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6EEFD325-1FE0-08BE-7249-0AFE48C04600}"/>
              </a:ext>
            </a:extLst>
          </p:cNvPr>
          <p:cNvGrpSpPr/>
          <p:nvPr/>
        </p:nvGrpSpPr>
        <p:grpSpPr>
          <a:xfrm>
            <a:off x="568443" y="319365"/>
            <a:ext cx="3635857" cy="400110"/>
            <a:chOff x="568442" y="319364"/>
            <a:chExt cx="3635857" cy="400111"/>
          </a:xfrm>
        </p:grpSpPr>
        <p:sp>
          <p:nvSpPr>
            <p:cNvPr id="55" name="文本框 23">
              <a:extLst>
                <a:ext uri="{FF2B5EF4-FFF2-40B4-BE49-F238E27FC236}">
                  <a16:creationId xmlns:a16="http://schemas.microsoft.com/office/drawing/2014/main" id="{A4653719-B142-F802-E26A-252B847F686C}"/>
                </a:ext>
              </a:extLst>
            </p:cNvPr>
            <p:cNvSpPr txBox="1"/>
            <p:nvPr/>
          </p:nvSpPr>
          <p:spPr>
            <a:xfrm>
              <a:off x="665958" y="319364"/>
              <a:ext cx="3538341"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NTT/INTT </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Butterfly diagram</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F4599EA-E3FC-BB31-921F-C01F1735B75C}"/>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396B417F-18D8-0E0D-31AD-97E90F800278}"/>
              </a:ext>
            </a:extLst>
          </p:cNvPr>
          <p:cNvSpPr>
            <a:spLocks noGrp="1"/>
          </p:cNvSpPr>
          <p:nvPr>
            <p:ph type="sldNum" sz="quarter" idx="12"/>
          </p:nvPr>
        </p:nvSpPr>
        <p:spPr/>
        <p:txBody>
          <a:bodyPr/>
          <a:lstStyle/>
          <a:p>
            <a:fld id="{565CE74E-AB26-4998-AD42-012C4C1AD076}" type="slidenum">
              <a:rPr lang="zh-CN" altLang="en-US" smtClean="0"/>
              <a:t>38</a:t>
            </a:fld>
            <a:endParaRPr lang="zh-CN" altLang="en-US" dirty="0"/>
          </a:p>
        </p:txBody>
      </p:sp>
      <p:pic>
        <p:nvPicPr>
          <p:cNvPr id="3" name="圖片 2">
            <a:extLst>
              <a:ext uri="{FF2B5EF4-FFF2-40B4-BE49-F238E27FC236}">
                <a16:creationId xmlns:a16="http://schemas.microsoft.com/office/drawing/2014/main" id="{F06E341B-FD04-F00A-5A4E-D8C7DC9CF43D}"/>
              </a:ext>
            </a:extLst>
          </p:cNvPr>
          <p:cNvPicPr>
            <a:picLocks noChangeAspect="1"/>
          </p:cNvPicPr>
          <p:nvPr/>
        </p:nvPicPr>
        <p:blipFill>
          <a:blip r:embed="rId3"/>
          <a:stretch>
            <a:fillRect/>
          </a:stretch>
        </p:blipFill>
        <p:spPr>
          <a:xfrm>
            <a:off x="6556141" y="1862215"/>
            <a:ext cx="5040000" cy="1598133"/>
          </a:xfrm>
          <a:prstGeom prst="rect">
            <a:avLst/>
          </a:prstGeom>
        </p:spPr>
      </p:pic>
      <p:pic>
        <p:nvPicPr>
          <p:cNvPr id="4" name="圖片 3">
            <a:extLst>
              <a:ext uri="{FF2B5EF4-FFF2-40B4-BE49-F238E27FC236}">
                <a16:creationId xmlns:a16="http://schemas.microsoft.com/office/drawing/2014/main" id="{85EBF108-A806-0F42-05F5-A6AF8C2C0C6A}"/>
              </a:ext>
            </a:extLst>
          </p:cNvPr>
          <p:cNvPicPr>
            <a:picLocks noChangeAspect="1"/>
          </p:cNvPicPr>
          <p:nvPr/>
        </p:nvPicPr>
        <p:blipFill>
          <a:blip r:embed="rId4"/>
          <a:stretch>
            <a:fillRect/>
          </a:stretch>
        </p:blipFill>
        <p:spPr>
          <a:xfrm>
            <a:off x="6556141" y="4198162"/>
            <a:ext cx="5040000" cy="1602936"/>
          </a:xfrm>
          <a:prstGeom prst="rect">
            <a:avLst/>
          </a:prstGeom>
        </p:spPr>
      </p:pic>
      <p:pic>
        <p:nvPicPr>
          <p:cNvPr id="8" name="圖片 7">
            <a:extLst>
              <a:ext uri="{FF2B5EF4-FFF2-40B4-BE49-F238E27FC236}">
                <a16:creationId xmlns:a16="http://schemas.microsoft.com/office/drawing/2014/main" id="{5A24B9FF-04BF-D669-5465-666990CE6230}"/>
              </a:ext>
            </a:extLst>
          </p:cNvPr>
          <p:cNvPicPr>
            <a:picLocks noChangeAspect="1"/>
          </p:cNvPicPr>
          <p:nvPr/>
        </p:nvPicPr>
        <p:blipFill>
          <a:blip r:embed="rId5"/>
          <a:srcRect l="1559" r="-1559"/>
          <a:stretch/>
        </p:blipFill>
        <p:spPr>
          <a:xfrm>
            <a:off x="2338367" y="4535344"/>
            <a:ext cx="2443504" cy="919291"/>
          </a:xfrm>
          <a:prstGeom prst="rect">
            <a:avLst/>
          </a:prstGeom>
        </p:spPr>
      </p:pic>
      <p:pic>
        <p:nvPicPr>
          <p:cNvPr id="10" name="圖片 9">
            <a:extLst>
              <a:ext uri="{FF2B5EF4-FFF2-40B4-BE49-F238E27FC236}">
                <a16:creationId xmlns:a16="http://schemas.microsoft.com/office/drawing/2014/main" id="{7362114E-BE11-8A32-B1B2-19196433E3BD}"/>
              </a:ext>
            </a:extLst>
          </p:cNvPr>
          <p:cNvPicPr>
            <a:picLocks noChangeAspect="1"/>
          </p:cNvPicPr>
          <p:nvPr/>
        </p:nvPicPr>
        <p:blipFill>
          <a:blip r:embed="rId6"/>
          <a:srcRect l="1668" t="-1579"/>
          <a:stretch/>
        </p:blipFill>
        <p:spPr>
          <a:xfrm>
            <a:off x="2338367" y="2127519"/>
            <a:ext cx="1981200" cy="919291"/>
          </a:xfrm>
          <a:prstGeom prst="rect">
            <a:avLst/>
          </a:prstGeom>
        </p:spPr>
      </p:pic>
      <p:sp>
        <p:nvSpPr>
          <p:cNvPr id="11" name="文字方塊 10">
            <a:extLst>
              <a:ext uri="{FF2B5EF4-FFF2-40B4-BE49-F238E27FC236}">
                <a16:creationId xmlns:a16="http://schemas.microsoft.com/office/drawing/2014/main" id="{101BD4D7-817B-9FBD-61F0-D0E28D7CFB34}"/>
              </a:ext>
            </a:extLst>
          </p:cNvPr>
          <p:cNvSpPr txBox="1"/>
          <p:nvPr/>
        </p:nvSpPr>
        <p:spPr>
          <a:xfrm>
            <a:off x="901493" y="1198587"/>
            <a:ext cx="5374228" cy="369332"/>
          </a:xfrm>
          <a:prstGeom prst="rect">
            <a:avLst/>
          </a:prstGeom>
          <a:noFill/>
        </p:spPr>
        <p:txBody>
          <a:bodyPr wrap="none" rtlCol="0">
            <a:spAutoFit/>
          </a:bodyPr>
          <a:lstStyle/>
          <a:p>
            <a:pPr marL="285750" indent="-285750">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Fundamental in FFT/NTT computations, is given by:</a:t>
            </a:r>
            <a:endParaRPr lang="zh-TW" altLang="en-US" dirty="0">
              <a:latin typeface="Times New Roman" panose="02020603050405020304" pitchFamily="18" charset="0"/>
              <a:cs typeface="Times New Roman" panose="02020603050405020304" pitchFamily="18" charset="0"/>
            </a:endParaRPr>
          </a:p>
        </p:txBody>
      </p:sp>
      <p:sp>
        <p:nvSpPr>
          <p:cNvPr id="12" name="文字方塊 11">
            <a:extLst>
              <a:ext uri="{FF2B5EF4-FFF2-40B4-BE49-F238E27FC236}">
                <a16:creationId xmlns:a16="http://schemas.microsoft.com/office/drawing/2014/main" id="{78C35074-651A-28D0-0738-67C04C44CDAD}"/>
              </a:ext>
            </a:extLst>
          </p:cNvPr>
          <p:cNvSpPr txBox="1"/>
          <p:nvPr/>
        </p:nvSpPr>
        <p:spPr>
          <a:xfrm>
            <a:off x="901493" y="3606411"/>
            <a:ext cx="5374228" cy="369332"/>
          </a:xfrm>
          <a:prstGeom prst="rect">
            <a:avLst/>
          </a:prstGeom>
          <a:noFill/>
        </p:spPr>
        <p:txBody>
          <a:bodyPr wrap="none" rtlCol="0">
            <a:spAutoFit/>
          </a:bodyPr>
          <a:lstStyle/>
          <a:p>
            <a:pPr marL="285750" indent="-285750">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Fundamental in FFT/NTT computations, is given by:</a:t>
            </a: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3529756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4996806" cy="400110"/>
            <a:chOff x="568442" y="319364"/>
            <a:chExt cx="4996806"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4899290"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NTT_INTT - Module Pin Function Definition</a:t>
              </a: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39</a:t>
            </a:fld>
            <a:endParaRPr lang="zh-CN" altLang="en-US" dirty="0"/>
          </a:p>
        </p:txBody>
      </p:sp>
      <p:graphicFrame>
        <p:nvGraphicFramePr>
          <p:cNvPr id="9" name="表格 8">
            <a:extLst>
              <a:ext uri="{FF2B5EF4-FFF2-40B4-BE49-F238E27FC236}">
                <a16:creationId xmlns:a16="http://schemas.microsoft.com/office/drawing/2014/main" id="{FCD20396-6B8A-4396-9D8C-AC694DC5E381}"/>
              </a:ext>
            </a:extLst>
          </p:cNvPr>
          <p:cNvGraphicFramePr>
            <a:graphicFrameLocks noGrp="1"/>
          </p:cNvGraphicFramePr>
          <p:nvPr>
            <p:extLst>
              <p:ext uri="{D42A27DB-BD31-4B8C-83A1-F6EECF244321}">
                <p14:modId xmlns:p14="http://schemas.microsoft.com/office/powerpoint/2010/main" val="2688111064"/>
              </p:ext>
            </p:extLst>
          </p:nvPr>
        </p:nvGraphicFramePr>
        <p:xfrm>
          <a:off x="5154001" y="1356532"/>
          <a:ext cx="6810650" cy="4344150"/>
        </p:xfrm>
        <a:graphic>
          <a:graphicData uri="http://schemas.openxmlformats.org/drawingml/2006/table">
            <a:tbl>
              <a:tblPr firstRow="1" bandRow="1">
                <a:tableStyleId>{5C22544A-7EE6-4342-B048-85BDC9FD1C3A}</a:tableStyleId>
              </a:tblPr>
              <a:tblGrid>
                <a:gridCol w="1172908">
                  <a:extLst>
                    <a:ext uri="{9D8B030D-6E8A-4147-A177-3AD203B41FA5}">
                      <a16:colId xmlns:a16="http://schemas.microsoft.com/office/drawing/2014/main" val="3145363978"/>
                    </a:ext>
                  </a:extLst>
                </a:gridCol>
                <a:gridCol w="581891">
                  <a:extLst>
                    <a:ext uri="{9D8B030D-6E8A-4147-A177-3AD203B41FA5}">
                      <a16:colId xmlns:a16="http://schemas.microsoft.com/office/drawing/2014/main" val="3288777230"/>
                    </a:ext>
                  </a:extLst>
                </a:gridCol>
                <a:gridCol w="969818">
                  <a:extLst>
                    <a:ext uri="{9D8B030D-6E8A-4147-A177-3AD203B41FA5}">
                      <a16:colId xmlns:a16="http://schemas.microsoft.com/office/drawing/2014/main" val="2851598383"/>
                    </a:ext>
                  </a:extLst>
                </a:gridCol>
                <a:gridCol w="4086033">
                  <a:extLst>
                    <a:ext uri="{9D8B030D-6E8A-4147-A177-3AD203B41FA5}">
                      <a16:colId xmlns:a16="http://schemas.microsoft.com/office/drawing/2014/main" val="3392649446"/>
                    </a:ext>
                  </a:extLst>
                </a:gridCol>
              </a:tblGrid>
              <a:tr h="376503">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Pin name</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I/O</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Bit width</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Function</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3028677840"/>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clk</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系統時脈</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477539"/>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reset</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系統同步重置信號</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61497"/>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mode</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 : NTT mode / 1 : INTT mode</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316170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in_ready</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由待轉換的</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輸入資料準備好的指示信號</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4367785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NTT_in_u</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由待轉換的</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輸入</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4598505"/>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NTT_in_d</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由待轉換的</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輸入</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10803716"/>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out_ready</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轉換完成資料開始輸出的指示信號</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50030610"/>
                  </a:ext>
                </a:extLst>
              </a:tr>
              <a:tr h="376503">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NTT_out_u</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轉換完成資料輸出</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至指定</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7846193"/>
                  </a:ext>
                </a:extLst>
              </a:tr>
              <a:tr h="376503">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NTT_out_d</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轉換完成資料輸出</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至指定</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522216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NTT_addr</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指定輸出的</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位址</a:t>
                      </a:r>
                      <a:endPar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47109754"/>
                  </a:ext>
                </a:extLst>
              </a:tr>
            </a:tbl>
          </a:graphicData>
        </a:graphic>
      </p:graphicFrame>
      <p:pic>
        <p:nvPicPr>
          <p:cNvPr id="3" name="圖片 2">
            <a:extLst>
              <a:ext uri="{FF2B5EF4-FFF2-40B4-BE49-F238E27FC236}">
                <a16:creationId xmlns:a16="http://schemas.microsoft.com/office/drawing/2014/main" id="{900255BC-8560-B9C9-E3A6-CD1E1820CC17}"/>
              </a:ext>
            </a:extLst>
          </p:cNvPr>
          <p:cNvPicPr>
            <a:picLocks noChangeAspect="1"/>
          </p:cNvPicPr>
          <p:nvPr/>
        </p:nvPicPr>
        <p:blipFill>
          <a:blip r:embed="rId3"/>
          <a:srcRect l="2437" r="2535"/>
          <a:stretch/>
        </p:blipFill>
        <p:spPr>
          <a:xfrm>
            <a:off x="312517" y="2205561"/>
            <a:ext cx="4653023" cy="2646091"/>
          </a:xfrm>
          <a:prstGeom prst="rect">
            <a:avLst/>
          </a:prstGeom>
        </p:spPr>
      </p:pic>
    </p:spTree>
    <p:extLst>
      <p:ext uri="{BB962C8B-B14F-4D97-AF65-F5344CB8AC3E}">
        <p14:creationId xmlns:p14="http://schemas.microsoft.com/office/powerpoint/2010/main" val="17503994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54" name="组合 53"/>
          <p:cNvGrpSpPr/>
          <p:nvPr/>
        </p:nvGrpSpPr>
        <p:grpSpPr>
          <a:xfrm>
            <a:off x="568443" y="319365"/>
            <a:ext cx="1785799" cy="461665"/>
            <a:chOff x="568442" y="319364"/>
            <a:chExt cx="1785799" cy="461666"/>
          </a:xfrm>
        </p:grpSpPr>
        <p:sp>
          <p:nvSpPr>
            <p:cNvPr id="55" name="文本框 23"/>
            <p:cNvSpPr txBox="1"/>
            <p:nvPr/>
          </p:nvSpPr>
          <p:spPr>
            <a:xfrm>
              <a:off x="665958" y="319364"/>
              <a:ext cx="1688283"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Background</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5" name="文字方塊 4">
            <a:extLst>
              <a:ext uri="{FF2B5EF4-FFF2-40B4-BE49-F238E27FC236}">
                <a16:creationId xmlns:a16="http://schemas.microsoft.com/office/drawing/2014/main" id="{50BC817D-F32B-FCDB-EF91-70C4C3776966}"/>
              </a:ext>
            </a:extLst>
          </p:cNvPr>
          <p:cNvSpPr txBox="1"/>
          <p:nvPr/>
        </p:nvSpPr>
        <p:spPr>
          <a:xfrm>
            <a:off x="1991772" y="1328320"/>
            <a:ext cx="8208455" cy="4307398"/>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Shor's algorithm, combined with a powerful quantum computer, will  possibly break RSA and ECC.</a:t>
            </a:r>
          </a:p>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Initiated by NIST in 2016, the post-quantum cryptography standardization process, , it finalized the selection of </a:t>
            </a:r>
            <a:r>
              <a:rPr lang="en-US" altLang="zh-TW" sz="2000" b="1" dirty="0">
                <a:latin typeface="Times New Roman" panose="02020603050405020304" pitchFamily="18" charset="0"/>
                <a:cs typeface="Times New Roman" panose="02020603050405020304" pitchFamily="18" charset="0"/>
              </a:rPr>
              <a:t>ML-DSA</a:t>
            </a:r>
            <a:r>
              <a:rPr lang="en-US" altLang="zh-TW" sz="2000" dirty="0">
                <a:latin typeface="Times New Roman" panose="02020603050405020304" pitchFamily="18" charset="0"/>
                <a:cs typeface="Times New Roman" panose="02020603050405020304" pitchFamily="18" charset="0"/>
              </a:rPr>
              <a:t> as one of the encryption methods.</a:t>
            </a:r>
          </a:p>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Previously known as CRYSTAL-DILITHIUM</a:t>
            </a:r>
          </a:p>
          <a:p>
            <a:pPr marL="342900" indent="-342900">
              <a:lnSpc>
                <a:spcPct val="200000"/>
              </a:lnSpc>
              <a:buFont typeface="Wingdings" panose="05000000000000000000" pitchFamily="2" charset="2"/>
              <a:buChar char="ü"/>
            </a:pPr>
            <a:endPar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2" name="投影片編號版面配置區 1">
            <a:extLst>
              <a:ext uri="{FF2B5EF4-FFF2-40B4-BE49-F238E27FC236}">
                <a16:creationId xmlns:a16="http://schemas.microsoft.com/office/drawing/2014/main" id="{F2CBFA28-B746-1774-9D9A-BF8F43E5FA7E}"/>
              </a:ext>
            </a:extLst>
          </p:cNvPr>
          <p:cNvSpPr>
            <a:spLocks noGrp="1"/>
          </p:cNvSpPr>
          <p:nvPr>
            <p:ph type="sldNum" sz="quarter" idx="12"/>
          </p:nvPr>
        </p:nvSpPr>
        <p:spPr/>
        <p:txBody>
          <a:bodyPr/>
          <a:lstStyle/>
          <a:p>
            <a:fld id="{565CE74E-AB26-4998-AD42-012C4C1AD076}" type="slidenum">
              <a:rPr lang="zh-CN" altLang="en-US" smtClean="0"/>
              <a:t>4</a:t>
            </a:fld>
            <a:endParaRPr lang="zh-CN" altLang="en-US" dirty="0"/>
          </a:p>
        </p:txBody>
      </p:sp>
    </p:spTree>
    <p:extLst>
      <p:ext uri="{BB962C8B-B14F-4D97-AF65-F5344CB8AC3E}">
        <p14:creationId xmlns:p14="http://schemas.microsoft.com/office/powerpoint/2010/main" val="31795469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5FC097B1-6735-D540-0FB6-CD604222AD77}"/>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0015FEE-3BCA-4BA7-5371-A2BA5E462128}"/>
              </a:ext>
            </a:extLst>
          </p:cNvPr>
          <p:cNvGrpSpPr/>
          <p:nvPr/>
        </p:nvGrpSpPr>
        <p:grpSpPr>
          <a:xfrm>
            <a:off x="568443" y="319365"/>
            <a:ext cx="4939226" cy="400110"/>
            <a:chOff x="568442" y="319364"/>
            <a:chExt cx="4939226" cy="400111"/>
          </a:xfrm>
        </p:grpSpPr>
        <p:sp>
          <p:nvSpPr>
            <p:cNvPr id="55" name="文本框 23">
              <a:extLst>
                <a:ext uri="{FF2B5EF4-FFF2-40B4-BE49-F238E27FC236}">
                  <a16:creationId xmlns:a16="http://schemas.microsoft.com/office/drawing/2014/main" id="{F8C7ED89-BD5C-1507-5B8E-10138CE02C46}"/>
                </a:ext>
              </a:extLst>
            </p:cNvPr>
            <p:cNvSpPr txBox="1"/>
            <p:nvPr/>
          </p:nvSpPr>
          <p:spPr>
            <a:xfrm>
              <a:off x="665958" y="319364"/>
              <a:ext cx="4841710"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NTT_INTT -</a:t>
              </a:r>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00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Module Task Assignment Table</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3B70CEC9-77B1-0FD6-EED0-A0D94A9DE9A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0C69E790-B4E2-92C9-C96F-E79672CF9627}"/>
              </a:ext>
            </a:extLst>
          </p:cNvPr>
          <p:cNvSpPr>
            <a:spLocks noGrp="1"/>
          </p:cNvSpPr>
          <p:nvPr>
            <p:ph type="sldNum" sz="quarter" idx="12"/>
          </p:nvPr>
        </p:nvSpPr>
        <p:spPr/>
        <p:txBody>
          <a:bodyPr/>
          <a:lstStyle/>
          <a:p>
            <a:fld id="{565CE74E-AB26-4998-AD42-012C4C1AD076}" type="slidenum">
              <a:rPr lang="zh-CN" altLang="en-US" smtClean="0"/>
              <a:t>40</a:t>
            </a:fld>
            <a:endParaRPr lang="zh-CN" altLang="en-US" dirty="0"/>
          </a:p>
        </p:txBody>
      </p:sp>
      <p:graphicFrame>
        <p:nvGraphicFramePr>
          <p:cNvPr id="9" name="表格 8">
            <a:extLst>
              <a:ext uri="{FF2B5EF4-FFF2-40B4-BE49-F238E27FC236}">
                <a16:creationId xmlns:a16="http://schemas.microsoft.com/office/drawing/2014/main" id="{35CE82DE-0AB6-B415-6954-4D1574880943}"/>
              </a:ext>
            </a:extLst>
          </p:cNvPr>
          <p:cNvGraphicFramePr>
            <a:graphicFrameLocks noGrp="1"/>
          </p:cNvGraphicFramePr>
          <p:nvPr>
            <p:extLst>
              <p:ext uri="{D42A27DB-BD31-4B8C-83A1-F6EECF244321}">
                <p14:modId xmlns:p14="http://schemas.microsoft.com/office/powerpoint/2010/main" val="2433624727"/>
              </p:ext>
            </p:extLst>
          </p:nvPr>
        </p:nvGraphicFramePr>
        <p:xfrm>
          <a:off x="2288881" y="1427652"/>
          <a:ext cx="6810650" cy="4344150"/>
        </p:xfrm>
        <a:graphic>
          <a:graphicData uri="http://schemas.openxmlformats.org/drawingml/2006/table">
            <a:tbl>
              <a:tblPr firstRow="1" bandRow="1">
                <a:tableStyleId>{5C22544A-7EE6-4342-B048-85BDC9FD1C3A}</a:tableStyleId>
              </a:tblPr>
              <a:tblGrid>
                <a:gridCol w="1230088">
                  <a:extLst>
                    <a:ext uri="{9D8B030D-6E8A-4147-A177-3AD203B41FA5}">
                      <a16:colId xmlns:a16="http://schemas.microsoft.com/office/drawing/2014/main" val="3145363978"/>
                    </a:ext>
                  </a:extLst>
                </a:gridCol>
                <a:gridCol w="366767">
                  <a:extLst>
                    <a:ext uri="{9D8B030D-6E8A-4147-A177-3AD203B41FA5}">
                      <a16:colId xmlns:a16="http://schemas.microsoft.com/office/drawing/2014/main" val="3288777230"/>
                    </a:ext>
                  </a:extLst>
                </a:gridCol>
                <a:gridCol w="1043305">
                  <a:extLst>
                    <a:ext uri="{9D8B030D-6E8A-4147-A177-3AD203B41FA5}">
                      <a16:colId xmlns:a16="http://schemas.microsoft.com/office/drawing/2014/main" val="2851598383"/>
                    </a:ext>
                  </a:extLst>
                </a:gridCol>
                <a:gridCol w="4170490">
                  <a:extLst>
                    <a:ext uri="{9D8B030D-6E8A-4147-A177-3AD203B41FA5}">
                      <a16:colId xmlns:a16="http://schemas.microsoft.com/office/drawing/2014/main" val="3392649446"/>
                    </a:ext>
                  </a:extLst>
                </a:gridCol>
              </a:tblGrid>
              <a:tr h="376503">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Pin name</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I/O</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Bit length</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Function</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3028677840"/>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clk</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系統時脈</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477539"/>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reset</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系統同步重置信號</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61497"/>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mode</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 : NTT mode / 1 : INTT mode</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316170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in_ready</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由待轉換的</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輸入資料準備好的指示信號</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4367785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NTT_in_u</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由待轉換的</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輸入</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4598505"/>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NTT_in_d</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由待轉換的</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輸入</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10803716"/>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out_ready</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轉換完成資料開始輸出的指示信號</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50030610"/>
                  </a:ext>
                </a:extLst>
              </a:tr>
              <a:tr h="376503">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NTT_out_u</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轉換完成資料輸出</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至指定</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7846193"/>
                  </a:ext>
                </a:extLst>
              </a:tr>
              <a:tr h="376503">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NTT_out_d</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轉換完成資料輸出</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至指定</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522216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NTT_addr</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指定輸出的</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位址</a:t>
                      </a:r>
                      <a:endPar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47109754"/>
                  </a:ext>
                </a:extLst>
              </a:tr>
            </a:tbl>
          </a:graphicData>
        </a:graphic>
      </p:graphicFrame>
    </p:spTree>
    <p:extLst>
      <p:ext uri="{BB962C8B-B14F-4D97-AF65-F5344CB8AC3E}">
        <p14:creationId xmlns:p14="http://schemas.microsoft.com/office/powerpoint/2010/main" val="264164286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3320065" cy="400110"/>
            <a:chOff x="568442" y="319364"/>
            <a:chExt cx="3320065" cy="400111"/>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322254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NTT_INTT </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Block Diagram</a:t>
              </a:r>
              <a:endPar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A1DB125F-DE6E-5718-B044-18A075F282F9}"/>
              </a:ext>
            </a:extLst>
          </p:cNvPr>
          <p:cNvSpPr>
            <a:spLocks noGrp="1"/>
          </p:cNvSpPr>
          <p:nvPr>
            <p:ph type="sldNum" sz="quarter" idx="12"/>
          </p:nvPr>
        </p:nvSpPr>
        <p:spPr/>
        <p:txBody>
          <a:bodyPr/>
          <a:lstStyle/>
          <a:p>
            <a:fld id="{565CE74E-AB26-4998-AD42-012C4C1AD076}" type="slidenum">
              <a:rPr lang="zh-CN" altLang="en-US" smtClean="0"/>
              <a:t>41</a:t>
            </a:fld>
            <a:endParaRPr lang="zh-CN" altLang="en-US" dirty="0"/>
          </a:p>
        </p:txBody>
      </p:sp>
      <p:pic>
        <p:nvPicPr>
          <p:cNvPr id="5" name="圖片 4">
            <a:extLst>
              <a:ext uri="{FF2B5EF4-FFF2-40B4-BE49-F238E27FC236}">
                <a16:creationId xmlns:a16="http://schemas.microsoft.com/office/drawing/2014/main" id="{867FD7A0-1C54-469F-B885-FCA903BAFA8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6000" y="1895823"/>
            <a:ext cx="11520000" cy="3066353"/>
          </a:xfrm>
          <a:prstGeom prst="rect">
            <a:avLst/>
          </a:prstGeom>
        </p:spPr>
      </p:pic>
    </p:spTree>
    <p:extLst>
      <p:ext uri="{BB962C8B-B14F-4D97-AF65-F5344CB8AC3E}">
        <p14:creationId xmlns:p14="http://schemas.microsoft.com/office/powerpoint/2010/main" val="56362297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2734135" cy="400110"/>
            <a:chOff x="568442" y="319364"/>
            <a:chExt cx="2734135" cy="400111"/>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263661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NTT – Timing Diagram</a:t>
              </a: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A1DB125F-DE6E-5718-B044-18A075F282F9}"/>
              </a:ext>
            </a:extLst>
          </p:cNvPr>
          <p:cNvSpPr>
            <a:spLocks noGrp="1"/>
          </p:cNvSpPr>
          <p:nvPr>
            <p:ph type="sldNum" sz="quarter" idx="12"/>
          </p:nvPr>
        </p:nvSpPr>
        <p:spPr/>
        <p:txBody>
          <a:bodyPr/>
          <a:lstStyle/>
          <a:p>
            <a:fld id="{565CE74E-AB26-4998-AD42-012C4C1AD076}" type="slidenum">
              <a:rPr lang="zh-CN" altLang="en-US" smtClean="0"/>
              <a:t>42</a:t>
            </a:fld>
            <a:endParaRPr lang="zh-CN" altLang="en-US" dirty="0"/>
          </a:p>
        </p:txBody>
      </p:sp>
      <p:pic>
        <p:nvPicPr>
          <p:cNvPr id="5" name="圖片 4">
            <a:extLst>
              <a:ext uri="{FF2B5EF4-FFF2-40B4-BE49-F238E27FC236}">
                <a16:creationId xmlns:a16="http://schemas.microsoft.com/office/drawing/2014/main" id="{8CA95077-4CEF-4D64-95AC-FA4B67255AAE}"/>
              </a:ext>
            </a:extLst>
          </p:cNvPr>
          <p:cNvPicPr>
            <a:picLocks noChangeAspect="1"/>
          </p:cNvPicPr>
          <p:nvPr/>
        </p:nvPicPr>
        <p:blipFill rotWithShape="1">
          <a:blip r:embed="rId3"/>
          <a:srcRect l="231" r="-1"/>
          <a:stretch/>
        </p:blipFill>
        <p:spPr>
          <a:xfrm>
            <a:off x="336000" y="1070749"/>
            <a:ext cx="11520000" cy="4992427"/>
          </a:xfrm>
          <a:prstGeom prst="rect">
            <a:avLst/>
          </a:prstGeom>
        </p:spPr>
      </p:pic>
    </p:spTree>
    <p:extLst>
      <p:ext uri="{BB962C8B-B14F-4D97-AF65-F5344CB8AC3E}">
        <p14:creationId xmlns:p14="http://schemas.microsoft.com/office/powerpoint/2010/main" val="38940120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2883215" cy="400110"/>
            <a:chOff x="568442" y="319364"/>
            <a:chExt cx="2883215" cy="400111"/>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278569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NTT - – Timing Diagram</a:t>
              </a: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A1DB125F-DE6E-5718-B044-18A075F282F9}"/>
              </a:ext>
            </a:extLst>
          </p:cNvPr>
          <p:cNvSpPr>
            <a:spLocks noGrp="1"/>
          </p:cNvSpPr>
          <p:nvPr>
            <p:ph type="sldNum" sz="quarter" idx="12"/>
          </p:nvPr>
        </p:nvSpPr>
        <p:spPr/>
        <p:txBody>
          <a:bodyPr/>
          <a:lstStyle/>
          <a:p>
            <a:fld id="{565CE74E-AB26-4998-AD42-012C4C1AD076}" type="slidenum">
              <a:rPr lang="zh-CN" altLang="en-US" smtClean="0"/>
              <a:t>43</a:t>
            </a:fld>
            <a:endParaRPr lang="zh-CN" altLang="en-US" dirty="0"/>
          </a:p>
        </p:txBody>
      </p:sp>
      <p:pic>
        <p:nvPicPr>
          <p:cNvPr id="4" name="圖片 3">
            <a:extLst>
              <a:ext uri="{FF2B5EF4-FFF2-40B4-BE49-F238E27FC236}">
                <a16:creationId xmlns:a16="http://schemas.microsoft.com/office/drawing/2014/main" id="{2E16898C-9326-4B43-A3CB-E0D901DF294B}"/>
              </a:ext>
            </a:extLst>
          </p:cNvPr>
          <p:cNvPicPr>
            <a:picLocks noChangeAspect="1"/>
          </p:cNvPicPr>
          <p:nvPr/>
        </p:nvPicPr>
        <p:blipFill>
          <a:blip r:embed="rId3"/>
          <a:stretch>
            <a:fillRect/>
          </a:stretch>
        </p:blipFill>
        <p:spPr>
          <a:xfrm>
            <a:off x="572859" y="1059718"/>
            <a:ext cx="11046281" cy="1822938"/>
          </a:xfrm>
          <a:prstGeom prst="rect">
            <a:avLst/>
          </a:prstGeom>
        </p:spPr>
      </p:pic>
      <p:pic>
        <p:nvPicPr>
          <p:cNvPr id="6" name="圖片 5">
            <a:extLst>
              <a:ext uri="{FF2B5EF4-FFF2-40B4-BE49-F238E27FC236}">
                <a16:creationId xmlns:a16="http://schemas.microsoft.com/office/drawing/2014/main" id="{5DB694EC-FF89-4563-90A5-14D849EEE37F}"/>
              </a:ext>
            </a:extLst>
          </p:cNvPr>
          <p:cNvPicPr>
            <a:picLocks noChangeAspect="1"/>
          </p:cNvPicPr>
          <p:nvPr/>
        </p:nvPicPr>
        <p:blipFill>
          <a:blip r:embed="rId4"/>
          <a:stretch>
            <a:fillRect/>
          </a:stretch>
        </p:blipFill>
        <p:spPr>
          <a:xfrm>
            <a:off x="1684797" y="3154319"/>
            <a:ext cx="8566961" cy="2540070"/>
          </a:xfrm>
          <a:prstGeom prst="rect">
            <a:avLst/>
          </a:prstGeom>
        </p:spPr>
      </p:pic>
      <p:sp>
        <p:nvSpPr>
          <p:cNvPr id="7" name="矩形 6">
            <a:extLst>
              <a:ext uri="{FF2B5EF4-FFF2-40B4-BE49-F238E27FC236}">
                <a16:creationId xmlns:a16="http://schemas.microsoft.com/office/drawing/2014/main" id="{5A4809B5-8351-497F-88FD-BD08A8753125}"/>
              </a:ext>
            </a:extLst>
          </p:cNvPr>
          <p:cNvSpPr/>
          <p:nvPr/>
        </p:nvSpPr>
        <p:spPr>
          <a:xfrm>
            <a:off x="8374380" y="5387340"/>
            <a:ext cx="1877378" cy="1600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矩形 10">
            <a:extLst>
              <a:ext uri="{FF2B5EF4-FFF2-40B4-BE49-F238E27FC236}">
                <a16:creationId xmlns:a16="http://schemas.microsoft.com/office/drawing/2014/main" id="{48E87B2C-7736-4B34-A141-CC2884268815}"/>
              </a:ext>
            </a:extLst>
          </p:cNvPr>
          <p:cNvSpPr/>
          <p:nvPr/>
        </p:nvSpPr>
        <p:spPr>
          <a:xfrm>
            <a:off x="10848975" y="2390774"/>
            <a:ext cx="603886" cy="36385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9" name="直線單箭頭接點 8">
            <a:extLst>
              <a:ext uri="{FF2B5EF4-FFF2-40B4-BE49-F238E27FC236}">
                <a16:creationId xmlns:a16="http://schemas.microsoft.com/office/drawing/2014/main" id="{DE342E9E-B526-40F6-B3BE-631138F380D5}"/>
              </a:ext>
            </a:extLst>
          </p:cNvPr>
          <p:cNvCxnSpPr>
            <a:endCxn id="7" idx="0"/>
          </p:cNvCxnSpPr>
          <p:nvPr/>
        </p:nvCxnSpPr>
        <p:spPr>
          <a:xfrm>
            <a:off x="9306560" y="5387340"/>
            <a:ext cx="6509"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 name="直線單箭頭接點 11">
            <a:extLst>
              <a:ext uri="{FF2B5EF4-FFF2-40B4-BE49-F238E27FC236}">
                <a16:creationId xmlns:a16="http://schemas.microsoft.com/office/drawing/2014/main" id="{EE1A5B28-03F8-4634-93E5-1EE05D513DA1}"/>
              </a:ext>
            </a:extLst>
          </p:cNvPr>
          <p:cNvCxnSpPr>
            <a:cxnSpLocks/>
            <a:stCxn id="7" idx="0"/>
            <a:endCxn id="11" idx="2"/>
          </p:cNvCxnSpPr>
          <p:nvPr/>
        </p:nvCxnSpPr>
        <p:spPr>
          <a:xfrm flipV="1">
            <a:off x="9313069" y="2754630"/>
            <a:ext cx="1837849" cy="2632710"/>
          </a:xfrm>
          <a:prstGeom prst="straightConnector1">
            <a:avLst/>
          </a:prstGeom>
          <a:ln w="1905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7" name="矩形 16">
            <a:extLst>
              <a:ext uri="{FF2B5EF4-FFF2-40B4-BE49-F238E27FC236}">
                <a16:creationId xmlns:a16="http://schemas.microsoft.com/office/drawing/2014/main" id="{ADBF4BCB-52AF-4F4E-9E65-329C78017C65}"/>
              </a:ext>
            </a:extLst>
          </p:cNvPr>
          <p:cNvSpPr/>
          <p:nvPr/>
        </p:nvSpPr>
        <p:spPr>
          <a:xfrm>
            <a:off x="6619875" y="1270634"/>
            <a:ext cx="603886" cy="36385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矩形 17">
            <a:extLst>
              <a:ext uri="{FF2B5EF4-FFF2-40B4-BE49-F238E27FC236}">
                <a16:creationId xmlns:a16="http://schemas.microsoft.com/office/drawing/2014/main" id="{FAA3DE96-7904-4C7E-962D-9619EFAF3DD6}"/>
              </a:ext>
            </a:extLst>
          </p:cNvPr>
          <p:cNvSpPr/>
          <p:nvPr/>
        </p:nvSpPr>
        <p:spPr>
          <a:xfrm>
            <a:off x="1752600" y="4114800"/>
            <a:ext cx="1877378" cy="1600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9" name="直線單箭頭接點 18">
            <a:extLst>
              <a:ext uri="{FF2B5EF4-FFF2-40B4-BE49-F238E27FC236}">
                <a16:creationId xmlns:a16="http://schemas.microsoft.com/office/drawing/2014/main" id="{35529EE5-4368-464A-8FC3-A9520573D4F7}"/>
              </a:ext>
            </a:extLst>
          </p:cNvPr>
          <p:cNvCxnSpPr>
            <a:cxnSpLocks/>
            <a:stCxn id="18" idx="0"/>
            <a:endCxn id="17" idx="2"/>
          </p:cNvCxnSpPr>
          <p:nvPr/>
        </p:nvCxnSpPr>
        <p:spPr>
          <a:xfrm flipV="1">
            <a:off x="2691289" y="1634490"/>
            <a:ext cx="4230529" cy="2480310"/>
          </a:xfrm>
          <a:prstGeom prst="straightConnector1">
            <a:avLst/>
          </a:prstGeom>
          <a:ln w="1905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4135560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2819095" cy="400110"/>
            <a:chOff x="568442" y="319364"/>
            <a:chExt cx="2819095" cy="400111"/>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272157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INTT – Timing Diagram</a:t>
              </a: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A1DB125F-DE6E-5718-B044-18A075F282F9}"/>
              </a:ext>
            </a:extLst>
          </p:cNvPr>
          <p:cNvSpPr>
            <a:spLocks noGrp="1"/>
          </p:cNvSpPr>
          <p:nvPr>
            <p:ph type="sldNum" sz="quarter" idx="12"/>
          </p:nvPr>
        </p:nvSpPr>
        <p:spPr/>
        <p:txBody>
          <a:bodyPr/>
          <a:lstStyle/>
          <a:p>
            <a:fld id="{565CE74E-AB26-4998-AD42-012C4C1AD076}" type="slidenum">
              <a:rPr lang="zh-CN" altLang="en-US" smtClean="0"/>
              <a:t>44</a:t>
            </a:fld>
            <a:endParaRPr lang="zh-CN" altLang="en-US" dirty="0"/>
          </a:p>
        </p:txBody>
      </p:sp>
      <p:pic>
        <p:nvPicPr>
          <p:cNvPr id="3" name="圖片 2">
            <a:extLst>
              <a:ext uri="{FF2B5EF4-FFF2-40B4-BE49-F238E27FC236}">
                <a16:creationId xmlns:a16="http://schemas.microsoft.com/office/drawing/2014/main" id="{E5B9F581-92B7-4069-8D01-0827F0B12D87}"/>
              </a:ext>
            </a:extLst>
          </p:cNvPr>
          <p:cNvPicPr>
            <a:picLocks noChangeAspect="1"/>
          </p:cNvPicPr>
          <p:nvPr/>
        </p:nvPicPr>
        <p:blipFill>
          <a:blip r:embed="rId3"/>
          <a:stretch>
            <a:fillRect/>
          </a:stretch>
        </p:blipFill>
        <p:spPr>
          <a:xfrm>
            <a:off x="336000" y="938637"/>
            <a:ext cx="11520000" cy="4980725"/>
          </a:xfrm>
          <a:prstGeom prst="rect">
            <a:avLst/>
          </a:prstGeom>
        </p:spPr>
      </p:pic>
    </p:spTree>
    <p:extLst>
      <p:ext uri="{BB962C8B-B14F-4D97-AF65-F5344CB8AC3E}">
        <p14:creationId xmlns:p14="http://schemas.microsoft.com/office/powerpoint/2010/main" val="214161511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pic>
        <p:nvPicPr>
          <p:cNvPr id="10" name="圖片 9">
            <a:extLst>
              <a:ext uri="{FF2B5EF4-FFF2-40B4-BE49-F238E27FC236}">
                <a16:creationId xmlns:a16="http://schemas.microsoft.com/office/drawing/2014/main" id="{920DC1AB-3E43-4A17-A7C5-1E02AB245226}"/>
              </a:ext>
            </a:extLst>
          </p:cNvPr>
          <p:cNvPicPr>
            <a:picLocks noChangeAspect="1"/>
          </p:cNvPicPr>
          <p:nvPr/>
        </p:nvPicPr>
        <p:blipFill>
          <a:blip r:embed="rId3"/>
          <a:stretch>
            <a:fillRect/>
          </a:stretch>
        </p:blipFill>
        <p:spPr>
          <a:xfrm>
            <a:off x="1041082" y="3836231"/>
            <a:ext cx="10080000" cy="2224903"/>
          </a:xfrm>
          <a:prstGeom prst="rect">
            <a:avLst/>
          </a:prstGeom>
        </p:spPr>
      </p:pic>
      <p:pic>
        <p:nvPicPr>
          <p:cNvPr id="3" name="圖片 2">
            <a:extLst>
              <a:ext uri="{FF2B5EF4-FFF2-40B4-BE49-F238E27FC236}">
                <a16:creationId xmlns:a16="http://schemas.microsoft.com/office/drawing/2014/main" id="{16176280-DB49-48EA-A884-5C583D3E92C2}"/>
              </a:ext>
            </a:extLst>
          </p:cNvPr>
          <p:cNvPicPr>
            <a:picLocks noChangeAspect="1"/>
          </p:cNvPicPr>
          <p:nvPr/>
        </p:nvPicPr>
        <p:blipFill>
          <a:blip r:embed="rId4"/>
          <a:stretch>
            <a:fillRect/>
          </a:stretch>
        </p:blipFill>
        <p:spPr>
          <a:xfrm>
            <a:off x="1041082" y="833941"/>
            <a:ext cx="10080000" cy="2551898"/>
          </a:xfrm>
          <a:prstGeom prst="rect">
            <a:avLst/>
          </a:prstGeom>
        </p:spPr>
      </p:pic>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2819095" cy="400110"/>
            <a:chOff x="568442" y="319364"/>
            <a:chExt cx="2819095" cy="400111"/>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272157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INTT – Timing Diagram</a:t>
              </a: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A1DB125F-DE6E-5718-B044-18A075F282F9}"/>
              </a:ext>
            </a:extLst>
          </p:cNvPr>
          <p:cNvSpPr>
            <a:spLocks noGrp="1"/>
          </p:cNvSpPr>
          <p:nvPr>
            <p:ph type="sldNum" sz="quarter" idx="12"/>
          </p:nvPr>
        </p:nvSpPr>
        <p:spPr/>
        <p:txBody>
          <a:bodyPr/>
          <a:lstStyle/>
          <a:p>
            <a:fld id="{565CE74E-AB26-4998-AD42-012C4C1AD076}" type="slidenum">
              <a:rPr lang="zh-CN" altLang="en-US" smtClean="0"/>
              <a:t>45</a:t>
            </a:fld>
            <a:endParaRPr lang="zh-CN" altLang="en-US" dirty="0"/>
          </a:p>
        </p:txBody>
      </p:sp>
      <p:sp>
        <p:nvSpPr>
          <p:cNvPr id="11" name="矩形 10">
            <a:extLst>
              <a:ext uri="{FF2B5EF4-FFF2-40B4-BE49-F238E27FC236}">
                <a16:creationId xmlns:a16="http://schemas.microsoft.com/office/drawing/2014/main" id="{48E87B2C-7736-4B34-A141-CC2884268815}"/>
              </a:ext>
            </a:extLst>
          </p:cNvPr>
          <p:cNvSpPr/>
          <p:nvPr/>
        </p:nvSpPr>
        <p:spPr>
          <a:xfrm>
            <a:off x="7580316" y="2109890"/>
            <a:ext cx="687384" cy="4199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9" name="直線單箭頭接點 8">
            <a:extLst>
              <a:ext uri="{FF2B5EF4-FFF2-40B4-BE49-F238E27FC236}">
                <a16:creationId xmlns:a16="http://schemas.microsoft.com/office/drawing/2014/main" id="{DE342E9E-B526-40F6-B3BE-631138F380D5}"/>
              </a:ext>
            </a:extLst>
          </p:cNvPr>
          <p:cNvCxnSpPr>
            <a:cxnSpLocks/>
          </p:cNvCxnSpPr>
          <p:nvPr/>
        </p:nvCxnSpPr>
        <p:spPr>
          <a:xfrm flipH="1" flipV="1">
            <a:off x="9995975" y="5855970"/>
            <a:ext cx="6510" cy="807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 name="直線單箭頭接點 11">
            <a:extLst>
              <a:ext uri="{FF2B5EF4-FFF2-40B4-BE49-F238E27FC236}">
                <a16:creationId xmlns:a16="http://schemas.microsoft.com/office/drawing/2014/main" id="{EE1A5B28-03F8-4634-93E5-1EE05D513DA1}"/>
              </a:ext>
            </a:extLst>
          </p:cNvPr>
          <p:cNvCxnSpPr>
            <a:cxnSpLocks/>
            <a:stCxn id="26" idx="0"/>
            <a:endCxn id="11" idx="2"/>
          </p:cNvCxnSpPr>
          <p:nvPr/>
        </p:nvCxnSpPr>
        <p:spPr>
          <a:xfrm flipH="1" flipV="1">
            <a:off x="7924008" y="2529840"/>
            <a:ext cx="2078477" cy="3341312"/>
          </a:xfrm>
          <a:prstGeom prst="straightConnector1">
            <a:avLst/>
          </a:prstGeom>
          <a:ln w="1905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7" name="矩形 16">
            <a:extLst>
              <a:ext uri="{FF2B5EF4-FFF2-40B4-BE49-F238E27FC236}">
                <a16:creationId xmlns:a16="http://schemas.microsoft.com/office/drawing/2014/main" id="{ADBF4BCB-52AF-4F4E-9E65-329C78017C65}"/>
              </a:ext>
            </a:extLst>
          </p:cNvPr>
          <p:cNvSpPr/>
          <p:nvPr/>
        </p:nvSpPr>
        <p:spPr>
          <a:xfrm>
            <a:off x="4909184" y="862964"/>
            <a:ext cx="676275" cy="41338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矩形 17">
            <a:extLst>
              <a:ext uri="{FF2B5EF4-FFF2-40B4-BE49-F238E27FC236}">
                <a16:creationId xmlns:a16="http://schemas.microsoft.com/office/drawing/2014/main" id="{FAA3DE96-7904-4C7E-962D-9619EFAF3DD6}"/>
              </a:ext>
            </a:extLst>
          </p:cNvPr>
          <p:cNvSpPr/>
          <p:nvPr/>
        </p:nvSpPr>
        <p:spPr>
          <a:xfrm>
            <a:off x="1742440" y="5054600"/>
            <a:ext cx="1877378" cy="1600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9" name="直線單箭頭接點 18">
            <a:extLst>
              <a:ext uri="{FF2B5EF4-FFF2-40B4-BE49-F238E27FC236}">
                <a16:creationId xmlns:a16="http://schemas.microsoft.com/office/drawing/2014/main" id="{35529EE5-4368-464A-8FC3-A9520573D4F7}"/>
              </a:ext>
            </a:extLst>
          </p:cNvPr>
          <p:cNvCxnSpPr>
            <a:cxnSpLocks/>
            <a:stCxn id="18" idx="0"/>
            <a:endCxn id="17" idx="2"/>
          </p:cNvCxnSpPr>
          <p:nvPr/>
        </p:nvCxnSpPr>
        <p:spPr>
          <a:xfrm flipV="1">
            <a:off x="2681129" y="1276350"/>
            <a:ext cx="2566193" cy="3778250"/>
          </a:xfrm>
          <a:prstGeom prst="straightConnector1">
            <a:avLst/>
          </a:prstGeom>
          <a:ln w="1905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6" name="矩形 25">
            <a:extLst>
              <a:ext uri="{FF2B5EF4-FFF2-40B4-BE49-F238E27FC236}">
                <a16:creationId xmlns:a16="http://schemas.microsoft.com/office/drawing/2014/main" id="{A8E3B5F9-70C3-4071-A646-0BA2A2C2AC7A}"/>
              </a:ext>
            </a:extLst>
          </p:cNvPr>
          <p:cNvSpPr/>
          <p:nvPr/>
        </p:nvSpPr>
        <p:spPr>
          <a:xfrm>
            <a:off x="9063796" y="5871152"/>
            <a:ext cx="1877378" cy="1600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401505874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2281127" cy="400110"/>
            <a:chOff x="568442" y="319364"/>
            <a:chExt cx="2281127"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2183611"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Modular Reduction</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46</a:t>
            </a:fld>
            <a:endParaRPr lang="zh-CN" altLang="en-US" dirty="0"/>
          </a:p>
        </p:txBody>
      </p:sp>
      <mc:AlternateContent xmlns:mc="http://schemas.openxmlformats.org/markup-compatibility/2006" xmlns:a14="http://schemas.microsoft.com/office/drawing/2010/main">
        <mc:Choice Requires="a14">
          <p:sp>
            <p:nvSpPr>
              <p:cNvPr id="8" name="文字方塊 7">
                <a:extLst>
                  <a:ext uri="{FF2B5EF4-FFF2-40B4-BE49-F238E27FC236}">
                    <a16:creationId xmlns:a16="http://schemas.microsoft.com/office/drawing/2014/main" id="{374F2C65-5BD7-11A7-E25E-49273E32F2C9}"/>
                  </a:ext>
                </a:extLst>
              </p:cNvPr>
              <p:cNvSpPr txBox="1"/>
              <p:nvPr/>
            </p:nvSpPr>
            <p:spPr>
              <a:xfrm>
                <a:off x="720898" y="779087"/>
                <a:ext cx="9784763" cy="4439933"/>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For a 46-bit value s, modular reduction is performed recursively by exploiting the relation :</a:t>
                </a:r>
              </a:p>
              <a:p>
                <a:pPr>
                  <a:lnSpc>
                    <a:spcPct val="200000"/>
                  </a:lnSpc>
                </a:pPr>
                <a14:m>
                  <m:oMathPara xmlns:m="http://schemas.openxmlformats.org/officeDocument/2006/math">
                    <m:oMathParaPr>
                      <m:jc m:val="centerGroup"/>
                    </m:oMathParaPr>
                    <m:oMath xmlns:m="http://schemas.openxmlformats.org/officeDocument/2006/math">
                      <m:sSup>
                        <m:sSupPr>
                          <m:ctrlPr>
                            <a:rPr lang="en-US" altLang="zh-TW" i="1">
                              <a:latin typeface="Cambria Math" panose="02040503050406030204" pitchFamily="18" charset="0"/>
                              <a:cs typeface="Times New Roman" panose="02020603050405020304" pitchFamily="18" charset="0"/>
                            </a:rPr>
                          </m:ctrlPr>
                        </m:sSupPr>
                        <m:e>
                          <m:r>
                            <a:rPr lang="en-US" altLang="zh-TW" i="1">
                              <a:latin typeface="Cambria Math" panose="02040503050406030204" pitchFamily="18" charset="0"/>
                              <a:cs typeface="Times New Roman" panose="02020603050405020304" pitchFamily="18" charset="0"/>
                            </a:rPr>
                            <m:t>2</m:t>
                          </m:r>
                        </m:e>
                        <m:sup>
                          <m:r>
                            <a:rPr lang="en-US" altLang="zh-TW" i="1">
                              <a:latin typeface="Cambria Math" panose="02040503050406030204" pitchFamily="18" charset="0"/>
                              <a:cs typeface="Times New Roman" panose="02020603050405020304" pitchFamily="18" charset="0"/>
                            </a:rPr>
                            <m:t>23</m:t>
                          </m:r>
                        </m:sup>
                      </m:sSup>
                      <m:r>
                        <a:rPr lang="en-US" altLang="zh-TW" i="1">
                          <a:latin typeface="Cambria Math" panose="02040503050406030204" pitchFamily="18" charset="0"/>
                          <a:ea typeface="Cambria Math" panose="02040503050406030204" pitchFamily="18" charset="0"/>
                          <a:cs typeface="Times New Roman" panose="02020603050405020304" pitchFamily="18" charset="0"/>
                        </a:rPr>
                        <m:t>≡</m:t>
                      </m:r>
                      <m:sSup>
                        <m:sSupPr>
                          <m:ctrlPr>
                            <a:rPr lang="en-US" altLang="zh-TW" i="1">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TW" i="1">
                              <a:latin typeface="Cambria Math" panose="02040503050406030204" pitchFamily="18" charset="0"/>
                              <a:ea typeface="Cambria Math" panose="02040503050406030204" pitchFamily="18" charset="0"/>
                              <a:cs typeface="Times New Roman" panose="02020603050405020304" pitchFamily="18" charset="0"/>
                            </a:rPr>
                            <m:t>2</m:t>
                          </m:r>
                        </m:e>
                        <m:sup>
                          <m:r>
                            <a:rPr lang="en-US" altLang="zh-TW" i="1">
                              <a:latin typeface="Cambria Math" panose="02040503050406030204" pitchFamily="18" charset="0"/>
                              <a:ea typeface="Cambria Math" panose="02040503050406030204" pitchFamily="18" charset="0"/>
                              <a:cs typeface="Times New Roman" panose="02020603050405020304" pitchFamily="18" charset="0"/>
                            </a:rPr>
                            <m:t>13</m:t>
                          </m:r>
                        </m:sup>
                      </m:sSup>
                      <m:r>
                        <a:rPr lang="en-US" altLang="zh-TW" i="1">
                          <a:latin typeface="Cambria Math" panose="02040503050406030204" pitchFamily="18" charset="0"/>
                          <a:ea typeface="Cambria Math" panose="02040503050406030204" pitchFamily="18" charset="0"/>
                          <a:cs typeface="Times New Roman" panose="02020603050405020304" pitchFamily="18" charset="0"/>
                        </a:rPr>
                        <m:t>−1 </m:t>
                      </m:r>
                      <m:r>
                        <a:rPr lang="en-US" altLang="zh-TW" i="1">
                          <a:latin typeface="Cambria Math" panose="02040503050406030204" pitchFamily="18" charset="0"/>
                          <a:ea typeface="Cambria Math" panose="02040503050406030204" pitchFamily="18" charset="0"/>
                          <a:cs typeface="Times New Roman" panose="02020603050405020304" pitchFamily="18" charset="0"/>
                        </a:rPr>
                        <m:t>𝑚𝑜𝑑</m:t>
                      </m:r>
                      <m:r>
                        <a:rPr lang="en-US" altLang="zh-TW" i="1">
                          <a:latin typeface="Cambria Math" panose="02040503050406030204" pitchFamily="18" charset="0"/>
                          <a:ea typeface="Cambria Math" panose="02040503050406030204" pitchFamily="18" charset="0"/>
                          <a:cs typeface="Times New Roman" panose="02020603050405020304" pitchFamily="18" charset="0"/>
                        </a:rPr>
                        <m:t> </m:t>
                      </m:r>
                      <m:r>
                        <a:rPr lang="en-US" altLang="zh-TW" i="1">
                          <a:latin typeface="Cambria Math" panose="02040503050406030204" pitchFamily="18" charset="0"/>
                          <a:ea typeface="Cambria Math" panose="02040503050406030204" pitchFamily="18" charset="0"/>
                          <a:cs typeface="Times New Roman" panose="02020603050405020304" pitchFamily="18" charset="0"/>
                        </a:rPr>
                        <m:t>𝑞</m:t>
                      </m:r>
                    </m:oMath>
                  </m:oMathPara>
                </a14:m>
                <a:endParaRPr lang="en-US" altLang="zh-TW" dirty="0">
                  <a:latin typeface="Times New Roman" panose="02020603050405020304" pitchFamily="18" charset="0"/>
                  <a:cs typeface="Times New Roman" panose="02020603050405020304" pitchFamily="18" charset="0"/>
                </a:endParaRP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 The reduction ensures that the result falls within the interval (−</a:t>
                </a:r>
                <a:r>
                  <a:rPr lang="zh-TW" altLang="en-US" dirty="0">
                    <a:latin typeface="Times New Roman" panose="02020603050405020304" pitchFamily="18" charset="0"/>
                    <a:cs typeface="Times New Roman" panose="02020603050405020304" pitchFamily="18" charset="0"/>
                  </a:rPr>
                  <a:t>𝑞</a:t>
                </a:r>
                <a:r>
                  <a:rPr lang="en-US" altLang="zh-TW" dirty="0">
                    <a:latin typeface="Times New Roman" panose="02020603050405020304" pitchFamily="18" charset="0"/>
                    <a:cs typeface="Times New Roman" panose="02020603050405020304" pitchFamily="18" charset="0"/>
                  </a:rPr>
                  <a:t>, 2</a:t>
                </a:r>
                <a:r>
                  <a:rPr lang="zh-TW" altLang="en-US" dirty="0">
                    <a:latin typeface="Times New Roman" panose="02020603050405020304" pitchFamily="18" charset="0"/>
                    <a:cs typeface="Times New Roman" panose="02020603050405020304" pitchFamily="18" charset="0"/>
                  </a:rPr>
                  <a:t>𝑞</a:t>
                </a:r>
                <a:r>
                  <a:rPr lang="en-US" altLang="zh-TW" dirty="0">
                    <a:latin typeface="Times New Roman" panose="02020603050405020304" pitchFamily="18" charset="0"/>
                    <a:cs typeface="Times New Roman" panose="02020603050405020304" pitchFamily="18" charset="0"/>
                  </a:rPr>
                  <a:t>) allowing for adjustments by adding </a:t>
                </a:r>
                <a:r>
                  <a:rPr lang="zh-TW" altLang="en-US" dirty="0">
                    <a:latin typeface="Times New Roman" panose="02020603050405020304" pitchFamily="18" charset="0"/>
                    <a:cs typeface="Times New Roman" panose="02020603050405020304" pitchFamily="18" charset="0"/>
                  </a:rPr>
                  <a:t>𝑞</a:t>
                </a:r>
                <a:r>
                  <a:rPr lang="en-US" altLang="zh-TW" dirty="0">
                    <a:latin typeface="Times New Roman" panose="02020603050405020304" pitchFamily="18" charset="0"/>
                    <a:cs typeface="Times New Roman" panose="02020603050405020304" pitchFamily="18" charset="0"/>
                  </a:rPr>
                  <a:t> if negative or subtracting </a:t>
                </a:r>
                <a:r>
                  <a:rPr lang="zh-TW" altLang="en-US" dirty="0">
                    <a:latin typeface="Times New Roman" panose="02020603050405020304" pitchFamily="18" charset="0"/>
                    <a:cs typeface="Times New Roman" panose="02020603050405020304" pitchFamily="18" charset="0"/>
                  </a:rPr>
                  <a:t>𝑞</a:t>
                </a:r>
                <a:r>
                  <a:rPr lang="en-US" altLang="zh-TW" dirty="0">
                    <a:latin typeface="Times New Roman" panose="02020603050405020304" pitchFamily="18" charset="0"/>
                    <a:cs typeface="Times New Roman" panose="02020603050405020304" pitchFamily="18" charset="0"/>
                  </a:rPr>
                  <a:t> if positive.</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After performing necessary additions or subtractions with q of the reduced result, the final output is determined by selecting the non-negative value.</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Each BU module contains one, and there are eight BU modules, requiring a total of eight modular reduction modules.</a:t>
                </a:r>
              </a:p>
            </p:txBody>
          </p:sp>
        </mc:Choice>
        <mc:Fallback xmlns="">
          <p:sp>
            <p:nvSpPr>
              <p:cNvPr id="8" name="文字方塊 7">
                <a:extLst>
                  <a:ext uri="{FF2B5EF4-FFF2-40B4-BE49-F238E27FC236}">
                    <a16:creationId xmlns:a16="http://schemas.microsoft.com/office/drawing/2014/main" id="{374F2C65-5BD7-11A7-E25E-49273E32F2C9}"/>
                  </a:ext>
                </a:extLst>
              </p:cNvPr>
              <p:cNvSpPr txBox="1">
                <a:spLocks noRot="1" noChangeAspect="1" noMove="1" noResize="1" noEditPoints="1" noAdjustHandles="1" noChangeArrowheads="1" noChangeShapeType="1" noTextEdit="1"/>
              </p:cNvSpPr>
              <p:nvPr/>
            </p:nvSpPr>
            <p:spPr>
              <a:xfrm>
                <a:off x="720898" y="779087"/>
                <a:ext cx="9784763" cy="4439933"/>
              </a:xfrm>
              <a:prstGeom prst="rect">
                <a:avLst/>
              </a:prstGeom>
              <a:blipFill>
                <a:blip r:embed="rId3"/>
                <a:stretch>
                  <a:fillRect l="-374" b="-1374"/>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52601034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4945318" cy="400110"/>
            <a:chOff x="568442" y="319364"/>
            <a:chExt cx="4945318" cy="400111"/>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4847802"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Modular </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Rduction</a:t>
              </a:r>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Mathematical Derivation</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A1DB125F-DE6E-5718-B044-18A075F282F9}"/>
              </a:ext>
            </a:extLst>
          </p:cNvPr>
          <p:cNvSpPr>
            <a:spLocks noGrp="1"/>
          </p:cNvSpPr>
          <p:nvPr>
            <p:ph type="sldNum" sz="quarter" idx="12"/>
          </p:nvPr>
        </p:nvSpPr>
        <p:spPr/>
        <p:txBody>
          <a:bodyPr/>
          <a:lstStyle/>
          <a:p>
            <a:fld id="{565CE74E-AB26-4998-AD42-012C4C1AD076}" type="slidenum">
              <a:rPr lang="zh-CN" altLang="en-US" smtClean="0"/>
              <a:t>47</a:t>
            </a:fld>
            <a:endParaRPr lang="zh-CN" altLang="en-US" dirty="0"/>
          </a:p>
        </p:txBody>
      </p:sp>
      <p:sp>
        <p:nvSpPr>
          <p:cNvPr id="3" name="矩形 2">
            <a:extLst>
              <a:ext uri="{FF2B5EF4-FFF2-40B4-BE49-F238E27FC236}">
                <a16:creationId xmlns:a16="http://schemas.microsoft.com/office/drawing/2014/main" id="{F9C3529C-25F8-45AA-8561-4F70E17AF2CF}"/>
              </a:ext>
            </a:extLst>
          </p:cNvPr>
          <p:cNvSpPr/>
          <p:nvPr/>
        </p:nvSpPr>
        <p:spPr>
          <a:xfrm>
            <a:off x="928241" y="1009228"/>
            <a:ext cx="10335518" cy="4307398"/>
          </a:xfrm>
          <a:prstGeom prst="rect">
            <a:avLst/>
          </a:prstGeom>
        </p:spPr>
        <p:txBody>
          <a:bodyPr wrap="square">
            <a:spAutoFit/>
          </a:bodyPr>
          <a:lstStyle/>
          <a:p>
            <a:pPr>
              <a:lnSpc>
                <a:spcPct val="200000"/>
              </a:lnSpc>
            </a:pPr>
            <a:r>
              <a:rPr lang="pl-PL" altLang="zh-TW" sz="2000" dirty="0">
                <a:latin typeface="Times New Roman" panose="02020603050405020304" pitchFamily="18" charset="0"/>
                <a:cs typeface="Times New Roman" panose="02020603050405020304" pitchFamily="18" charset="0"/>
              </a:rPr>
              <a:t>s[45 : 0] ≡ 2²³s[45 : 23] + s[22 : 0] ≡ 2¹³s[45 : 23] − s[45 : 23] + s[22 : 0]</a:t>
            </a:r>
          </a:p>
          <a:p>
            <a:pPr lvl="2">
              <a:lnSpc>
                <a:spcPct val="200000"/>
              </a:lnSpc>
            </a:pPr>
            <a:r>
              <a:rPr lang="pl-PL" altLang="zh-TW" sz="2000" dirty="0">
                <a:latin typeface="Times New Roman" panose="02020603050405020304" pitchFamily="18" charset="0"/>
                <a:cs typeface="Times New Roman" panose="02020603050405020304" pitchFamily="18" charset="0"/>
              </a:rPr>
              <a:t>≡ 2²³s[45 : 33] + 2¹³s[32 : 23] − s[45 : 23] + z</a:t>
            </a:r>
          </a:p>
          <a:p>
            <a:pPr lvl="2">
              <a:lnSpc>
                <a:spcPct val="200000"/>
              </a:lnSpc>
            </a:pPr>
            <a:r>
              <a:rPr lang="pl-PL" altLang="zh-TW" sz="2000" dirty="0">
                <a:latin typeface="Times New Roman" panose="02020603050405020304" pitchFamily="18" charset="0"/>
                <a:cs typeface="Times New Roman" panose="02020603050405020304" pitchFamily="18" charset="0"/>
              </a:rPr>
              <a:t>≡ 2¹³ (s[45 : 33] + s[32 : 23]) − (s[45 : 33] + s[45 : 23]) + z</a:t>
            </a:r>
          </a:p>
          <a:p>
            <a:pPr lvl="2">
              <a:lnSpc>
                <a:spcPct val="200000"/>
              </a:lnSpc>
            </a:pPr>
            <a:r>
              <a:rPr lang="pl-PL" altLang="zh-TW" sz="2000" dirty="0">
                <a:latin typeface="Times New Roman" panose="02020603050405020304" pitchFamily="18" charset="0"/>
                <a:cs typeface="Times New Roman" panose="02020603050405020304" pitchFamily="18" charset="0"/>
              </a:rPr>
              <a:t>≡ 2²³s[45 : 43] + 2¹³ (s[42 : 33] + s[32 : 23]) − (s[45 : 33] + s[45 : 23]) + z</a:t>
            </a:r>
          </a:p>
          <a:p>
            <a:pPr lvl="2">
              <a:lnSpc>
                <a:spcPct val="200000"/>
              </a:lnSpc>
            </a:pPr>
            <a:r>
              <a:rPr lang="pl-PL" altLang="zh-TW" sz="2000" dirty="0">
                <a:latin typeface="Times New Roman" panose="02020603050405020304" pitchFamily="18" charset="0"/>
                <a:cs typeface="Times New Roman" panose="02020603050405020304" pitchFamily="18" charset="0"/>
              </a:rPr>
              <a:t>≡ 2¹³ (s[45 : 43] + s[42 : 33] + s[32 : 23]) − (s[45 : 43] + s[45 : 33] + s[45 : 23]) + z</a:t>
            </a:r>
          </a:p>
          <a:p>
            <a:pPr lvl="2">
              <a:lnSpc>
                <a:spcPct val="200000"/>
              </a:lnSpc>
            </a:pPr>
            <a:r>
              <a:rPr lang="pl-PL" altLang="zh-TW" sz="2000" dirty="0">
                <a:latin typeface="Times New Roman" panose="02020603050405020304" pitchFamily="18" charset="0"/>
                <a:cs typeface="Times New Roman" panose="02020603050405020304" pitchFamily="18" charset="0"/>
              </a:rPr>
              <a:t>≡ 2¹³x − y + z ≡ 2²³x[11 : 10] + 2¹³x[9 : 0] − y + z</a:t>
            </a:r>
          </a:p>
          <a:p>
            <a:pPr lvl="2">
              <a:lnSpc>
                <a:spcPct val="200000"/>
              </a:lnSpc>
            </a:pPr>
            <a:r>
              <a:rPr lang="pl-PL" altLang="zh-TW" sz="2000" dirty="0">
                <a:latin typeface="Times New Roman" panose="02020603050405020304" pitchFamily="18" charset="0"/>
                <a:cs typeface="Times New Roman" panose="02020603050405020304" pitchFamily="18" charset="0"/>
              </a:rPr>
              <a:t>≡ 2¹³ (x[11 : 10] + x[9 : 0]) − (y + x[11 : 10]) + z </a:t>
            </a:r>
            <a:r>
              <a:rPr lang="en-US" altLang="zh-TW" sz="2000" dirty="0">
                <a:latin typeface="Times New Roman" panose="02020603050405020304" pitchFamily="18" charset="0"/>
                <a:cs typeface="Times New Roman" panose="02020603050405020304" pitchFamily="18" charset="0"/>
              </a:rPr>
              <a:t>(</a:t>
            </a:r>
            <a:r>
              <a:rPr lang="pl-PL" altLang="zh-TW" sz="2000" dirty="0">
                <a:latin typeface="Times New Roman" panose="02020603050405020304" pitchFamily="18" charset="0"/>
                <a:cs typeface="Times New Roman" panose="02020603050405020304" pitchFamily="18" charset="0"/>
              </a:rPr>
              <a:t>mod q</a:t>
            </a:r>
            <a:r>
              <a:rPr lang="en-US" altLang="zh-TW" sz="2000" dirty="0">
                <a:latin typeface="Times New Roman" panose="02020603050405020304" pitchFamily="18" charset="0"/>
                <a:cs typeface="Times New Roman" panose="02020603050405020304" pitchFamily="18" charset="0"/>
              </a:rPr>
              <a:t>)</a:t>
            </a:r>
            <a:endParaRPr lang="pl-PL" altLang="zh-TW"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1410581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3996340" cy="400110"/>
            <a:chOff x="568442" y="319364"/>
            <a:chExt cx="3996340" cy="400111"/>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3898824"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Modular </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Rduction</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Block Diagram</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A1DB125F-DE6E-5718-B044-18A075F282F9}"/>
              </a:ext>
            </a:extLst>
          </p:cNvPr>
          <p:cNvSpPr>
            <a:spLocks noGrp="1"/>
          </p:cNvSpPr>
          <p:nvPr>
            <p:ph type="sldNum" sz="quarter" idx="12"/>
          </p:nvPr>
        </p:nvSpPr>
        <p:spPr/>
        <p:txBody>
          <a:bodyPr/>
          <a:lstStyle/>
          <a:p>
            <a:fld id="{565CE74E-AB26-4998-AD42-012C4C1AD076}" type="slidenum">
              <a:rPr lang="zh-CN" altLang="en-US" smtClean="0"/>
              <a:t>48</a:t>
            </a:fld>
            <a:endParaRPr lang="zh-CN" altLang="en-US" dirty="0"/>
          </a:p>
        </p:txBody>
      </p:sp>
      <p:pic>
        <p:nvPicPr>
          <p:cNvPr id="5" name="圖片 4">
            <a:extLst>
              <a:ext uri="{FF2B5EF4-FFF2-40B4-BE49-F238E27FC236}">
                <a16:creationId xmlns:a16="http://schemas.microsoft.com/office/drawing/2014/main" id="{11924408-3213-43BC-9609-FF49811A243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6000" y="1683966"/>
            <a:ext cx="11520000" cy="3895855"/>
          </a:xfrm>
          <a:prstGeom prst="rect">
            <a:avLst/>
          </a:prstGeom>
        </p:spPr>
      </p:pic>
    </p:spTree>
    <p:extLst>
      <p:ext uri="{BB962C8B-B14F-4D97-AF65-F5344CB8AC3E}">
        <p14:creationId xmlns:p14="http://schemas.microsoft.com/office/powerpoint/2010/main" val="413697252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show="0">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4237560" cy="400110"/>
            <a:chOff x="568442" y="319364"/>
            <a:chExt cx="4237560" cy="400111"/>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4140044"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Modular Reduction – Timing Diagram</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A1DB125F-DE6E-5718-B044-18A075F282F9}"/>
              </a:ext>
            </a:extLst>
          </p:cNvPr>
          <p:cNvSpPr>
            <a:spLocks noGrp="1"/>
          </p:cNvSpPr>
          <p:nvPr>
            <p:ph type="sldNum" sz="quarter" idx="12"/>
          </p:nvPr>
        </p:nvSpPr>
        <p:spPr/>
        <p:txBody>
          <a:bodyPr/>
          <a:lstStyle/>
          <a:p>
            <a:fld id="{565CE74E-AB26-4998-AD42-012C4C1AD076}" type="slidenum">
              <a:rPr lang="zh-CN" altLang="en-US" smtClean="0"/>
              <a:t>49</a:t>
            </a:fld>
            <a:endParaRPr lang="zh-CN" altLang="en-US" dirty="0"/>
          </a:p>
        </p:txBody>
      </p:sp>
      <p:pic>
        <p:nvPicPr>
          <p:cNvPr id="14" name="圖片 13">
            <a:extLst>
              <a:ext uri="{FF2B5EF4-FFF2-40B4-BE49-F238E27FC236}">
                <a16:creationId xmlns:a16="http://schemas.microsoft.com/office/drawing/2014/main" id="{46A828CE-B480-4C09-8240-CEE5368B3EE9}"/>
              </a:ext>
            </a:extLst>
          </p:cNvPr>
          <p:cNvPicPr>
            <a:picLocks noChangeAspect="1"/>
          </p:cNvPicPr>
          <p:nvPr/>
        </p:nvPicPr>
        <p:blipFill>
          <a:blip r:embed="rId3"/>
          <a:stretch>
            <a:fillRect/>
          </a:stretch>
        </p:blipFill>
        <p:spPr>
          <a:xfrm>
            <a:off x="1261388" y="1302564"/>
            <a:ext cx="9669224" cy="3267531"/>
          </a:xfrm>
          <a:prstGeom prst="rect">
            <a:avLst/>
          </a:prstGeom>
        </p:spPr>
      </p:pic>
      <p:sp>
        <p:nvSpPr>
          <p:cNvPr id="3" name="矩形 2">
            <a:extLst>
              <a:ext uri="{FF2B5EF4-FFF2-40B4-BE49-F238E27FC236}">
                <a16:creationId xmlns:a16="http://schemas.microsoft.com/office/drawing/2014/main" id="{172FA744-8915-4BBD-8388-576CA16B4E4A}"/>
              </a:ext>
            </a:extLst>
          </p:cNvPr>
          <p:cNvSpPr/>
          <p:nvPr/>
        </p:nvSpPr>
        <p:spPr>
          <a:xfrm>
            <a:off x="1261388" y="1641513"/>
            <a:ext cx="9669224" cy="47372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0819709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54" name="组合 53"/>
          <p:cNvGrpSpPr/>
          <p:nvPr/>
        </p:nvGrpSpPr>
        <p:grpSpPr>
          <a:xfrm>
            <a:off x="568443" y="319365"/>
            <a:ext cx="1463596" cy="461665"/>
            <a:chOff x="568442" y="319364"/>
            <a:chExt cx="1463596" cy="461666"/>
          </a:xfrm>
        </p:grpSpPr>
        <p:sp>
          <p:nvSpPr>
            <p:cNvPr id="55" name="文本框 23"/>
            <p:cNvSpPr txBox="1"/>
            <p:nvPr/>
          </p:nvSpPr>
          <p:spPr>
            <a:xfrm>
              <a:off x="665958" y="319364"/>
              <a:ext cx="1366080" cy="461666"/>
            </a:xfrm>
            <a:prstGeom prst="rect">
              <a:avLst/>
            </a:prstGeom>
            <a:noFill/>
          </p:spPr>
          <p:txBody>
            <a:bodyPr wrap="none" rtlCol="0">
              <a:spAutoFit/>
            </a:bodyPr>
            <a:lstStyle/>
            <a:p>
              <a:r>
                <a:rPr lang="en-US" altLang="zh-TW" sz="2400" dirty="0">
                  <a:latin typeface="Times New Roman" panose="02020603050405020304" pitchFamily="18" charset="0"/>
                  <a:ea typeface="微軟正黑體" panose="020B0604030504040204" pitchFamily="34" charset="-120"/>
                  <a:cs typeface="Times New Roman" panose="02020603050405020304" pitchFamily="18" charset="0"/>
                </a:rPr>
                <a:t>ML-DSA</a:t>
              </a:r>
              <a:endParaRPr lang="zh-CN" altLang="en-US" sz="2000"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9" name="文字方塊 8">
            <a:extLst>
              <a:ext uri="{FF2B5EF4-FFF2-40B4-BE49-F238E27FC236}">
                <a16:creationId xmlns:a16="http://schemas.microsoft.com/office/drawing/2014/main" id="{7F519BC3-B78A-4FA2-B82F-FE0489489CFD}"/>
              </a:ext>
            </a:extLst>
          </p:cNvPr>
          <p:cNvSpPr txBox="1"/>
          <p:nvPr/>
        </p:nvSpPr>
        <p:spPr>
          <a:xfrm>
            <a:off x="1716386" y="737757"/>
            <a:ext cx="10259614" cy="3691844"/>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Defines method for generating digital signatures</a:t>
            </a:r>
          </a:p>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Based on the worst-case hardness of module lattice problems, it has potential resistance against both quantum and classical attacks.</a:t>
            </a:r>
          </a:p>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Advantages include fast arithmetic operations, efficient encryption, and compact signatures.</a:t>
            </a:r>
          </a:p>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Uses uniformly sampled high-entropy Gaussian-distributed secrets to generate random keys.</a:t>
            </a:r>
          </a:p>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The core security challenges of ML-DSA include MLWE problem and </a:t>
            </a:r>
            <a:r>
              <a:rPr lang="en-US" altLang="zh-TW" sz="2000" dirty="0" err="1">
                <a:latin typeface="Times New Roman" panose="02020603050405020304" pitchFamily="18" charset="0"/>
                <a:cs typeface="Times New Roman" panose="02020603050405020304" pitchFamily="18" charset="0"/>
              </a:rPr>
              <a:t>tMSIS</a:t>
            </a:r>
            <a:r>
              <a:rPr lang="en-US" altLang="zh-TW" sz="2000" dirty="0">
                <a:latin typeface="Times New Roman" panose="02020603050405020304" pitchFamily="18" charset="0"/>
                <a:cs typeface="Times New Roman" panose="02020603050405020304" pitchFamily="18" charset="0"/>
              </a:rPr>
              <a:t> problem</a:t>
            </a:r>
          </a:p>
        </p:txBody>
      </p:sp>
      <p:grpSp>
        <p:nvGrpSpPr>
          <p:cNvPr id="57" name="群組 56">
            <a:extLst>
              <a:ext uri="{FF2B5EF4-FFF2-40B4-BE49-F238E27FC236}">
                <a16:creationId xmlns:a16="http://schemas.microsoft.com/office/drawing/2014/main" id="{4546C275-9C08-4F5E-8B78-C28054330754}"/>
              </a:ext>
            </a:extLst>
          </p:cNvPr>
          <p:cNvGrpSpPr/>
          <p:nvPr/>
        </p:nvGrpSpPr>
        <p:grpSpPr>
          <a:xfrm>
            <a:off x="2616423" y="4631541"/>
            <a:ext cx="6959154" cy="1655186"/>
            <a:chOff x="2675500" y="4295218"/>
            <a:chExt cx="7668421" cy="1881698"/>
          </a:xfrm>
        </p:grpSpPr>
        <p:sp>
          <p:nvSpPr>
            <p:cNvPr id="58" name="AutoShape 2" descr="A sequence of three images showing the process of key generation, signature generation, and signature verification for a digital signature algorithm. The first image should depict key generation with a computer generating keys. The second image should show the process of generating a signature, with a document and a digital signature being created. The third image should illustrate signature verification, with a document and a digital signature being checked on a computer screen.">
              <a:extLst>
                <a:ext uri="{FF2B5EF4-FFF2-40B4-BE49-F238E27FC236}">
                  <a16:creationId xmlns:a16="http://schemas.microsoft.com/office/drawing/2014/main" id="{9CF03E01-5E8D-448C-8EDB-6B855B09D2CD}"/>
                </a:ext>
              </a:extLst>
            </p:cNvPr>
            <p:cNvSpPr>
              <a:spLocks noChangeAspect="1" noChangeArrowheads="1"/>
            </p:cNvSpPr>
            <p:nvPr/>
          </p:nvSpPr>
          <p:spPr bwMode="auto">
            <a:xfrm>
              <a:off x="6313715" y="457714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sz="1100"/>
            </a:p>
          </p:txBody>
        </p:sp>
        <p:sp>
          <p:nvSpPr>
            <p:cNvPr id="59" name="AutoShape 4" descr="A sequence of three images showing the process of key generation, signature generation, and signature verification for a digital signature algorithm. The first image should depict key generation with a computer generating keys. The second image should show the process of generating a signature, with a document and a digital signature being created. The third image should illustrate signature verification, with a document and a digital signature being checked on a computer screen.">
              <a:extLst>
                <a:ext uri="{FF2B5EF4-FFF2-40B4-BE49-F238E27FC236}">
                  <a16:creationId xmlns:a16="http://schemas.microsoft.com/office/drawing/2014/main" id="{F688CEAB-FF97-4F97-BDFE-576BB6B9DCAF}"/>
                </a:ext>
              </a:extLst>
            </p:cNvPr>
            <p:cNvSpPr>
              <a:spLocks noChangeAspect="1" noChangeArrowheads="1"/>
            </p:cNvSpPr>
            <p:nvPr/>
          </p:nvSpPr>
          <p:spPr bwMode="auto">
            <a:xfrm>
              <a:off x="6466115" y="472954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sz="1100"/>
            </a:p>
          </p:txBody>
        </p:sp>
        <p:grpSp>
          <p:nvGrpSpPr>
            <p:cNvPr id="60" name="群組 59">
              <a:extLst>
                <a:ext uri="{FF2B5EF4-FFF2-40B4-BE49-F238E27FC236}">
                  <a16:creationId xmlns:a16="http://schemas.microsoft.com/office/drawing/2014/main" id="{3DD62138-E73C-414F-BA22-1154511E3D7E}"/>
                </a:ext>
              </a:extLst>
            </p:cNvPr>
            <p:cNvGrpSpPr/>
            <p:nvPr/>
          </p:nvGrpSpPr>
          <p:grpSpPr>
            <a:xfrm>
              <a:off x="2675500" y="5158267"/>
              <a:ext cx="861060" cy="1016635"/>
              <a:chOff x="1281493" y="4149188"/>
              <a:chExt cx="861060" cy="1016635"/>
            </a:xfrm>
          </p:grpSpPr>
          <p:pic>
            <p:nvPicPr>
              <p:cNvPr id="96" name="圖片 95">
                <a:extLst>
                  <a:ext uri="{FF2B5EF4-FFF2-40B4-BE49-F238E27FC236}">
                    <a16:creationId xmlns:a16="http://schemas.microsoft.com/office/drawing/2014/main" id="{678623C5-A2FA-4E10-8889-7549D340E890}"/>
                  </a:ext>
                </a:extLst>
              </p:cNvPr>
              <p:cNvPicPr>
                <a:picLocks noChangeAspect="1"/>
              </p:cNvPicPr>
              <p:nvPr/>
            </p:nvPicPr>
            <p:blipFill>
              <a:blip r:embed="rId3"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354579" y="4149188"/>
                <a:ext cx="720000" cy="720000"/>
              </a:xfrm>
              <a:prstGeom prst="rect">
                <a:avLst/>
              </a:prstGeom>
            </p:spPr>
          </p:pic>
          <p:sp>
            <p:nvSpPr>
              <p:cNvPr id="97" name="文字方塊 96">
                <a:extLst>
                  <a:ext uri="{FF2B5EF4-FFF2-40B4-BE49-F238E27FC236}">
                    <a16:creationId xmlns:a16="http://schemas.microsoft.com/office/drawing/2014/main" id="{1B90A8A4-67E9-4A4E-BE64-473975BAEB52}"/>
                  </a:ext>
                </a:extLst>
              </p:cNvPr>
              <p:cNvSpPr txBox="1"/>
              <p:nvPr/>
            </p:nvSpPr>
            <p:spPr>
              <a:xfrm>
                <a:off x="1281493" y="4868412"/>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sender</a:t>
                </a:r>
                <a:endParaRPr lang="zh-TW" altLang="en-US" sz="1100" dirty="0">
                  <a:latin typeface="Times New Roman" panose="02020603050405020304" pitchFamily="18" charset="0"/>
                  <a:cs typeface="Times New Roman" panose="02020603050405020304" pitchFamily="18" charset="0"/>
                </a:endParaRPr>
              </a:p>
            </p:txBody>
          </p:sp>
        </p:grpSp>
        <p:grpSp>
          <p:nvGrpSpPr>
            <p:cNvPr id="61" name="群組 60">
              <a:extLst>
                <a:ext uri="{FF2B5EF4-FFF2-40B4-BE49-F238E27FC236}">
                  <a16:creationId xmlns:a16="http://schemas.microsoft.com/office/drawing/2014/main" id="{B4960BF1-7ED5-4FDB-9E14-483788843C37}"/>
                </a:ext>
              </a:extLst>
            </p:cNvPr>
            <p:cNvGrpSpPr/>
            <p:nvPr/>
          </p:nvGrpSpPr>
          <p:grpSpPr>
            <a:xfrm>
              <a:off x="8779727" y="5335225"/>
              <a:ext cx="861060" cy="839163"/>
              <a:chOff x="7077746" y="4328674"/>
              <a:chExt cx="861060" cy="839163"/>
            </a:xfrm>
          </p:grpSpPr>
          <p:pic>
            <p:nvPicPr>
              <p:cNvPr id="94" name="圖片 93">
                <a:extLst>
                  <a:ext uri="{FF2B5EF4-FFF2-40B4-BE49-F238E27FC236}">
                    <a16:creationId xmlns:a16="http://schemas.microsoft.com/office/drawing/2014/main" id="{9FC9F871-26C2-4054-B8F3-5721E6ED2D8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38276" y="4328674"/>
                <a:ext cx="540000" cy="540000"/>
              </a:xfrm>
              <a:prstGeom prst="rect">
                <a:avLst/>
              </a:prstGeom>
            </p:spPr>
          </p:pic>
          <p:sp>
            <p:nvSpPr>
              <p:cNvPr id="95" name="文字方塊 94">
                <a:extLst>
                  <a:ext uri="{FF2B5EF4-FFF2-40B4-BE49-F238E27FC236}">
                    <a16:creationId xmlns:a16="http://schemas.microsoft.com/office/drawing/2014/main" id="{84A80402-8AE7-40CA-A9F4-398CB036CFD1}"/>
                  </a:ext>
                </a:extLst>
              </p:cNvPr>
              <p:cNvSpPr txBox="1"/>
              <p:nvPr/>
            </p:nvSpPr>
            <p:spPr>
              <a:xfrm>
                <a:off x="7077746" y="4870426"/>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plaintext</a:t>
                </a:r>
                <a:endParaRPr lang="zh-TW" altLang="en-US" sz="1100" dirty="0">
                  <a:latin typeface="Times New Roman" panose="02020603050405020304" pitchFamily="18" charset="0"/>
                  <a:cs typeface="Times New Roman" panose="02020603050405020304" pitchFamily="18" charset="0"/>
                </a:endParaRPr>
              </a:p>
            </p:txBody>
          </p:sp>
        </p:grpSp>
        <p:grpSp>
          <p:nvGrpSpPr>
            <p:cNvPr id="62" name="群組 61">
              <a:extLst>
                <a:ext uri="{FF2B5EF4-FFF2-40B4-BE49-F238E27FC236}">
                  <a16:creationId xmlns:a16="http://schemas.microsoft.com/office/drawing/2014/main" id="{60CBDC88-D515-4055-B70B-92E95BD955B2}"/>
                </a:ext>
              </a:extLst>
            </p:cNvPr>
            <p:cNvGrpSpPr/>
            <p:nvPr/>
          </p:nvGrpSpPr>
          <p:grpSpPr>
            <a:xfrm>
              <a:off x="9482861" y="5155225"/>
              <a:ext cx="861060" cy="1016635"/>
              <a:chOff x="1281493" y="4149188"/>
              <a:chExt cx="861060" cy="1016635"/>
            </a:xfrm>
          </p:grpSpPr>
          <p:pic>
            <p:nvPicPr>
              <p:cNvPr id="92" name="圖片 91">
                <a:extLst>
                  <a:ext uri="{FF2B5EF4-FFF2-40B4-BE49-F238E27FC236}">
                    <a16:creationId xmlns:a16="http://schemas.microsoft.com/office/drawing/2014/main" id="{6FFE82A7-0469-460B-92C2-587F14CBEBDC}"/>
                  </a:ext>
                </a:extLst>
              </p:cNvPr>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354579" y="4149188"/>
                <a:ext cx="720000" cy="720000"/>
              </a:xfrm>
              <a:prstGeom prst="rect">
                <a:avLst/>
              </a:prstGeom>
            </p:spPr>
          </p:pic>
          <p:sp>
            <p:nvSpPr>
              <p:cNvPr id="93" name="文字方塊 92">
                <a:extLst>
                  <a:ext uri="{FF2B5EF4-FFF2-40B4-BE49-F238E27FC236}">
                    <a16:creationId xmlns:a16="http://schemas.microsoft.com/office/drawing/2014/main" id="{A1ADB3A0-13A8-45A1-A9CC-DF02AF7ADBAA}"/>
                  </a:ext>
                </a:extLst>
              </p:cNvPr>
              <p:cNvSpPr txBox="1"/>
              <p:nvPr/>
            </p:nvSpPr>
            <p:spPr>
              <a:xfrm>
                <a:off x="1281493" y="4868412"/>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recipient</a:t>
                </a:r>
                <a:endParaRPr lang="zh-TW" altLang="en-US" sz="1100" dirty="0">
                  <a:latin typeface="Times New Roman" panose="02020603050405020304" pitchFamily="18" charset="0"/>
                  <a:cs typeface="Times New Roman" panose="02020603050405020304" pitchFamily="18" charset="0"/>
                </a:endParaRPr>
              </a:p>
            </p:txBody>
          </p:sp>
        </p:grpSp>
        <p:grpSp>
          <p:nvGrpSpPr>
            <p:cNvPr id="63" name="群組 62">
              <a:extLst>
                <a:ext uri="{FF2B5EF4-FFF2-40B4-BE49-F238E27FC236}">
                  <a16:creationId xmlns:a16="http://schemas.microsoft.com/office/drawing/2014/main" id="{62A740BD-C062-446F-A986-9D842D0FA34C}"/>
                </a:ext>
              </a:extLst>
            </p:cNvPr>
            <p:cNvGrpSpPr/>
            <p:nvPr/>
          </p:nvGrpSpPr>
          <p:grpSpPr>
            <a:xfrm>
              <a:off x="3378634" y="5337753"/>
              <a:ext cx="861060" cy="839163"/>
              <a:chOff x="7077746" y="4328674"/>
              <a:chExt cx="861060" cy="839163"/>
            </a:xfrm>
          </p:grpSpPr>
          <p:pic>
            <p:nvPicPr>
              <p:cNvPr id="90" name="圖片 89">
                <a:extLst>
                  <a:ext uri="{FF2B5EF4-FFF2-40B4-BE49-F238E27FC236}">
                    <a16:creationId xmlns:a16="http://schemas.microsoft.com/office/drawing/2014/main" id="{AE22D77C-10F5-4D48-9D21-DEEF8C2AB70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38276" y="4328674"/>
                <a:ext cx="540000" cy="540000"/>
              </a:xfrm>
              <a:prstGeom prst="rect">
                <a:avLst/>
              </a:prstGeom>
            </p:spPr>
          </p:pic>
          <p:sp>
            <p:nvSpPr>
              <p:cNvPr id="91" name="文字方塊 90">
                <a:extLst>
                  <a:ext uri="{FF2B5EF4-FFF2-40B4-BE49-F238E27FC236}">
                    <a16:creationId xmlns:a16="http://schemas.microsoft.com/office/drawing/2014/main" id="{D6D84F27-94D2-4023-83EC-604113AA7BF9}"/>
                  </a:ext>
                </a:extLst>
              </p:cNvPr>
              <p:cNvSpPr txBox="1"/>
              <p:nvPr/>
            </p:nvSpPr>
            <p:spPr>
              <a:xfrm>
                <a:off x="7077746" y="4870426"/>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text</a:t>
                </a:r>
                <a:endParaRPr lang="zh-TW" altLang="en-US" sz="1100" dirty="0">
                  <a:latin typeface="Times New Roman" panose="02020603050405020304" pitchFamily="18" charset="0"/>
                  <a:cs typeface="Times New Roman" panose="02020603050405020304" pitchFamily="18" charset="0"/>
                </a:endParaRPr>
              </a:p>
            </p:txBody>
          </p:sp>
        </p:grpSp>
        <p:grpSp>
          <p:nvGrpSpPr>
            <p:cNvPr id="64" name="群組 63">
              <a:extLst>
                <a:ext uri="{FF2B5EF4-FFF2-40B4-BE49-F238E27FC236}">
                  <a16:creationId xmlns:a16="http://schemas.microsoft.com/office/drawing/2014/main" id="{AA9F4F55-63F9-4FB7-8EEA-31CB943E1F26}"/>
                </a:ext>
              </a:extLst>
            </p:cNvPr>
            <p:cNvGrpSpPr/>
            <p:nvPr/>
          </p:nvGrpSpPr>
          <p:grpSpPr>
            <a:xfrm>
              <a:off x="4223580" y="5426442"/>
              <a:ext cx="861060" cy="654787"/>
              <a:chOff x="5561337" y="4418674"/>
              <a:chExt cx="861060" cy="654787"/>
            </a:xfrm>
          </p:grpSpPr>
          <p:pic>
            <p:nvPicPr>
              <p:cNvPr id="88" name="圖片 87">
                <a:extLst>
                  <a:ext uri="{FF2B5EF4-FFF2-40B4-BE49-F238E27FC236}">
                    <a16:creationId xmlns:a16="http://schemas.microsoft.com/office/drawing/2014/main" id="{C5E32042-0466-49E0-BD47-3EB33A12925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811867" y="4418674"/>
                <a:ext cx="360000" cy="360000"/>
              </a:xfrm>
              <a:prstGeom prst="rect">
                <a:avLst/>
              </a:prstGeom>
            </p:spPr>
          </p:pic>
          <p:sp>
            <p:nvSpPr>
              <p:cNvPr id="89" name="文字方塊 88">
                <a:extLst>
                  <a:ext uri="{FF2B5EF4-FFF2-40B4-BE49-F238E27FC236}">
                    <a16:creationId xmlns:a16="http://schemas.microsoft.com/office/drawing/2014/main" id="{B6B97532-CC43-4589-9E40-859F10ECD2F6}"/>
                  </a:ext>
                </a:extLst>
              </p:cNvPr>
              <p:cNvSpPr txBox="1"/>
              <p:nvPr/>
            </p:nvSpPr>
            <p:spPr>
              <a:xfrm>
                <a:off x="5561337" y="4776050"/>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Encrypt</a:t>
                </a:r>
                <a:endParaRPr lang="zh-TW" altLang="en-US" sz="1100" dirty="0">
                  <a:latin typeface="Times New Roman" panose="02020603050405020304" pitchFamily="18" charset="0"/>
                  <a:cs typeface="Times New Roman" panose="02020603050405020304" pitchFamily="18" charset="0"/>
                </a:endParaRPr>
              </a:p>
            </p:txBody>
          </p:sp>
        </p:grpSp>
        <p:grpSp>
          <p:nvGrpSpPr>
            <p:cNvPr id="65" name="群組 64">
              <a:extLst>
                <a:ext uri="{FF2B5EF4-FFF2-40B4-BE49-F238E27FC236}">
                  <a16:creationId xmlns:a16="http://schemas.microsoft.com/office/drawing/2014/main" id="{6773E82A-C62B-4224-9C5C-805A26C08CE9}"/>
                </a:ext>
              </a:extLst>
            </p:cNvPr>
            <p:cNvGrpSpPr/>
            <p:nvPr/>
          </p:nvGrpSpPr>
          <p:grpSpPr>
            <a:xfrm>
              <a:off x="7918667" y="5425225"/>
              <a:ext cx="861060" cy="654788"/>
              <a:chOff x="6467170" y="4418674"/>
              <a:chExt cx="861060" cy="654788"/>
            </a:xfrm>
          </p:grpSpPr>
          <p:pic>
            <p:nvPicPr>
              <p:cNvPr id="86" name="圖片 85">
                <a:extLst>
                  <a:ext uri="{FF2B5EF4-FFF2-40B4-BE49-F238E27FC236}">
                    <a16:creationId xmlns:a16="http://schemas.microsoft.com/office/drawing/2014/main" id="{95B5F4D3-CBBC-4831-91A1-3D6B3E8A25A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714344" y="4418674"/>
                <a:ext cx="360000" cy="360000"/>
              </a:xfrm>
              <a:prstGeom prst="rect">
                <a:avLst/>
              </a:prstGeom>
            </p:spPr>
          </p:pic>
          <p:sp>
            <p:nvSpPr>
              <p:cNvPr id="87" name="文字方塊 86">
                <a:extLst>
                  <a:ext uri="{FF2B5EF4-FFF2-40B4-BE49-F238E27FC236}">
                    <a16:creationId xmlns:a16="http://schemas.microsoft.com/office/drawing/2014/main" id="{374BC1D5-B14B-46DF-97D7-F3E0BFD614B2}"/>
                  </a:ext>
                </a:extLst>
              </p:cNvPr>
              <p:cNvSpPr txBox="1"/>
              <p:nvPr/>
            </p:nvSpPr>
            <p:spPr>
              <a:xfrm>
                <a:off x="6467170" y="4776051"/>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Decrypt</a:t>
                </a:r>
                <a:endParaRPr lang="zh-TW" altLang="en-US" sz="1100" dirty="0">
                  <a:latin typeface="Times New Roman" panose="02020603050405020304" pitchFamily="18" charset="0"/>
                  <a:cs typeface="Times New Roman" panose="02020603050405020304" pitchFamily="18" charset="0"/>
                </a:endParaRPr>
              </a:p>
            </p:txBody>
          </p:sp>
        </p:grpSp>
        <p:cxnSp>
          <p:nvCxnSpPr>
            <p:cNvPr id="66" name="直線單箭頭接點 65">
              <a:extLst>
                <a:ext uri="{FF2B5EF4-FFF2-40B4-BE49-F238E27FC236}">
                  <a16:creationId xmlns:a16="http://schemas.microsoft.com/office/drawing/2014/main" id="{14AB5FDE-E043-4E1F-A1F7-0C42E515795F}"/>
                </a:ext>
              </a:extLst>
            </p:cNvPr>
            <p:cNvCxnSpPr>
              <a:cxnSpLocks/>
            </p:cNvCxnSpPr>
            <p:nvPr/>
          </p:nvCxnSpPr>
          <p:spPr>
            <a:xfrm>
              <a:off x="8599004" y="5622366"/>
              <a:ext cx="288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直線單箭頭接點 66">
              <a:extLst>
                <a:ext uri="{FF2B5EF4-FFF2-40B4-BE49-F238E27FC236}">
                  <a16:creationId xmlns:a16="http://schemas.microsoft.com/office/drawing/2014/main" id="{871D5108-D74F-4340-BC7D-5D11BD300498}"/>
                </a:ext>
              </a:extLst>
            </p:cNvPr>
            <p:cNvCxnSpPr>
              <a:cxnSpLocks/>
            </p:cNvCxnSpPr>
            <p:nvPr/>
          </p:nvCxnSpPr>
          <p:spPr>
            <a:xfrm>
              <a:off x="4114982" y="5625529"/>
              <a:ext cx="288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68" name="群組 67">
              <a:extLst>
                <a:ext uri="{FF2B5EF4-FFF2-40B4-BE49-F238E27FC236}">
                  <a16:creationId xmlns:a16="http://schemas.microsoft.com/office/drawing/2014/main" id="{3182F8B5-9ECD-489B-99AD-51F0F1C33A9F}"/>
                </a:ext>
              </a:extLst>
            </p:cNvPr>
            <p:cNvGrpSpPr/>
            <p:nvPr/>
          </p:nvGrpSpPr>
          <p:grpSpPr>
            <a:xfrm>
              <a:off x="5054184" y="5284134"/>
              <a:ext cx="861060" cy="890254"/>
              <a:chOff x="4100657" y="4273363"/>
              <a:chExt cx="861060" cy="890254"/>
            </a:xfrm>
          </p:grpSpPr>
          <p:pic>
            <p:nvPicPr>
              <p:cNvPr id="84" name="圖片 83">
                <a:extLst>
                  <a:ext uri="{FF2B5EF4-FFF2-40B4-BE49-F238E27FC236}">
                    <a16:creationId xmlns:a16="http://schemas.microsoft.com/office/drawing/2014/main" id="{1915C73D-3F08-4D20-AFFF-B2510BA11CA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204295" y="4273363"/>
                <a:ext cx="648000" cy="648000"/>
              </a:xfrm>
              <a:prstGeom prst="rect">
                <a:avLst/>
              </a:prstGeom>
            </p:spPr>
          </p:pic>
          <p:sp>
            <p:nvSpPr>
              <p:cNvPr id="85" name="文字方塊 84">
                <a:extLst>
                  <a:ext uri="{FF2B5EF4-FFF2-40B4-BE49-F238E27FC236}">
                    <a16:creationId xmlns:a16="http://schemas.microsoft.com/office/drawing/2014/main" id="{507E23F1-F80E-4CBB-8293-EF6A2BA18991}"/>
                  </a:ext>
                </a:extLst>
              </p:cNvPr>
              <p:cNvSpPr txBox="1"/>
              <p:nvPr/>
            </p:nvSpPr>
            <p:spPr>
              <a:xfrm>
                <a:off x="4100657" y="4866206"/>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ciphertext</a:t>
                </a:r>
                <a:endParaRPr lang="zh-TW" altLang="en-US" sz="1100" dirty="0">
                  <a:latin typeface="Times New Roman" panose="02020603050405020304" pitchFamily="18" charset="0"/>
                  <a:cs typeface="Times New Roman" panose="02020603050405020304" pitchFamily="18" charset="0"/>
                </a:endParaRPr>
              </a:p>
            </p:txBody>
          </p:sp>
        </p:grpSp>
        <p:grpSp>
          <p:nvGrpSpPr>
            <p:cNvPr id="69" name="群組 68">
              <a:extLst>
                <a:ext uri="{FF2B5EF4-FFF2-40B4-BE49-F238E27FC236}">
                  <a16:creationId xmlns:a16="http://schemas.microsoft.com/office/drawing/2014/main" id="{02CFA586-06FA-4D6A-AA45-01482ECEA824}"/>
                </a:ext>
              </a:extLst>
            </p:cNvPr>
            <p:cNvGrpSpPr/>
            <p:nvPr/>
          </p:nvGrpSpPr>
          <p:grpSpPr>
            <a:xfrm>
              <a:off x="7048618" y="5281606"/>
              <a:ext cx="861060" cy="890254"/>
              <a:chOff x="4100657" y="4273363"/>
              <a:chExt cx="861060" cy="890254"/>
            </a:xfrm>
          </p:grpSpPr>
          <p:pic>
            <p:nvPicPr>
              <p:cNvPr id="82" name="圖片 81">
                <a:extLst>
                  <a:ext uri="{FF2B5EF4-FFF2-40B4-BE49-F238E27FC236}">
                    <a16:creationId xmlns:a16="http://schemas.microsoft.com/office/drawing/2014/main" id="{7F5EF7A5-D86A-4E88-A624-62C289E0722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204295" y="4273363"/>
                <a:ext cx="648000" cy="648000"/>
              </a:xfrm>
              <a:prstGeom prst="rect">
                <a:avLst/>
              </a:prstGeom>
            </p:spPr>
          </p:pic>
          <p:sp>
            <p:nvSpPr>
              <p:cNvPr id="83" name="文字方塊 82">
                <a:extLst>
                  <a:ext uri="{FF2B5EF4-FFF2-40B4-BE49-F238E27FC236}">
                    <a16:creationId xmlns:a16="http://schemas.microsoft.com/office/drawing/2014/main" id="{78776317-44EF-4377-AD8A-29273E7F0524}"/>
                  </a:ext>
                </a:extLst>
              </p:cNvPr>
              <p:cNvSpPr txBox="1"/>
              <p:nvPr/>
            </p:nvSpPr>
            <p:spPr>
              <a:xfrm>
                <a:off x="4100657" y="4866206"/>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ciphertext</a:t>
                </a:r>
                <a:endParaRPr lang="zh-TW" altLang="en-US" sz="1100" dirty="0">
                  <a:latin typeface="Times New Roman" panose="02020603050405020304" pitchFamily="18" charset="0"/>
                  <a:cs typeface="Times New Roman" panose="02020603050405020304" pitchFamily="18" charset="0"/>
                </a:endParaRPr>
              </a:p>
            </p:txBody>
          </p:sp>
        </p:grpSp>
        <p:cxnSp>
          <p:nvCxnSpPr>
            <p:cNvPr id="70" name="直線單箭頭接點 69">
              <a:extLst>
                <a:ext uri="{FF2B5EF4-FFF2-40B4-BE49-F238E27FC236}">
                  <a16:creationId xmlns:a16="http://schemas.microsoft.com/office/drawing/2014/main" id="{394FCDE4-978A-416C-8C08-97666F83BDA5}"/>
                </a:ext>
              </a:extLst>
            </p:cNvPr>
            <p:cNvCxnSpPr>
              <a:cxnSpLocks/>
            </p:cNvCxnSpPr>
            <p:nvPr/>
          </p:nvCxnSpPr>
          <p:spPr>
            <a:xfrm>
              <a:off x="4907145" y="5625529"/>
              <a:ext cx="288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直線單箭頭接點 70">
              <a:extLst>
                <a:ext uri="{FF2B5EF4-FFF2-40B4-BE49-F238E27FC236}">
                  <a16:creationId xmlns:a16="http://schemas.microsoft.com/office/drawing/2014/main" id="{B221734D-668B-422F-A905-241AF0F062A9}"/>
                </a:ext>
              </a:extLst>
            </p:cNvPr>
            <p:cNvCxnSpPr>
              <a:cxnSpLocks/>
            </p:cNvCxnSpPr>
            <p:nvPr/>
          </p:nvCxnSpPr>
          <p:spPr>
            <a:xfrm>
              <a:off x="7806842" y="5622366"/>
              <a:ext cx="288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2" name="文字方塊 71">
              <a:extLst>
                <a:ext uri="{FF2B5EF4-FFF2-40B4-BE49-F238E27FC236}">
                  <a16:creationId xmlns:a16="http://schemas.microsoft.com/office/drawing/2014/main" id="{6032D422-C66C-474A-9184-6369E01DC9D2}"/>
                </a:ext>
              </a:extLst>
            </p:cNvPr>
            <p:cNvSpPr txBox="1"/>
            <p:nvPr/>
          </p:nvSpPr>
          <p:spPr>
            <a:xfrm>
              <a:off x="4224498" y="4656656"/>
              <a:ext cx="955643"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Private key</a:t>
              </a:r>
              <a:endParaRPr lang="zh-TW" altLang="en-US" sz="1100" dirty="0">
                <a:latin typeface="Times New Roman" panose="02020603050405020304" pitchFamily="18" charset="0"/>
                <a:cs typeface="Times New Roman" panose="02020603050405020304" pitchFamily="18" charset="0"/>
              </a:endParaRPr>
            </a:p>
          </p:txBody>
        </p:sp>
        <p:pic>
          <p:nvPicPr>
            <p:cNvPr id="73" name="圖片 72">
              <a:extLst>
                <a:ext uri="{FF2B5EF4-FFF2-40B4-BE49-F238E27FC236}">
                  <a16:creationId xmlns:a16="http://schemas.microsoft.com/office/drawing/2014/main" id="{5347C0C7-19D9-4CF1-A25E-13BCDA526B97}"/>
                </a:ext>
              </a:extLst>
            </p:cNvPr>
            <p:cNvPicPr>
              <a:picLocks noChangeAspect="1"/>
            </p:cNvPicPr>
            <p:nvPr/>
          </p:nvPicPr>
          <p:blipFill>
            <a:blip r:embed="rId8"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rot="16200000">
              <a:off x="4459589" y="4297967"/>
              <a:ext cx="360000" cy="360000"/>
            </a:xfrm>
            <a:prstGeom prst="rect">
              <a:avLst/>
            </a:prstGeom>
          </p:spPr>
        </p:pic>
        <p:cxnSp>
          <p:nvCxnSpPr>
            <p:cNvPr id="74" name="直線單箭頭接點 73">
              <a:extLst>
                <a:ext uri="{FF2B5EF4-FFF2-40B4-BE49-F238E27FC236}">
                  <a16:creationId xmlns:a16="http://schemas.microsoft.com/office/drawing/2014/main" id="{022F2479-C360-445A-B21F-CC64081E12C7}"/>
                </a:ext>
              </a:extLst>
            </p:cNvPr>
            <p:cNvCxnSpPr>
              <a:cxnSpLocks/>
            </p:cNvCxnSpPr>
            <p:nvPr/>
          </p:nvCxnSpPr>
          <p:spPr>
            <a:xfrm>
              <a:off x="4653353" y="4956656"/>
              <a:ext cx="0" cy="37856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5" name="文字方塊 74">
              <a:extLst>
                <a:ext uri="{FF2B5EF4-FFF2-40B4-BE49-F238E27FC236}">
                  <a16:creationId xmlns:a16="http://schemas.microsoft.com/office/drawing/2014/main" id="{CAB44E7F-AABC-46EA-A3B9-0CB7B2B1F794}"/>
                </a:ext>
              </a:extLst>
            </p:cNvPr>
            <p:cNvSpPr txBox="1"/>
            <p:nvPr/>
          </p:nvSpPr>
          <p:spPr>
            <a:xfrm>
              <a:off x="7752090" y="4676953"/>
              <a:ext cx="1165117"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Public key</a:t>
              </a:r>
              <a:endParaRPr lang="zh-TW" altLang="en-US" sz="1100" dirty="0">
                <a:latin typeface="Times New Roman" panose="02020603050405020304" pitchFamily="18" charset="0"/>
                <a:cs typeface="Times New Roman" panose="02020603050405020304" pitchFamily="18" charset="0"/>
              </a:endParaRPr>
            </a:p>
          </p:txBody>
        </p:sp>
        <p:pic>
          <p:nvPicPr>
            <p:cNvPr id="76" name="圖片 75">
              <a:extLst>
                <a:ext uri="{FF2B5EF4-FFF2-40B4-BE49-F238E27FC236}">
                  <a16:creationId xmlns:a16="http://schemas.microsoft.com/office/drawing/2014/main" id="{7A84D47C-5B2C-4F04-8B6D-ED401D9DCA6C}"/>
                </a:ext>
              </a:extLst>
            </p:cNvPr>
            <p:cNvPicPr>
              <a:picLocks noChangeAspect="1"/>
            </p:cNvPicPr>
            <p:nvPr/>
          </p:nvPicPr>
          <p:blipFill>
            <a:blip r:embed="rId8"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rot="16200000">
              <a:off x="8122374" y="4295218"/>
              <a:ext cx="360000" cy="360000"/>
            </a:xfrm>
            <a:prstGeom prst="rect">
              <a:avLst/>
            </a:prstGeom>
          </p:spPr>
        </p:pic>
        <p:pic>
          <p:nvPicPr>
            <p:cNvPr id="77" name="圖形 76" descr="建築物">
              <a:extLst>
                <a:ext uri="{FF2B5EF4-FFF2-40B4-BE49-F238E27FC236}">
                  <a16:creationId xmlns:a16="http://schemas.microsoft.com/office/drawing/2014/main" id="{7CEA13B9-E95B-49C1-A1FA-B78D752E501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105757" y="5227424"/>
              <a:ext cx="758171" cy="758171"/>
            </a:xfrm>
            <a:prstGeom prst="rect">
              <a:avLst/>
            </a:prstGeom>
          </p:spPr>
        </p:pic>
        <p:cxnSp>
          <p:nvCxnSpPr>
            <p:cNvPr id="78" name="接點: 肘形 77">
              <a:extLst>
                <a:ext uri="{FF2B5EF4-FFF2-40B4-BE49-F238E27FC236}">
                  <a16:creationId xmlns:a16="http://schemas.microsoft.com/office/drawing/2014/main" id="{10CBFA0D-CC84-4FDF-B948-E814500288C0}"/>
                </a:ext>
              </a:extLst>
            </p:cNvPr>
            <p:cNvCxnSpPr>
              <a:stCxn id="84" idx="3"/>
              <a:endCxn id="77" idx="1"/>
            </p:cNvCxnSpPr>
            <p:nvPr/>
          </p:nvCxnSpPr>
          <p:spPr>
            <a:xfrm flipV="1">
              <a:off x="5805822" y="5606510"/>
              <a:ext cx="299935" cy="162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9" name="接點: 肘形 78">
              <a:extLst>
                <a:ext uri="{FF2B5EF4-FFF2-40B4-BE49-F238E27FC236}">
                  <a16:creationId xmlns:a16="http://schemas.microsoft.com/office/drawing/2014/main" id="{6D4A65D6-54BC-4494-808E-287F4B92C499}"/>
                </a:ext>
              </a:extLst>
            </p:cNvPr>
            <p:cNvCxnSpPr>
              <a:stCxn id="77" idx="3"/>
              <a:endCxn id="82" idx="1"/>
            </p:cNvCxnSpPr>
            <p:nvPr/>
          </p:nvCxnSpPr>
          <p:spPr>
            <a:xfrm flipV="1">
              <a:off x="6863928" y="5605606"/>
              <a:ext cx="288328" cy="90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0" name="接點: 肘形 79">
              <a:extLst>
                <a:ext uri="{FF2B5EF4-FFF2-40B4-BE49-F238E27FC236}">
                  <a16:creationId xmlns:a16="http://schemas.microsoft.com/office/drawing/2014/main" id="{58A52A8C-43A1-4220-AD4A-966FF3CB5417}"/>
                </a:ext>
              </a:extLst>
            </p:cNvPr>
            <p:cNvCxnSpPr>
              <a:cxnSpLocks/>
              <a:stCxn id="75" idx="2"/>
              <a:endCxn id="81" idx="2"/>
            </p:cNvCxnSpPr>
            <p:nvPr/>
          </p:nvCxnSpPr>
          <p:spPr>
            <a:xfrm rot="16200000" flipH="1">
              <a:off x="8167572" y="5141439"/>
              <a:ext cx="334457" cy="305"/>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81" name="矩形 80">
              <a:extLst>
                <a:ext uri="{FF2B5EF4-FFF2-40B4-BE49-F238E27FC236}">
                  <a16:creationId xmlns:a16="http://schemas.microsoft.com/office/drawing/2014/main" id="{97548129-E746-4BAB-815B-92DD5E284303}"/>
                </a:ext>
              </a:extLst>
            </p:cNvPr>
            <p:cNvSpPr/>
            <p:nvPr/>
          </p:nvSpPr>
          <p:spPr>
            <a:xfrm flipV="1">
              <a:off x="8312095" y="5308821"/>
              <a:ext cx="45719" cy="544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100"/>
            </a:p>
          </p:txBody>
        </p:sp>
      </p:grpSp>
      <p:sp>
        <p:nvSpPr>
          <p:cNvPr id="2" name="投影片編號版面配置區 1">
            <a:extLst>
              <a:ext uri="{FF2B5EF4-FFF2-40B4-BE49-F238E27FC236}">
                <a16:creationId xmlns:a16="http://schemas.microsoft.com/office/drawing/2014/main" id="{DA387588-7316-F7E1-C00B-7D2567DD289F}"/>
              </a:ext>
            </a:extLst>
          </p:cNvPr>
          <p:cNvSpPr>
            <a:spLocks noGrp="1"/>
          </p:cNvSpPr>
          <p:nvPr>
            <p:ph type="sldNum" sz="quarter" idx="12"/>
          </p:nvPr>
        </p:nvSpPr>
        <p:spPr/>
        <p:txBody>
          <a:bodyPr/>
          <a:lstStyle/>
          <a:p>
            <a:fld id="{565CE74E-AB26-4998-AD42-012C4C1AD076}" type="slidenum">
              <a:rPr lang="zh-CN" altLang="en-US" smtClean="0"/>
              <a:t>5</a:t>
            </a:fld>
            <a:endParaRPr lang="zh-CN" altLang="en-US" dirty="0"/>
          </a:p>
        </p:txBody>
      </p:sp>
    </p:spTree>
    <p:extLst>
      <p:ext uri="{BB962C8B-B14F-4D97-AF65-F5344CB8AC3E}">
        <p14:creationId xmlns:p14="http://schemas.microsoft.com/office/powerpoint/2010/main" val="258762735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639652" cy="400110"/>
            <a:chOff x="568442" y="319364"/>
            <a:chExt cx="639652"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542136"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BU</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50</a:t>
            </a:fld>
            <a:endParaRPr lang="zh-CN" altLang="en-US" dirty="0"/>
          </a:p>
        </p:txBody>
      </p:sp>
      <p:sp>
        <p:nvSpPr>
          <p:cNvPr id="8" name="文字方塊 7">
            <a:extLst>
              <a:ext uri="{FF2B5EF4-FFF2-40B4-BE49-F238E27FC236}">
                <a16:creationId xmlns:a16="http://schemas.microsoft.com/office/drawing/2014/main" id="{374F2C65-5BD7-11A7-E25E-49273E32F2C9}"/>
              </a:ext>
            </a:extLst>
          </p:cNvPr>
          <p:cNvSpPr txBox="1"/>
          <p:nvPr/>
        </p:nvSpPr>
        <p:spPr>
          <a:xfrm>
            <a:off x="720898" y="779087"/>
            <a:ext cx="9784763" cy="4993931"/>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The Butterfly Unit is formed based on the symmetry and parity properties in NTT and INTT computations.</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For a pair of input numbers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𝑎</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and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𝑏</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together with a corresponding twiddle factor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𝑤</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the butterfly operation in a finite field (modulo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𝑝</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proceeds as follows:</a:t>
            </a:r>
          </a:p>
          <a:p>
            <a:pPr algn="ctr">
              <a:lnSpc>
                <a:spcPct val="200000"/>
              </a:lnSpc>
            </a:pP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𝑥</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𝑎</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𝑤</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𝑏</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mod  q</a:t>
            </a:r>
          </a:p>
          <a:p>
            <a:pPr algn="ctr">
              <a:lnSpc>
                <a:spcPct val="200000"/>
              </a:lnSpc>
            </a:pP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𝑦</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𝑎−𝑤</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𝑏</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mod  q</a:t>
            </a:r>
          </a:p>
          <a:p>
            <a:pPr marL="285750" indent="-285750">
              <a:lnSpc>
                <a:spcPct val="200000"/>
              </a:lnSpc>
              <a:buFont typeface="Wingdings" panose="05000000000000000000" pitchFamily="2" charset="2"/>
              <a:buChar char="ü"/>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The structures of NTT and INTT are similar, but the twiddle factors used in INTT are the modular inverses of those in NTT. A normalization factor must also be applied at the end.</a:t>
            </a:r>
          </a:p>
          <a:p>
            <a:pPr marL="285750" indent="-28575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Eight BU modules are used in the NTT/INTT of the thesis.</a:t>
            </a: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p:txBody>
      </p:sp>
    </p:spTree>
    <p:extLst>
      <p:ext uri="{BB962C8B-B14F-4D97-AF65-F5344CB8AC3E}">
        <p14:creationId xmlns:p14="http://schemas.microsoft.com/office/powerpoint/2010/main" val="204608448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2468678" cy="400110"/>
            <a:chOff x="568442" y="319364"/>
            <a:chExt cx="2468678" cy="400111"/>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2371162"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BU </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Block Diagram</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A1DB125F-DE6E-5718-B044-18A075F282F9}"/>
              </a:ext>
            </a:extLst>
          </p:cNvPr>
          <p:cNvSpPr>
            <a:spLocks noGrp="1"/>
          </p:cNvSpPr>
          <p:nvPr>
            <p:ph type="sldNum" sz="quarter" idx="12"/>
          </p:nvPr>
        </p:nvSpPr>
        <p:spPr/>
        <p:txBody>
          <a:bodyPr/>
          <a:lstStyle/>
          <a:p>
            <a:fld id="{565CE74E-AB26-4998-AD42-012C4C1AD076}" type="slidenum">
              <a:rPr lang="zh-CN" altLang="en-US" smtClean="0"/>
              <a:t>51</a:t>
            </a:fld>
            <a:endParaRPr lang="zh-CN" altLang="en-US" dirty="0"/>
          </a:p>
        </p:txBody>
      </p:sp>
      <p:pic>
        <p:nvPicPr>
          <p:cNvPr id="5" name="圖片 4">
            <a:extLst>
              <a:ext uri="{FF2B5EF4-FFF2-40B4-BE49-F238E27FC236}">
                <a16:creationId xmlns:a16="http://schemas.microsoft.com/office/drawing/2014/main" id="{E8D13D5C-201B-4351-9B78-753EBF3E1FF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6000" y="952886"/>
            <a:ext cx="11520000" cy="4952227"/>
          </a:xfrm>
          <a:prstGeom prst="rect">
            <a:avLst/>
          </a:prstGeom>
        </p:spPr>
      </p:pic>
    </p:spTree>
    <p:extLst>
      <p:ext uri="{BB962C8B-B14F-4D97-AF65-F5344CB8AC3E}">
        <p14:creationId xmlns:p14="http://schemas.microsoft.com/office/powerpoint/2010/main" val="244930300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639652" cy="400110"/>
            <a:chOff x="568442" y="319364"/>
            <a:chExt cx="639652"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542136"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RU</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52</a:t>
            </a:fld>
            <a:endParaRPr lang="zh-CN" altLang="en-US" dirty="0"/>
          </a:p>
        </p:txBody>
      </p:sp>
      <mc:AlternateContent xmlns:mc="http://schemas.openxmlformats.org/markup-compatibility/2006" xmlns:a14="http://schemas.microsoft.com/office/drawing/2010/main">
        <mc:Choice Requires="a14">
          <p:sp>
            <p:nvSpPr>
              <p:cNvPr id="8" name="文字方塊 7">
                <a:extLst>
                  <a:ext uri="{FF2B5EF4-FFF2-40B4-BE49-F238E27FC236}">
                    <a16:creationId xmlns:a16="http://schemas.microsoft.com/office/drawing/2014/main" id="{374F2C65-5BD7-11A7-E25E-49273E32F2C9}"/>
                  </a:ext>
                </a:extLst>
              </p:cNvPr>
              <p:cNvSpPr txBox="1"/>
              <p:nvPr/>
            </p:nvSpPr>
            <p:spPr>
              <a:xfrm>
                <a:off x="937027" y="1027443"/>
                <a:ext cx="10349809" cy="3331938"/>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To match the butterfly structure, the output of each stage's BU is reordered accordingly.</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There are a total of 7 </a:t>
                </a:r>
                <a:r>
                  <a:rPr lang="en-US" altLang="zh-TW" dirty="0" err="1">
                    <a:latin typeface="Times New Roman" panose="02020603050405020304" pitchFamily="18" charset="0"/>
                    <a:ea typeface="微軟正黑體" panose="020B0604030504040204" pitchFamily="34" charset="-120"/>
                    <a:cs typeface="Times New Roman" panose="02020603050405020304" pitchFamily="18" charset="0"/>
                  </a:rPr>
                  <a:t>RUi</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where 1 </a:t>
                </a:r>
                <a14:m>
                  <m:oMath xmlns:m="http://schemas.openxmlformats.org/officeDocument/2006/math">
                    <m:r>
                      <a:rPr lang="en-US" altLang="zh-TW" i="1" dirty="0">
                        <a:latin typeface="Cambria Math" panose="02040503050406030204" pitchFamily="18" charset="0"/>
                        <a:ea typeface="Cambria Math" panose="02040503050406030204" pitchFamily="18" charset="0"/>
                        <a:cs typeface="Times New Roman" panose="02020603050405020304" pitchFamily="18" charset="0"/>
                      </a:rPr>
                      <m:t>≤</m:t>
                    </m:r>
                  </m:oMath>
                </a14:m>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i </a:t>
                </a:r>
                <a14:m>
                  <m:oMath xmlns:m="http://schemas.openxmlformats.org/officeDocument/2006/math">
                    <m:r>
                      <a:rPr lang="en-US" altLang="zh-TW" i="1" dirty="0">
                        <a:latin typeface="Cambria Math" panose="02040503050406030204" pitchFamily="18" charset="0"/>
                        <a:ea typeface="Cambria Math" panose="02040503050406030204" pitchFamily="18" charset="0"/>
                        <a:cs typeface="Times New Roman" panose="02020603050405020304" pitchFamily="18" charset="0"/>
                      </a:rPr>
                      <m:t>≤</m:t>
                    </m:r>
                  </m:oMath>
                </a14:m>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7, in our implemented NTT and INTT.</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In NTT/INTT, the MEM depth of each </a:t>
                </a:r>
                <a:r>
                  <a:rPr lang="en-US" altLang="zh-TW" dirty="0" err="1">
                    <a:latin typeface="Times New Roman" panose="02020603050405020304" pitchFamily="18" charset="0"/>
                    <a:ea typeface="微軟正黑體" panose="020B0604030504040204" pitchFamily="34" charset="-120"/>
                    <a:cs typeface="Times New Roman" panose="02020603050405020304" pitchFamily="18" charset="0"/>
                  </a:rPr>
                  <a:t>RUi</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Stage is different:</a:t>
                </a:r>
              </a:p>
              <a:p>
                <a:pPr lvl="1" algn="ctr">
                  <a:lnSpc>
                    <a:spcPct val="200000"/>
                  </a:lnSpc>
                  <a:tabLst>
                    <a:tab pos="6453188" algn="l"/>
                  </a:tabLst>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NTT : </a:t>
                </a:r>
                <a:r>
                  <a:rPr lang="en-US" altLang="zh-TW" dirty="0" err="1">
                    <a:latin typeface="Times New Roman" panose="02020603050405020304" pitchFamily="18" charset="0"/>
                    <a:ea typeface="微軟正黑體" panose="020B0604030504040204" pitchFamily="34" charset="-120"/>
                    <a:cs typeface="Times New Roman" panose="02020603050405020304" pitchFamily="18" charset="0"/>
                  </a:rPr>
                  <a:t>MEM_Depth_i</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2×((8−i)−1) </a:t>
                </a:r>
              </a:p>
              <a:p>
                <a:pPr lvl="1" algn="ctr">
                  <a:lnSpc>
                    <a:spcPct val="200000"/>
                  </a:lnSpc>
                  <a:tabLst>
                    <a:tab pos="6453188" algn="l"/>
                  </a:tabLst>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INTT : </a:t>
                </a:r>
                <a:r>
                  <a:rPr lang="en-US" altLang="zh-TW" dirty="0" err="1">
                    <a:latin typeface="Times New Roman" panose="02020603050405020304" pitchFamily="18" charset="0"/>
                    <a:ea typeface="微軟正黑體" panose="020B0604030504040204" pitchFamily="34" charset="-120"/>
                    <a:cs typeface="Times New Roman" panose="02020603050405020304" pitchFamily="18" charset="0"/>
                  </a:rPr>
                  <a:t>MEM_Depth_i</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 2×(i−1)</a:t>
                </a:r>
              </a:p>
              <a:p>
                <a:pPr lvl="1" algn="ctr">
                  <a:lnSpc>
                    <a:spcPct val="200000"/>
                  </a:lnSpc>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p:txBody>
          </p:sp>
        </mc:Choice>
        <mc:Fallback xmlns="">
          <p:sp>
            <p:nvSpPr>
              <p:cNvPr id="8" name="文字方塊 7">
                <a:extLst>
                  <a:ext uri="{FF2B5EF4-FFF2-40B4-BE49-F238E27FC236}">
                    <a16:creationId xmlns:a16="http://schemas.microsoft.com/office/drawing/2014/main" id="{374F2C65-5BD7-11A7-E25E-49273E32F2C9}"/>
                  </a:ext>
                </a:extLst>
              </p:cNvPr>
              <p:cNvSpPr txBox="1">
                <a:spLocks noRot="1" noChangeAspect="1" noMove="1" noResize="1" noEditPoints="1" noAdjustHandles="1" noChangeArrowheads="1" noChangeShapeType="1" noTextEdit="1"/>
              </p:cNvSpPr>
              <p:nvPr/>
            </p:nvSpPr>
            <p:spPr>
              <a:xfrm>
                <a:off x="937027" y="1027443"/>
                <a:ext cx="10349809" cy="3331938"/>
              </a:xfrm>
              <a:prstGeom prst="rect">
                <a:avLst/>
              </a:prstGeom>
              <a:blipFill>
                <a:blip r:embed="rId3"/>
                <a:stretch>
                  <a:fillRect l="-412"/>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47878022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2539210" cy="400110"/>
            <a:chOff x="568442" y="319364"/>
            <a:chExt cx="2539210" cy="400111"/>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2441694" cy="400111"/>
            </a:xfrm>
            <a:prstGeom prst="rect">
              <a:avLst/>
            </a:prstGeom>
            <a:noFill/>
          </p:spPr>
          <p:txBody>
            <a:bodyPr wrap="none" rtlCol="0">
              <a:spAutoFit/>
            </a:bodyPr>
            <a:lstStyle/>
            <a:p>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RUi</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Block Diagram</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A1DB125F-DE6E-5718-B044-18A075F282F9}"/>
              </a:ext>
            </a:extLst>
          </p:cNvPr>
          <p:cNvSpPr>
            <a:spLocks noGrp="1"/>
          </p:cNvSpPr>
          <p:nvPr>
            <p:ph type="sldNum" sz="quarter" idx="12"/>
          </p:nvPr>
        </p:nvSpPr>
        <p:spPr/>
        <p:txBody>
          <a:bodyPr/>
          <a:lstStyle/>
          <a:p>
            <a:fld id="{565CE74E-AB26-4998-AD42-012C4C1AD076}" type="slidenum">
              <a:rPr lang="zh-CN" altLang="en-US" smtClean="0"/>
              <a:t>53</a:t>
            </a:fld>
            <a:endParaRPr lang="zh-CN" altLang="en-US" dirty="0"/>
          </a:p>
        </p:txBody>
      </p:sp>
      <p:pic>
        <p:nvPicPr>
          <p:cNvPr id="4" name="圖片 3">
            <a:extLst>
              <a:ext uri="{FF2B5EF4-FFF2-40B4-BE49-F238E27FC236}">
                <a16:creationId xmlns:a16="http://schemas.microsoft.com/office/drawing/2014/main" id="{14890484-F077-489C-9748-6A60629A821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6000" y="2064000"/>
            <a:ext cx="10800000" cy="2730000"/>
          </a:xfrm>
          <a:prstGeom prst="rect">
            <a:avLst/>
          </a:prstGeom>
        </p:spPr>
      </p:pic>
    </p:spTree>
    <p:extLst>
      <p:ext uri="{BB962C8B-B14F-4D97-AF65-F5344CB8AC3E}">
        <p14:creationId xmlns:p14="http://schemas.microsoft.com/office/powerpoint/2010/main" val="171060933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7D72381C-A840-4796-A15B-8BD42F2B187C}"/>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5A88131C-DED7-7456-2433-03957AE1A5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sp>
        <p:nvSpPr>
          <p:cNvPr id="3" name="文本框 2">
            <a:extLst>
              <a:ext uri="{FF2B5EF4-FFF2-40B4-BE49-F238E27FC236}">
                <a16:creationId xmlns:a16="http://schemas.microsoft.com/office/drawing/2014/main" id="{E7041ED2-14FF-65A3-E30A-07B99BC3FADC}"/>
              </a:ext>
            </a:extLst>
          </p:cNvPr>
          <p:cNvSpPr txBox="1"/>
          <p:nvPr/>
        </p:nvSpPr>
        <p:spPr>
          <a:xfrm>
            <a:off x="3764150" y="2942149"/>
            <a:ext cx="7937513" cy="707886"/>
          </a:xfrm>
          <a:prstGeom prst="rect">
            <a:avLst/>
          </a:prstGeom>
        </p:spPr>
        <p:txBody>
          <a:bodyPr wrap="square" rtlCol="0">
            <a:spAutoFit/>
          </a:bodyPr>
          <a:lstStyle/>
          <a:p>
            <a:pPr algn="ctr"/>
            <a:r>
              <a:rPr lang="en-US" altLang="zh-CN"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SHA3</a:t>
            </a:r>
            <a:endParaRPr lang="zh-CN" altLang="en-US"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6" name="组合 5">
            <a:extLst>
              <a:ext uri="{FF2B5EF4-FFF2-40B4-BE49-F238E27FC236}">
                <a16:creationId xmlns:a16="http://schemas.microsoft.com/office/drawing/2014/main" id="{97A04250-7FF5-4AA3-11FF-CF7885BE4A50}"/>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34D37647-4161-9E04-3211-BF6CEC4E717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8FA47E58-3FD4-7276-5CE6-87D4FC4D06BE}"/>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05</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6A4F3D74-0E28-7B1C-297D-ED95E789267B}"/>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D84AFA46-0AF4-3B73-B736-688EDB01725E}"/>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0" name="圖片 9">
            <a:extLst>
              <a:ext uri="{FF2B5EF4-FFF2-40B4-BE49-F238E27FC236}">
                <a16:creationId xmlns:a16="http://schemas.microsoft.com/office/drawing/2014/main" id="{DCDCCA72-E351-E904-5A5D-BD23A86EEB1A}"/>
              </a:ext>
            </a:extLst>
          </p:cNvPr>
          <p:cNvPicPr>
            <a:picLocks noChangeAspect="1"/>
          </p:cNvPicPr>
          <p:nvPr/>
        </p:nvPicPr>
        <p:blipFill>
          <a:blip r:embed="rId5"/>
          <a:stretch>
            <a:fillRect/>
          </a:stretch>
        </p:blipFill>
        <p:spPr>
          <a:xfrm>
            <a:off x="1479677" y="4100770"/>
            <a:ext cx="1642665" cy="1797269"/>
          </a:xfrm>
          <a:prstGeom prst="rect">
            <a:avLst/>
          </a:prstGeom>
        </p:spPr>
      </p:pic>
      <p:sp>
        <p:nvSpPr>
          <p:cNvPr id="7" name="投影片編號版面配置區 6">
            <a:extLst>
              <a:ext uri="{FF2B5EF4-FFF2-40B4-BE49-F238E27FC236}">
                <a16:creationId xmlns:a16="http://schemas.microsoft.com/office/drawing/2014/main" id="{07DB3169-5C26-6D30-2DB0-FFF12C6970E1}"/>
              </a:ext>
            </a:extLst>
          </p:cNvPr>
          <p:cNvSpPr>
            <a:spLocks noGrp="1"/>
          </p:cNvSpPr>
          <p:nvPr>
            <p:ph type="sldNum" sz="quarter" idx="12"/>
          </p:nvPr>
        </p:nvSpPr>
        <p:spPr/>
        <p:txBody>
          <a:bodyPr/>
          <a:lstStyle/>
          <a:p>
            <a:fld id="{565CE74E-AB26-4998-AD42-012C4C1AD076}" type="slidenum">
              <a:rPr lang="zh-CN" altLang="en-US" smtClean="0"/>
              <a:t>54</a:t>
            </a:fld>
            <a:endParaRPr lang="zh-CN" altLang="en-US"/>
          </a:p>
        </p:txBody>
      </p:sp>
    </p:spTree>
    <p:extLst>
      <p:ext uri="{BB962C8B-B14F-4D97-AF65-F5344CB8AC3E}">
        <p14:creationId xmlns:p14="http://schemas.microsoft.com/office/powerpoint/2010/main" val="381971178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show="0">
  <p:cSld>
    <p:spTree>
      <p:nvGrpSpPr>
        <p:cNvPr id="1" name="">
          <a:extLst>
            <a:ext uri="{FF2B5EF4-FFF2-40B4-BE49-F238E27FC236}">
              <a16:creationId xmlns:a16="http://schemas.microsoft.com/office/drawing/2014/main" id="{307A317C-7EC5-3577-15FD-64D5970A5345}"/>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2E6FA8FB-837E-EBB0-6190-E24A83111137}"/>
              </a:ext>
            </a:extLst>
          </p:cNvPr>
          <p:cNvGrpSpPr/>
          <p:nvPr/>
        </p:nvGrpSpPr>
        <p:grpSpPr>
          <a:xfrm>
            <a:off x="568443" y="319365"/>
            <a:ext cx="5211416" cy="461665"/>
            <a:chOff x="568442" y="319364"/>
            <a:chExt cx="5211416" cy="461666"/>
          </a:xfrm>
        </p:grpSpPr>
        <p:sp>
          <p:nvSpPr>
            <p:cNvPr id="55" name="文本框 23">
              <a:extLst>
                <a:ext uri="{FF2B5EF4-FFF2-40B4-BE49-F238E27FC236}">
                  <a16:creationId xmlns:a16="http://schemas.microsoft.com/office/drawing/2014/main" id="{940EBF07-F2AF-452B-30C0-9A6A414509F7}"/>
                </a:ext>
              </a:extLst>
            </p:cNvPr>
            <p:cNvSpPr txBox="1"/>
            <p:nvPr/>
          </p:nvSpPr>
          <p:spPr>
            <a:xfrm>
              <a:off x="665958" y="319364"/>
              <a:ext cx="5113900"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Security strength of the SHA-3 function</a:t>
              </a:r>
            </a:p>
          </p:txBody>
        </p:sp>
        <p:sp>
          <p:nvSpPr>
            <p:cNvPr id="56" name="等腰三角形 55">
              <a:extLst>
                <a:ext uri="{FF2B5EF4-FFF2-40B4-BE49-F238E27FC236}">
                  <a16:creationId xmlns:a16="http://schemas.microsoft.com/office/drawing/2014/main" id="{B325D01F-1A5C-4208-2C39-2F6EE71830B5}"/>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graphicFrame>
        <p:nvGraphicFramePr>
          <p:cNvPr id="4" name="表格 3">
            <a:extLst>
              <a:ext uri="{FF2B5EF4-FFF2-40B4-BE49-F238E27FC236}">
                <a16:creationId xmlns:a16="http://schemas.microsoft.com/office/drawing/2014/main" id="{479FAD56-86CA-1BA0-5A67-67210EBD68D0}"/>
              </a:ext>
            </a:extLst>
          </p:cNvPr>
          <p:cNvGraphicFramePr>
            <a:graphicFrameLocks noGrp="1"/>
          </p:cNvGraphicFramePr>
          <p:nvPr>
            <p:extLst>
              <p:ext uri="{D42A27DB-BD31-4B8C-83A1-F6EECF244321}">
                <p14:modId xmlns:p14="http://schemas.microsoft.com/office/powerpoint/2010/main" val="702663504"/>
              </p:ext>
            </p:extLst>
          </p:nvPr>
        </p:nvGraphicFramePr>
        <p:xfrm>
          <a:off x="1421653" y="3070735"/>
          <a:ext cx="9348694" cy="3139440"/>
        </p:xfrm>
        <a:graphic>
          <a:graphicData uri="http://schemas.openxmlformats.org/drawingml/2006/table">
            <a:tbl>
              <a:tblPr firstRow="1" bandRow="1">
                <a:tableStyleId>{5C22544A-7EE6-4342-B048-85BDC9FD1C3A}</a:tableStyleId>
              </a:tblPr>
              <a:tblGrid>
                <a:gridCol w="1368699">
                  <a:extLst>
                    <a:ext uri="{9D8B030D-6E8A-4147-A177-3AD203B41FA5}">
                      <a16:colId xmlns:a16="http://schemas.microsoft.com/office/drawing/2014/main" val="119686947"/>
                    </a:ext>
                  </a:extLst>
                </a:gridCol>
                <a:gridCol w="1368699">
                  <a:extLst>
                    <a:ext uri="{9D8B030D-6E8A-4147-A177-3AD203B41FA5}">
                      <a16:colId xmlns:a16="http://schemas.microsoft.com/office/drawing/2014/main" val="2984835858"/>
                    </a:ext>
                  </a:extLst>
                </a:gridCol>
                <a:gridCol w="1652824">
                  <a:extLst>
                    <a:ext uri="{9D8B030D-6E8A-4147-A177-3AD203B41FA5}">
                      <a16:colId xmlns:a16="http://schemas.microsoft.com/office/drawing/2014/main" val="2851598383"/>
                    </a:ext>
                  </a:extLst>
                </a:gridCol>
                <a:gridCol w="1652824">
                  <a:extLst>
                    <a:ext uri="{9D8B030D-6E8A-4147-A177-3AD203B41FA5}">
                      <a16:colId xmlns:a16="http://schemas.microsoft.com/office/drawing/2014/main" val="2607440677"/>
                    </a:ext>
                  </a:extLst>
                </a:gridCol>
                <a:gridCol w="1652824">
                  <a:extLst>
                    <a:ext uri="{9D8B030D-6E8A-4147-A177-3AD203B41FA5}">
                      <a16:colId xmlns:a16="http://schemas.microsoft.com/office/drawing/2014/main" val="1786365981"/>
                    </a:ext>
                  </a:extLst>
                </a:gridCol>
                <a:gridCol w="1652824">
                  <a:extLst>
                    <a:ext uri="{9D8B030D-6E8A-4147-A177-3AD203B41FA5}">
                      <a16:colId xmlns:a16="http://schemas.microsoft.com/office/drawing/2014/main" val="1066215537"/>
                    </a:ext>
                  </a:extLst>
                </a:gridCol>
              </a:tblGrid>
              <a:tr h="0">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Function</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rowSpan="2">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SHA3 Primitive</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rowSpan="2">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Output</a:t>
                      </a:r>
                    </a:p>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Size</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3">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Security Strengths in Bits</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28677840"/>
                  </a:ext>
                </a:extLst>
              </a:tr>
              <a:tr h="204547">
                <a:tc vMerge="1">
                  <a:txBody>
                    <a:bodyPr/>
                    <a:lstStyle/>
                    <a:p>
                      <a:endParaRPr lang="zh-TW" altLang="en-US"/>
                    </a:p>
                  </a:txBody>
                  <a:tcPr/>
                </a:tc>
                <a:tc vMerge="1">
                  <a:txBody>
                    <a:bodyPr/>
                    <a:lstStyle/>
                    <a:p>
                      <a:pPr algn="ct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vMerge="1">
                  <a:txBody>
                    <a:bodyPr/>
                    <a:lstStyle/>
                    <a:p>
                      <a:pPr algn="ct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Collision</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Preimage</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2nd Preimage</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86468704"/>
                  </a:ext>
                </a:extLst>
              </a:tr>
              <a:tr h="411480">
                <a:tc rowSpan="4">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Cryptographic Hash Function</a:t>
                      </a:r>
                    </a:p>
                    <a:p>
                      <a:pPr algn="ct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SHA3-224</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latin typeface="Times New Roman" panose="02020603050405020304" pitchFamily="18" charset="0"/>
                        </a:rPr>
                        <a:t>224</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112</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224</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224</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477539"/>
                  </a:ext>
                </a:extLst>
              </a:tr>
              <a:tr h="411480">
                <a:tc vMerge="1">
                  <a:txBody>
                    <a:bodyPr/>
                    <a:lstStyle/>
                    <a:p>
                      <a:pPr algn="ctr"/>
                      <a:endPar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SHA3-256</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latin typeface="Times New Roman" panose="02020603050405020304" pitchFamily="18" charset="0"/>
                        </a:rPr>
                        <a:t>256</a:t>
                      </a:r>
                      <a:endPar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128 </a:t>
                      </a:r>
                      <a:endPar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256</a:t>
                      </a:r>
                      <a:endPar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256</a:t>
                      </a:r>
                      <a:endPar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61497"/>
                  </a:ext>
                </a:extLst>
              </a:tr>
              <a:tr h="411480">
                <a:tc vMerge="1">
                  <a:txBody>
                    <a:bodyPr/>
                    <a:lstStyle/>
                    <a:p>
                      <a:pPr algn="ctr"/>
                      <a:endPar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SHA3-384</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latin typeface="Times New Roman" panose="02020603050405020304" pitchFamily="18" charset="0"/>
                        </a:rPr>
                        <a:t>384</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192 </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384</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384</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3161703"/>
                  </a:ext>
                </a:extLst>
              </a:tr>
              <a:tr h="411480">
                <a:tc vMerge="1">
                  <a:txBody>
                    <a:bodyPr/>
                    <a:lstStyle/>
                    <a:p>
                      <a:pPr algn="ct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SHA3-512</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latin typeface="Times New Roman" panose="02020603050405020304" pitchFamily="18" charset="0"/>
                        </a:rPr>
                        <a:t>512</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256 </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512</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512</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43677853"/>
                  </a:ext>
                </a:extLst>
              </a:tr>
              <a:tr h="411480">
                <a:tc rowSpan="2">
                  <a:txBody>
                    <a:bodyPr/>
                    <a:lstStyle/>
                    <a:p>
                      <a:pPr algn="ctr"/>
                      <a:r>
                        <a:rPr lang="en-US" altLang="zh-TW"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Extendable-Output Function</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SHAKE128</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latin typeface="Times New Roman" panose="02020603050405020304" pitchFamily="18" charset="0"/>
                        </a:rPr>
                        <a:t>d</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min(d/2, 128)</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 min(d, 128) </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min(d, 128) </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7846193"/>
                  </a:ext>
                </a:extLst>
              </a:tr>
              <a:tr h="411480">
                <a:tc vMerge="1">
                  <a:txBody>
                    <a:bodyPr/>
                    <a:lstStyle/>
                    <a:p>
                      <a:pPr algn="ct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SHAKE256</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latin typeface="Times New Roman" panose="02020603050405020304" pitchFamily="18" charset="0"/>
                        </a:rPr>
                        <a:t>d</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min(d/2, 256)</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 min(d, 256)</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min(d, 256)</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5222163"/>
                  </a:ext>
                </a:extLst>
              </a:tr>
            </a:tbl>
          </a:graphicData>
        </a:graphic>
      </p:graphicFrame>
      <p:sp>
        <p:nvSpPr>
          <p:cNvPr id="154" name="文字方塊 153">
            <a:extLst>
              <a:ext uri="{FF2B5EF4-FFF2-40B4-BE49-F238E27FC236}">
                <a16:creationId xmlns:a16="http://schemas.microsoft.com/office/drawing/2014/main" id="{0A0EF9A5-67D3-C890-67C9-13FF61B498B1}"/>
              </a:ext>
            </a:extLst>
          </p:cNvPr>
          <p:cNvSpPr txBox="1"/>
          <p:nvPr/>
        </p:nvSpPr>
        <p:spPr>
          <a:xfrm>
            <a:off x="2298434" y="1823816"/>
            <a:ext cx="1004873" cy="584775"/>
          </a:xfrm>
          <a:prstGeom prst="rect">
            <a:avLst/>
          </a:prstGeom>
          <a:noFill/>
        </p:spPr>
        <p:txBody>
          <a:bodyPr wrap="square" rtlCol="0">
            <a:spAutoFit/>
          </a:bodyPr>
          <a:lstStyle/>
          <a:p>
            <a:pPr algn="ctr" defTabSz="685800"/>
            <a:r>
              <a:rPr lang="en-US" altLang="zh-TW" sz="1600" b="1" dirty="0">
                <a:solidFill>
                  <a:srgbClr val="E7E6E6">
                    <a:lumMod val="25000"/>
                  </a:srgbClr>
                </a:solidFill>
                <a:latin typeface="Times New Roman" panose="02020603050405020304" pitchFamily="18" charset="0"/>
                <a:cs typeface="Times New Roman" panose="02020603050405020304" pitchFamily="18" charset="0"/>
              </a:rPr>
              <a:t>Variable</a:t>
            </a:r>
          </a:p>
          <a:p>
            <a:pPr algn="ctr" defTabSz="685800"/>
            <a:r>
              <a:rPr lang="en-US" altLang="zh-TW" sz="1600" b="1" dirty="0">
                <a:solidFill>
                  <a:srgbClr val="E7E6E6">
                    <a:lumMod val="25000"/>
                  </a:srgbClr>
                </a:solidFill>
                <a:latin typeface="Times New Roman" panose="02020603050405020304" pitchFamily="18" charset="0"/>
                <a:cs typeface="Times New Roman" panose="02020603050405020304" pitchFamily="18" charset="0"/>
              </a:rPr>
              <a:t>Size</a:t>
            </a:r>
            <a:endParaRPr lang="zh-TW" altLang="en-US" sz="1600" b="1" dirty="0">
              <a:solidFill>
                <a:srgbClr val="E7E6E6">
                  <a:lumMod val="25000"/>
                </a:srgbClr>
              </a:solidFill>
              <a:latin typeface="Times New Roman" panose="02020603050405020304" pitchFamily="18" charset="0"/>
              <a:cs typeface="Times New Roman" panose="02020603050405020304" pitchFamily="18" charset="0"/>
            </a:endParaRPr>
          </a:p>
        </p:txBody>
      </p:sp>
      <p:sp>
        <p:nvSpPr>
          <p:cNvPr id="155" name="文字方塊 154">
            <a:extLst>
              <a:ext uri="{FF2B5EF4-FFF2-40B4-BE49-F238E27FC236}">
                <a16:creationId xmlns:a16="http://schemas.microsoft.com/office/drawing/2014/main" id="{EC37E50B-0E37-429C-0ADF-7A0C45FB13F0}"/>
              </a:ext>
            </a:extLst>
          </p:cNvPr>
          <p:cNvSpPr txBox="1"/>
          <p:nvPr/>
        </p:nvSpPr>
        <p:spPr>
          <a:xfrm>
            <a:off x="5461127" y="1832187"/>
            <a:ext cx="1037693" cy="584775"/>
          </a:xfrm>
          <a:prstGeom prst="rect">
            <a:avLst/>
          </a:prstGeom>
          <a:noFill/>
        </p:spPr>
        <p:txBody>
          <a:bodyPr wrap="square" rtlCol="0">
            <a:spAutoFit/>
          </a:bodyPr>
          <a:lstStyle/>
          <a:p>
            <a:pPr defTabSz="685800"/>
            <a:r>
              <a:rPr lang="en-US" altLang="zh-TW" sz="1600" b="1" dirty="0">
                <a:solidFill>
                  <a:srgbClr val="E7E6E6">
                    <a:lumMod val="25000"/>
                  </a:srgbClr>
                </a:solidFill>
                <a:latin typeface="Times New Roman" panose="02020603050405020304" pitchFamily="18" charset="0"/>
                <a:cs typeface="Times New Roman" panose="02020603050405020304" pitchFamily="18" charset="0"/>
              </a:rPr>
              <a:t>Preimage Resistant</a:t>
            </a:r>
            <a:endParaRPr lang="zh-TW" altLang="en-US" sz="1600" b="1" dirty="0">
              <a:solidFill>
                <a:srgbClr val="E7E6E6">
                  <a:lumMod val="25000"/>
                </a:srgbClr>
              </a:solidFill>
              <a:latin typeface="Times New Roman" panose="02020603050405020304" pitchFamily="18" charset="0"/>
              <a:cs typeface="Times New Roman" panose="02020603050405020304" pitchFamily="18" charset="0"/>
            </a:endParaRPr>
          </a:p>
        </p:txBody>
      </p:sp>
      <p:sp>
        <p:nvSpPr>
          <p:cNvPr id="156" name="文字方塊 155">
            <a:extLst>
              <a:ext uri="{FF2B5EF4-FFF2-40B4-BE49-F238E27FC236}">
                <a16:creationId xmlns:a16="http://schemas.microsoft.com/office/drawing/2014/main" id="{C01FEAC1-B158-6C61-6FB4-92602BF15990}"/>
              </a:ext>
            </a:extLst>
          </p:cNvPr>
          <p:cNvSpPr txBox="1"/>
          <p:nvPr/>
        </p:nvSpPr>
        <p:spPr>
          <a:xfrm>
            <a:off x="6867171" y="1707329"/>
            <a:ext cx="1349093" cy="830997"/>
          </a:xfrm>
          <a:prstGeom prst="rect">
            <a:avLst/>
          </a:prstGeom>
          <a:noFill/>
        </p:spPr>
        <p:txBody>
          <a:bodyPr wrap="square" rtlCol="0">
            <a:spAutoFit/>
          </a:bodyPr>
          <a:lstStyle/>
          <a:p>
            <a:pPr algn="ctr" defTabSz="685800"/>
            <a:r>
              <a:rPr lang="en-US" altLang="zh-TW" sz="1600" b="1" dirty="0">
                <a:solidFill>
                  <a:srgbClr val="E7E6E6">
                    <a:lumMod val="25000"/>
                  </a:srgbClr>
                </a:solidFill>
                <a:latin typeface="Times New Roman" panose="02020603050405020304" pitchFamily="18" charset="0"/>
                <a:cs typeface="Times New Roman" panose="02020603050405020304" pitchFamily="18" charset="0"/>
              </a:rPr>
              <a:t>Second Preimage Resistant</a:t>
            </a:r>
            <a:endParaRPr lang="zh-TW" altLang="en-US" sz="1600" b="1" dirty="0">
              <a:solidFill>
                <a:srgbClr val="E7E6E6">
                  <a:lumMod val="25000"/>
                </a:srgbClr>
              </a:solidFill>
              <a:latin typeface="Times New Roman" panose="02020603050405020304" pitchFamily="18" charset="0"/>
              <a:cs typeface="Times New Roman" panose="02020603050405020304" pitchFamily="18" charset="0"/>
            </a:endParaRPr>
          </a:p>
        </p:txBody>
      </p:sp>
      <p:sp>
        <p:nvSpPr>
          <p:cNvPr id="157" name="矩形 156">
            <a:extLst>
              <a:ext uri="{FF2B5EF4-FFF2-40B4-BE49-F238E27FC236}">
                <a16:creationId xmlns:a16="http://schemas.microsoft.com/office/drawing/2014/main" id="{BA332730-F009-14D2-6C24-871A0DAC7724}"/>
              </a:ext>
            </a:extLst>
          </p:cNvPr>
          <p:cNvSpPr/>
          <p:nvPr/>
        </p:nvSpPr>
        <p:spPr>
          <a:xfrm>
            <a:off x="8424706" y="1823816"/>
            <a:ext cx="1419951" cy="584775"/>
          </a:xfrm>
          <a:prstGeom prst="rect">
            <a:avLst/>
          </a:prstGeom>
        </p:spPr>
        <p:txBody>
          <a:bodyPr wrap="square">
            <a:spAutoFit/>
          </a:bodyPr>
          <a:lstStyle/>
          <a:p>
            <a:pPr algn="ctr" defTabSz="685800"/>
            <a:r>
              <a:rPr lang="en-US" altLang="zh-TW" sz="1600" b="1" dirty="0">
                <a:solidFill>
                  <a:srgbClr val="E7E6E6">
                    <a:lumMod val="25000"/>
                  </a:srgbClr>
                </a:solidFill>
                <a:latin typeface="Times New Roman" panose="02020603050405020304" pitchFamily="18" charset="0"/>
                <a:cs typeface="Times New Roman" panose="02020603050405020304" pitchFamily="18" charset="0"/>
              </a:rPr>
              <a:t>Pseudo-</a:t>
            </a:r>
          </a:p>
          <a:p>
            <a:pPr algn="ctr" defTabSz="685800"/>
            <a:r>
              <a:rPr lang="en-US" altLang="zh-TW" sz="1600" b="1" dirty="0">
                <a:solidFill>
                  <a:srgbClr val="E7E6E6">
                    <a:lumMod val="25000"/>
                  </a:srgbClr>
                </a:solidFill>
                <a:latin typeface="Times New Roman" panose="02020603050405020304" pitchFamily="18" charset="0"/>
                <a:cs typeface="Times New Roman" panose="02020603050405020304" pitchFamily="18" charset="0"/>
              </a:rPr>
              <a:t>Randomness</a:t>
            </a:r>
            <a:endParaRPr lang="zh-TW" altLang="en-US" sz="1600" b="1" dirty="0">
              <a:solidFill>
                <a:srgbClr val="E7E6E6">
                  <a:lumMod val="25000"/>
                </a:srgbClr>
              </a:solidFill>
              <a:latin typeface="Times New Roman" panose="02020603050405020304" pitchFamily="18" charset="0"/>
              <a:cs typeface="Times New Roman" panose="02020603050405020304" pitchFamily="18" charset="0"/>
            </a:endParaRPr>
          </a:p>
        </p:txBody>
      </p:sp>
      <p:sp>
        <p:nvSpPr>
          <p:cNvPr id="158" name="文字方塊 157">
            <a:extLst>
              <a:ext uri="{FF2B5EF4-FFF2-40B4-BE49-F238E27FC236}">
                <a16:creationId xmlns:a16="http://schemas.microsoft.com/office/drawing/2014/main" id="{39488BAC-DCB4-53C9-10DC-6EF65C3814C5}"/>
              </a:ext>
            </a:extLst>
          </p:cNvPr>
          <p:cNvSpPr txBox="1"/>
          <p:nvPr/>
        </p:nvSpPr>
        <p:spPr>
          <a:xfrm>
            <a:off x="3914126" y="1823816"/>
            <a:ext cx="1064711" cy="584775"/>
          </a:xfrm>
          <a:prstGeom prst="rect">
            <a:avLst/>
          </a:prstGeom>
          <a:noFill/>
        </p:spPr>
        <p:txBody>
          <a:bodyPr wrap="square" rtlCol="0">
            <a:spAutoFit/>
          </a:bodyPr>
          <a:lstStyle/>
          <a:p>
            <a:pPr defTabSz="685800"/>
            <a:r>
              <a:rPr lang="en-US" altLang="zh-TW" sz="1600" b="1" dirty="0">
                <a:solidFill>
                  <a:srgbClr val="E7E6E6">
                    <a:lumMod val="25000"/>
                  </a:srgbClr>
                </a:solidFill>
                <a:latin typeface="Times New Roman" panose="02020603050405020304" pitchFamily="18" charset="0"/>
                <a:cs typeface="Times New Roman" panose="02020603050405020304" pitchFamily="18" charset="0"/>
              </a:rPr>
              <a:t>Collision Resistant</a:t>
            </a:r>
          </a:p>
        </p:txBody>
      </p:sp>
      <p:sp>
        <p:nvSpPr>
          <p:cNvPr id="165" name="文字方塊 164">
            <a:extLst>
              <a:ext uri="{FF2B5EF4-FFF2-40B4-BE49-F238E27FC236}">
                <a16:creationId xmlns:a16="http://schemas.microsoft.com/office/drawing/2014/main" id="{6D0A75E3-5521-3579-9B56-0762C790693E}"/>
              </a:ext>
            </a:extLst>
          </p:cNvPr>
          <p:cNvSpPr txBox="1"/>
          <p:nvPr/>
        </p:nvSpPr>
        <p:spPr>
          <a:xfrm>
            <a:off x="939422" y="1173819"/>
            <a:ext cx="6144322" cy="498663"/>
          </a:xfrm>
          <a:prstGeom prst="rect">
            <a:avLst/>
          </a:prstGeom>
          <a:noFill/>
        </p:spPr>
        <p:txBody>
          <a:bodyPr wrap="square">
            <a:spAutoFit/>
          </a:bodyPr>
          <a:lstStyle/>
          <a:p>
            <a:pPr marL="285750" indent="-285750" fontAlgn="base">
              <a:lnSpc>
                <a:spcPct val="150000"/>
              </a:lnSpc>
              <a:spcBef>
                <a:spcPct val="0"/>
              </a:spcBef>
              <a:spcAft>
                <a:spcPct val="0"/>
              </a:spcAft>
              <a:buFont typeface="Wingdings" panose="05000000000000000000" pitchFamily="2" charset="2"/>
              <a:buChar char="ü"/>
            </a:pPr>
            <a:r>
              <a:rPr lang="en-US" altLang="zh-CN"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Characteristics of the hash function:</a:t>
            </a:r>
          </a:p>
        </p:txBody>
      </p:sp>
      <p:sp>
        <p:nvSpPr>
          <p:cNvPr id="167" name="文字方塊 166">
            <a:extLst>
              <a:ext uri="{FF2B5EF4-FFF2-40B4-BE49-F238E27FC236}">
                <a16:creationId xmlns:a16="http://schemas.microsoft.com/office/drawing/2014/main" id="{8934B997-AEA5-9731-6275-5AFD1B89DCD4}"/>
              </a:ext>
            </a:extLst>
          </p:cNvPr>
          <p:cNvSpPr txBox="1"/>
          <p:nvPr/>
        </p:nvSpPr>
        <p:spPr>
          <a:xfrm>
            <a:off x="939422" y="2525965"/>
            <a:ext cx="6116444" cy="498663"/>
          </a:xfrm>
          <a:prstGeom prst="rect">
            <a:avLst/>
          </a:prstGeom>
          <a:noFill/>
        </p:spPr>
        <p:txBody>
          <a:bodyPr wrap="square">
            <a:spAutoFit/>
          </a:bodyPr>
          <a:lstStyle/>
          <a:p>
            <a:pPr marL="285750" indent="-285750" fontAlgn="base">
              <a:lnSpc>
                <a:spcPct val="150000"/>
              </a:lnSpc>
              <a:spcBef>
                <a:spcPct val="0"/>
              </a:spcBef>
              <a:spcAft>
                <a:spcPct val="0"/>
              </a:spcAft>
              <a:buFont typeface="Wingdings" panose="05000000000000000000" pitchFamily="2" charset="2"/>
              <a:buChar char="ü"/>
            </a:pPr>
            <a:r>
              <a:rPr lang="en-US" altLang="zh-CN"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 Security strengths of the hash function:</a:t>
            </a:r>
            <a:endParaRPr lang="zh-CN" altLang="zh-CN"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p:txBody>
      </p:sp>
      <p:pic>
        <p:nvPicPr>
          <p:cNvPr id="6" name="圖片 5">
            <a:extLst>
              <a:ext uri="{FF2B5EF4-FFF2-40B4-BE49-F238E27FC236}">
                <a16:creationId xmlns:a16="http://schemas.microsoft.com/office/drawing/2014/main" id="{3E2669E0-F746-97E8-D0F4-CB68D4D6EA0B}"/>
              </a:ext>
            </a:extLst>
          </p:cNvPr>
          <p:cNvPicPr>
            <a:picLocks noChangeAspect="1"/>
          </p:cNvPicPr>
          <p:nvPr/>
        </p:nvPicPr>
        <p:blipFill>
          <a:blip r:embed="rId3"/>
          <a:stretch>
            <a:fillRect/>
          </a:stretch>
        </p:blipFill>
        <p:spPr>
          <a:xfrm>
            <a:off x="3425116" y="1994564"/>
            <a:ext cx="256526" cy="256526"/>
          </a:xfrm>
          <a:prstGeom prst="rect">
            <a:avLst/>
          </a:prstGeom>
        </p:spPr>
      </p:pic>
      <p:pic>
        <p:nvPicPr>
          <p:cNvPr id="8" name="圖片 7">
            <a:extLst>
              <a:ext uri="{FF2B5EF4-FFF2-40B4-BE49-F238E27FC236}">
                <a16:creationId xmlns:a16="http://schemas.microsoft.com/office/drawing/2014/main" id="{DE82508A-4E31-BEE8-29A9-6CC2E33CD62E}"/>
              </a:ext>
            </a:extLst>
          </p:cNvPr>
          <p:cNvPicPr>
            <a:picLocks noChangeAspect="1"/>
          </p:cNvPicPr>
          <p:nvPr/>
        </p:nvPicPr>
        <p:blipFill>
          <a:blip r:embed="rId3"/>
          <a:stretch>
            <a:fillRect/>
          </a:stretch>
        </p:blipFill>
        <p:spPr>
          <a:xfrm>
            <a:off x="5027721" y="1989829"/>
            <a:ext cx="256526" cy="256526"/>
          </a:xfrm>
          <a:prstGeom prst="rect">
            <a:avLst/>
          </a:prstGeom>
        </p:spPr>
      </p:pic>
      <p:pic>
        <p:nvPicPr>
          <p:cNvPr id="9" name="圖片 8">
            <a:extLst>
              <a:ext uri="{FF2B5EF4-FFF2-40B4-BE49-F238E27FC236}">
                <a16:creationId xmlns:a16="http://schemas.microsoft.com/office/drawing/2014/main" id="{1B9A20B0-2E5F-4D8F-D56A-9760305245BC}"/>
              </a:ext>
            </a:extLst>
          </p:cNvPr>
          <p:cNvPicPr>
            <a:picLocks noChangeAspect="1"/>
          </p:cNvPicPr>
          <p:nvPr/>
        </p:nvPicPr>
        <p:blipFill>
          <a:blip r:embed="rId3"/>
          <a:stretch>
            <a:fillRect/>
          </a:stretch>
        </p:blipFill>
        <p:spPr>
          <a:xfrm>
            <a:off x="6610645" y="1987940"/>
            <a:ext cx="256526" cy="256526"/>
          </a:xfrm>
          <a:prstGeom prst="rect">
            <a:avLst/>
          </a:prstGeom>
        </p:spPr>
      </p:pic>
      <p:pic>
        <p:nvPicPr>
          <p:cNvPr id="10" name="圖片 9">
            <a:extLst>
              <a:ext uri="{FF2B5EF4-FFF2-40B4-BE49-F238E27FC236}">
                <a16:creationId xmlns:a16="http://schemas.microsoft.com/office/drawing/2014/main" id="{4988CDEC-5C0F-FBA5-678F-B0450B2AB3D4}"/>
              </a:ext>
            </a:extLst>
          </p:cNvPr>
          <p:cNvPicPr>
            <a:picLocks noChangeAspect="1"/>
          </p:cNvPicPr>
          <p:nvPr/>
        </p:nvPicPr>
        <p:blipFill>
          <a:blip r:embed="rId3"/>
          <a:stretch>
            <a:fillRect/>
          </a:stretch>
        </p:blipFill>
        <p:spPr>
          <a:xfrm>
            <a:off x="8103375" y="1987940"/>
            <a:ext cx="256526" cy="256526"/>
          </a:xfrm>
          <a:prstGeom prst="rect">
            <a:avLst/>
          </a:prstGeom>
        </p:spPr>
      </p:pic>
      <p:sp>
        <p:nvSpPr>
          <p:cNvPr id="2" name="投影片編號版面配置區 1">
            <a:extLst>
              <a:ext uri="{FF2B5EF4-FFF2-40B4-BE49-F238E27FC236}">
                <a16:creationId xmlns:a16="http://schemas.microsoft.com/office/drawing/2014/main" id="{C119C269-A94A-F3AB-6C62-BF4F1A371589}"/>
              </a:ext>
            </a:extLst>
          </p:cNvPr>
          <p:cNvSpPr>
            <a:spLocks noGrp="1"/>
          </p:cNvSpPr>
          <p:nvPr>
            <p:ph type="sldNum" sz="quarter" idx="12"/>
          </p:nvPr>
        </p:nvSpPr>
        <p:spPr/>
        <p:txBody>
          <a:bodyPr/>
          <a:lstStyle/>
          <a:p>
            <a:fld id="{565CE74E-AB26-4998-AD42-012C4C1AD076}" type="slidenum">
              <a:rPr lang="zh-CN" altLang="en-US" smtClean="0"/>
              <a:t>55</a:t>
            </a:fld>
            <a:endParaRPr lang="zh-CN" altLang="en-US" dirty="0"/>
          </a:p>
        </p:txBody>
      </p:sp>
    </p:spTree>
    <p:extLst>
      <p:ext uri="{BB962C8B-B14F-4D97-AF65-F5344CB8AC3E}">
        <p14:creationId xmlns:p14="http://schemas.microsoft.com/office/powerpoint/2010/main" val="286667915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show="0">
  <p:cSld>
    <p:spTree>
      <p:nvGrpSpPr>
        <p:cNvPr id="1" name="">
          <a:extLst>
            <a:ext uri="{FF2B5EF4-FFF2-40B4-BE49-F238E27FC236}">
              <a16:creationId xmlns:a16="http://schemas.microsoft.com/office/drawing/2014/main" id="{A14FD676-0F4D-6246-3967-BFA056773D1C}"/>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4DF2146-2AD5-BFB0-B3B7-69791EB5EF2F}"/>
              </a:ext>
            </a:extLst>
          </p:cNvPr>
          <p:cNvGrpSpPr/>
          <p:nvPr/>
        </p:nvGrpSpPr>
        <p:grpSpPr>
          <a:xfrm>
            <a:off x="568443" y="319365"/>
            <a:ext cx="2947976" cy="461665"/>
            <a:chOff x="568442" y="319364"/>
            <a:chExt cx="2947976" cy="461666"/>
          </a:xfrm>
        </p:grpSpPr>
        <p:sp>
          <p:nvSpPr>
            <p:cNvPr id="55" name="文本框 23">
              <a:extLst>
                <a:ext uri="{FF2B5EF4-FFF2-40B4-BE49-F238E27FC236}">
                  <a16:creationId xmlns:a16="http://schemas.microsoft.com/office/drawing/2014/main" id="{08D2951D-DF93-8022-D51B-B02062D1FDC3}"/>
                </a:ext>
              </a:extLst>
            </p:cNvPr>
            <p:cNvSpPr txBox="1"/>
            <p:nvPr/>
          </p:nvSpPr>
          <p:spPr>
            <a:xfrm>
              <a:off x="665958" y="319364"/>
              <a:ext cx="2850460"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Sponge Construction</a:t>
              </a:r>
            </a:p>
          </p:txBody>
        </p:sp>
        <p:sp>
          <p:nvSpPr>
            <p:cNvPr id="56" name="等腰三角形 55">
              <a:extLst>
                <a:ext uri="{FF2B5EF4-FFF2-40B4-BE49-F238E27FC236}">
                  <a16:creationId xmlns:a16="http://schemas.microsoft.com/office/drawing/2014/main" id="{0D4203B0-9A24-47A5-AB0C-F946D8C6A6FC}"/>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13" name="圖片 12">
            <a:extLst>
              <a:ext uri="{FF2B5EF4-FFF2-40B4-BE49-F238E27FC236}">
                <a16:creationId xmlns:a16="http://schemas.microsoft.com/office/drawing/2014/main" id="{C9643622-3F5F-1788-F5EB-22CB3E119EBA}"/>
              </a:ext>
            </a:extLst>
          </p:cNvPr>
          <p:cNvPicPr>
            <a:picLocks noChangeAspect="1"/>
          </p:cNvPicPr>
          <p:nvPr/>
        </p:nvPicPr>
        <p:blipFill>
          <a:blip r:embed="rId3"/>
          <a:srcRect b="2007"/>
          <a:stretch/>
        </p:blipFill>
        <p:spPr>
          <a:xfrm>
            <a:off x="720898" y="2993143"/>
            <a:ext cx="11175541" cy="3832921"/>
          </a:xfrm>
          <a:prstGeom prst="rect">
            <a:avLst/>
          </a:prstGeom>
        </p:spPr>
      </p:pic>
      <p:sp>
        <p:nvSpPr>
          <p:cNvPr id="15" name="文字方塊 14">
            <a:extLst>
              <a:ext uri="{FF2B5EF4-FFF2-40B4-BE49-F238E27FC236}">
                <a16:creationId xmlns:a16="http://schemas.microsoft.com/office/drawing/2014/main" id="{1A8F2DAB-6209-ABBE-BD4A-87B723EFE902}"/>
              </a:ext>
            </a:extLst>
          </p:cNvPr>
          <p:cNvSpPr txBox="1"/>
          <p:nvPr/>
        </p:nvSpPr>
        <p:spPr>
          <a:xfrm>
            <a:off x="720894" y="801849"/>
            <a:ext cx="7414129" cy="2806987"/>
          </a:xfrm>
          <a:prstGeom prst="rect">
            <a:avLst/>
          </a:prstGeom>
          <a:noFill/>
        </p:spPr>
        <p:txBody>
          <a:bodyPr wrap="square">
            <a:spAutoFit/>
          </a:bodyPr>
          <a:lstStyle/>
          <a:p>
            <a:pPr marL="285750" indent="-285750" fontAlgn="base">
              <a:lnSpc>
                <a:spcPct val="150000"/>
              </a:lnSpc>
              <a:spcBef>
                <a:spcPct val="0"/>
              </a:spcBef>
              <a:spcAft>
                <a:spcPct val="0"/>
              </a:spcAft>
              <a:buFont typeface="Wingdings" panose="05000000000000000000" pitchFamily="2" charset="2"/>
              <a:buChar char="ü"/>
            </a:pP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Sponge Construction:</a:t>
            </a:r>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This structure is composed of absorbing phases and squeezing phases</a:t>
            </a:r>
          </a:p>
          <a:p>
            <a:pPr marL="285750" indent="-285750" fontAlgn="base">
              <a:lnSpc>
                <a:spcPct val="150000"/>
              </a:lnSpc>
              <a:spcBef>
                <a:spcPct val="0"/>
              </a:spcBef>
              <a:spcAft>
                <a:spcPct val="0"/>
              </a:spcAft>
              <a:buFont typeface="Wingdings" panose="05000000000000000000" pitchFamily="2" charset="2"/>
              <a:buChar char="ü"/>
            </a:pPr>
            <a:r>
              <a:rPr lang="en-US" altLang="zh-CN"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Padding: The padding algorithm (pad10*1)</a:t>
            </a:r>
          </a:p>
          <a:p>
            <a:pPr marL="285750" indent="-285750" fontAlgn="base">
              <a:lnSpc>
                <a:spcPct val="150000"/>
              </a:lnSpc>
              <a:spcBef>
                <a:spcPct val="0"/>
              </a:spcBef>
              <a:spcAft>
                <a:spcPct val="0"/>
              </a:spcAft>
              <a:buFont typeface="Wingdings" panose="05000000000000000000" pitchFamily="2" charset="2"/>
              <a:buChar char="ü"/>
            </a:pPr>
            <a:r>
              <a:rPr lang="en-US" altLang="zh-CN"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Function: The internal function used to process each input block</a:t>
            </a:r>
            <a:r>
              <a:rPr lang="zh-TW" altLang="en-US"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TW"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include </a:t>
            </a:r>
            <a:r>
              <a:rPr lang="en-US" altLang="zh-TW" sz="2000" dirty="0">
                <a:latin typeface="Times New Roman" panose="02020603050405020304" pitchFamily="18" charset="0"/>
                <a:cs typeface="Segoe UI" panose="020B0502040204020203" pitchFamily="34" charset="0"/>
              </a:rPr>
              <a:t>θ, ρ, π, χ, and ι</a:t>
            </a:r>
            <a:endParaRPr lang="en-US" altLang="zh-CN"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a:p>
            <a:pPr marL="285750" indent="-285750" fontAlgn="base">
              <a:lnSpc>
                <a:spcPct val="150000"/>
              </a:lnSpc>
              <a:spcBef>
                <a:spcPct val="0"/>
              </a:spcBef>
              <a:spcAft>
                <a:spcPct val="0"/>
              </a:spcAft>
              <a:buFont typeface="Wingdings" panose="05000000000000000000" pitchFamily="2" charset="2"/>
              <a:buChar char="ü"/>
            </a:pPr>
            <a:endParaRPr lang="en-US" altLang="zh-CN"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24" name="文字方塊 23">
            <a:extLst>
              <a:ext uri="{FF2B5EF4-FFF2-40B4-BE49-F238E27FC236}">
                <a16:creationId xmlns:a16="http://schemas.microsoft.com/office/drawing/2014/main" id="{57941DAD-98AE-C220-2A70-53C7966A0E0C}"/>
              </a:ext>
            </a:extLst>
          </p:cNvPr>
          <p:cNvSpPr txBox="1"/>
          <p:nvPr/>
        </p:nvSpPr>
        <p:spPr>
          <a:xfrm>
            <a:off x="7891879" y="698670"/>
            <a:ext cx="1931939" cy="400110"/>
          </a:xfrm>
          <a:prstGeom prst="rect">
            <a:avLst/>
          </a:prstGeom>
          <a:noFill/>
        </p:spPr>
        <p:txBody>
          <a:bodyPr wrap="none" rtlCol="0">
            <a:spAutoFit/>
          </a:bodyPr>
          <a:lstStyle/>
          <a:p>
            <a:r>
              <a:rPr lang="en-US" altLang="zh-TW" sz="2000" dirty="0">
                <a:solidFill>
                  <a:schemeClr val="bg2">
                    <a:lumMod val="25000"/>
                  </a:schemeClr>
                </a:solidFill>
                <a:latin typeface="Times New Roman" panose="02020603050405020304" pitchFamily="18" charset="0"/>
                <a:cs typeface="Times New Roman" panose="02020603050405020304" pitchFamily="18" charset="0"/>
              </a:rPr>
              <a:t>Ex: SHAKE-256</a:t>
            </a:r>
            <a:endParaRPr lang="zh-TW" altLang="en-US" sz="2000" dirty="0">
              <a:solidFill>
                <a:schemeClr val="bg2">
                  <a:lumMod val="25000"/>
                </a:schemeClr>
              </a:solidFill>
              <a:latin typeface="Times New Roman" panose="02020603050405020304" pitchFamily="18" charset="0"/>
              <a:cs typeface="Times New Roman" panose="02020603050405020304" pitchFamily="18" charset="0"/>
            </a:endParaRPr>
          </a:p>
        </p:txBody>
      </p:sp>
      <p:grpSp>
        <p:nvGrpSpPr>
          <p:cNvPr id="26" name="群組 25">
            <a:extLst>
              <a:ext uri="{FF2B5EF4-FFF2-40B4-BE49-F238E27FC236}">
                <a16:creationId xmlns:a16="http://schemas.microsoft.com/office/drawing/2014/main" id="{A95ACD38-9474-3637-CE50-CBE38B695CB5}"/>
              </a:ext>
            </a:extLst>
          </p:cNvPr>
          <p:cNvGrpSpPr/>
          <p:nvPr/>
        </p:nvGrpSpPr>
        <p:grpSpPr>
          <a:xfrm>
            <a:off x="9037183" y="1153113"/>
            <a:ext cx="2722817" cy="1858059"/>
            <a:chOff x="9037183" y="759959"/>
            <a:chExt cx="2722817" cy="1858059"/>
          </a:xfrm>
        </p:grpSpPr>
        <p:grpSp>
          <p:nvGrpSpPr>
            <p:cNvPr id="16" name="群組 15">
              <a:extLst>
                <a:ext uri="{FF2B5EF4-FFF2-40B4-BE49-F238E27FC236}">
                  <a16:creationId xmlns:a16="http://schemas.microsoft.com/office/drawing/2014/main" id="{D55E07BC-0925-62C1-FD26-8EEC7B7A8077}"/>
                </a:ext>
              </a:extLst>
            </p:cNvPr>
            <p:cNvGrpSpPr/>
            <p:nvPr/>
          </p:nvGrpSpPr>
          <p:grpSpPr>
            <a:xfrm>
              <a:off x="9037183" y="759959"/>
              <a:ext cx="2722817" cy="1858059"/>
              <a:chOff x="5933899" y="2301899"/>
              <a:chExt cx="3079472" cy="1890413"/>
            </a:xfrm>
          </p:grpSpPr>
          <p:sp>
            <p:nvSpPr>
              <p:cNvPr id="17" name="矩形 16">
                <a:extLst>
                  <a:ext uri="{FF2B5EF4-FFF2-40B4-BE49-F238E27FC236}">
                    <a16:creationId xmlns:a16="http://schemas.microsoft.com/office/drawing/2014/main" id="{5F88BC7F-742C-FE9C-1591-70013B62B263}"/>
                  </a:ext>
                </a:extLst>
              </p:cNvPr>
              <p:cNvSpPr/>
              <p:nvPr/>
            </p:nvSpPr>
            <p:spPr>
              <a:xfrm>
                <a:off x="5933902" y="2979963"/>
                <a:ext cx="3079469" cy="449036"/>
              </a:xfrm>
              <a:prstGeom prst="rect">
                <a:avLst/>
              </a:prstGeom>
              <a:solidFill>
                <a:schemeClr val="accent6">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altLang="zh-TW" sz="1600" b="1" i="1" dirty="0">
                    <a:solidFill>
                      <a:schemeClr val="bg2">
                        <a:lumMod val="25000"/>
                      </a:schemeClr>
                    </a:solidFill>
                    <a:latin typeface="Times New Roman" panose="02020603050405020304" pitchFamily="18" charset="0"/>
                    <a:cs typeface="Times New Roman" panose="02020603050405020304" pitchFamily="18" charset="0"/>
                  </a:rPr>
                  <a:t>r </a:t>
                </a:r>
                <a:r>
                  <a:rPr lang="en-US" altLang="zh-TW" sz="1600" dirty="0">
                    <a:solidFill>
                      <a:schemeClr val="bg2">
                        <a:lumMod val="25000"/>
                      </a:schemeClr>
                    </a:solidFill>
                    <a:latin typeface="Times New Roman" panose="02020603050405020304" pitchFamily="18" charset="0"/>
                    <a:cs typeface="Times New Roman" panose="02020603050405020304" pitchFamily="18" charset="0"/>
                  </a:rPr>
                  <a:t>( 1088 bits )       </a:t>
                </a:r>
                <a:r>
                  <a:rPr lang="en-US" altLang="zh-TW" sz="1600" dirty="0">
                    <a:latin typeface="Times New Roman" panose="02020603050405020304" pitchFamily="18" charset="0"/>
                    <a:cs typeface="Times New Roman" panose="02020603050405020304" pitchFamily="18" charset="0"/>
                  </a:rPr>
                  <a:t>c ( 768 bits )</a:t>
                </a:r>
                <a:endParaRPr lang="zh-TW" altLang="en-US" sz="1600" dirty="0">
                  <a:latin typeface="Times New Roman" panose="02020603050405020304" pitchFamily="18" charset="0"/>
                  <a:cs typeface="Times New Roman" panose="02020603050405020304" pitchFamily="18" charset="0"/>
                </a:endParaRPr>
              </a:p>
            </p:txBody>
          </p:sp>
          <p:sp>
            <p:nvSpPr>
              <p:cNvPr id="18" name="右大括弧 17">
                <a:extLst>
                  <a:ext uri="{FF2B5EF4-FFF2-40B4-BE49-F238E27FC236}">
                    <a16:creationId xmlns:a16="http://schemas.microsoft.com/office/drawing/2014/main" id="{4F3993F5-F9A5-2AA0-490F-0BCDB3566F0E}"/>
                  </a:ext>
                </a:extLst>
              </p:cNvPr>
              <p:cNvSpPr/>
              <p:nvPr/>
            </p:nvSpPr>
            <p:spPr>
              <a:xfrm rot="16200000" flipV="1">
                <a:off x="7384620" y="1230497"/>
                <a:ext cx="178032" cy="3079470"/>
              </a:xfrm>
              <a:prstGeom prst="rightBrace">
                <a:avLst>
                  <a:gd name="adj1" fmla="val 37304"/>
                  <a:gd name="adj2" fmla="val 49861"/>
                </a:avLst>
              </a:prstGeom>
              <a:ln w="19050">
                <a:solidFill>
                  <a:schemeClr val="accent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sz="1200">
                  <a:latin typeface="Times New Roman" panose="02020603050405020304" pitchFamily="18" charset="0"/>
                  <a:cs typeface="Times New Roman" panose="02020603050405020304" pitchFamily="18" charset="0"/>
                </a:endParaRPr>
              </a:p>
            </p:txBody>
          </p:sp>
          <p:sp>
            <p:nvSpPr>
              <p:cNvPr id="19" name="文字方塊 18">
                <a:extLst>
                  <a:ext uri="{FF2B5EF4-FFF2-40B4-BE49-F238E27FC236}">
                    <a16:creationId xmlns:a16="http://schemas.microsoft.com/office/drawing/2014/main" id="{B5FCCA0E-59EE-5FE9-964B-9675915FECD8}"/>
                  </a:ext>
                </a:extLst>
              </p:cNvPr>
              <p:cNvSpPr txBox="1"/>
              <p:nvPr/>
            </p:nvSpPr>
            <p:spPr>
              <a:xfrm>
                <a:off x="6805380" y="2301899"/>
                <a:ext cx="1514198" cy="344449"/>
              </a:xfrm>
              <a:prstGeom prst="rect">
                <a:avLst/>
              </a:prstGeom>
              <a:noFill/>
              <a:ln>
                <a:solidFill>
                  <a:schemeClr val="accent1"/>
                </a:solidFill>
              </a:ln>
            </p:spPr>
            <p:txBody>
              <a:bodyPr wrap="none" rtlCol="0">
                <a:spAutoFit/>
              </a:bodyPr>
              <a:lstStyle/>
              <a:p>
                <a:r>
                  <a:rPr lang="en-US" altLang="zh-TW" sz="1600" b="1" i="1" dirty="0">
                    <a:solidFill>
                      <a:schemeClr val="bg2">
                        <a:lumMod val="25000"/>
                      </a:schemeClr>
                    </a:solidFill>
                    <a:latin typeface="Times New Roman" panose="02020603050405020304" pitchFamily="18" charset="0"/>
                    <a:cs typeface="Times New Roman" panose="02020603050405020304" pitchFamily="18" charset="0"/>
                  </a:rPr>
                  <a:t>b</a:t>
                </a:r>
                <a:r>
                  <a:rPr lang="en-US" altLang="zh-TW" sz="1600" dirty="0">
                    <a:solidFill>
                      <a:schemeClr val="bg2">
                        <a:lumMod val="25000"/>
                      </a:schemeClr>
                    </a:solidFill>
                    <a:latin typeface="Times New Roman" panose="02020603050405020304" pitchFamily="18" charset="0"/>
                    <a:cs typeface="Times New Roman" panose="02020603050405020304" pitchFamily="18" charset="0"/>
                  </a:rPr>
                  <a:t> ( 1600 bits )</a:t>
                </a:r>
                <a:endParaRPr lang="zh-TW" altLang="en-US" sz="16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20" name="右大括弧 19">
                <a:extLst>
                  <a:ext uri="{FF2B5EF4-FFF2-40B4-BE49-F238E27FC236}">
                    <a16:creationId xmlns:a16="http://schemas.microsoft.com/office/drawing/2014/main" id="{61674B0A-D8BB-64D1-7115-B30D83A07910}"/>
                  </a:ext>
                </a:extLst>
              </p:cNvPr>
              <p:cNvSpPr/>
              <p:nvPr/>
            </p:nvSpPr>
            <p:spPr>
              <a:xfrm rot="5400000">
                <a:off x="6680698" y="2739719"/>
                <a:ext cx="285752" cy="1779349"/>
              </a:xfrm>
              <a:prstGeom prst="rightBrace">
                <a:avLst>
                  <a:gd name="adj1" fmla="val 45476"/>
                  <a:gd name="adj2" fmla="val 50000"/>
                </a:avLst>
              </a:prstGeom>
              <a:ln w="19050">
                <a:solidFill>
                  <a:srgbClr val="182B4C"/>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sz="1200" dirty="0">
                  <a:latin typeface="Times New Roman" panose="02020603050405020304" pitchFamily="18" charset="0"/>
                  <a:cs typeface="Times New Roman" panose="02020603050405020304" pitchFamily="18" charset="0"/>
                </a:endParaRPr>
              </a:p>
            </p:txBody>
          </p:sp>
          <p:sp>
            <p:nvSpPr>
              <p:cNvPr id="21" name="右大括弧 20">
                <a:extLst>
                  <a:ext uri="{FF2B5EF4-FFF2-40B4-BE49-F238E27FC236}">
                    <a16:creationId xmlns:a16="http://schemas.microsoft.com/office/drawing/2014/main" id="{B7344F18-21F1-BD17-0A9E-ED7685C991E1}"/>
                  </a:ext>
                </a:extLst>
              </p:cNvPr>
              <p:cNvSpPr/>
              <p:nvPr/>
            </p:nvSpPr>
            <p:spPr>
              <a:xfrm rot="5400000">
                <a:off x="8220434" y="2971325"/>
                <a:ext cx="285752" cy="1300118"/>
              </a:xfrm>
              <a:prstGeom prst="rightBrace">
                <a:avLst>
                  <a:gd name="adj1" fmla="val 45476"/>
                  <a:gd name="adj2" fmla="val 50000"/>
                </a:avLst>
              </a:prstGeom>
              <a:ln w="19050">
                <a:solidFill>
                  <a:srgbClr val="182B4C"/>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sz="1200">
                  <a:latin typeface="Times New Roman" panose="02020603050405020304" pitchFamily="18" charset="0"/>
                  <a:cs typeface="Times New Roman" panose="02020603050405020304" pitchFamily="18" charset="0"/>
                </a:endParaRPr>
              </a:p>
            </p:txBody>
          </p:sp>
          <p:sp>
            <p:nvSpPr>
              <p:cNvPr id="22" name="文字方塊 21">
                <a:extLst>
                  <a:ext uri="{FF2B5EF4-FFF2-40B4-BE49-F238E27FC236}">
                    <a16:creationId xmlns:a16="http://schemas.microsoft.com/office/drawing/2014/main" id="{1DEBEBF5-19D1-8591-87A5-07941E5C5099}"/>
                  </a:ext>
                </a:extLst>
              </p:cNvPr>
              <p:cNvSpPr txBox="1"/>
              <p:nvPr/>
            </p:nvSpPr>
            <p:spPr>
              <a:xfrm>
                <a:off x="6694715" y="3791029"/>
                <a:ext cx="527045" cy="344449"/>
              </a:xfrm>
              <a:prstGeom prst="rect">
                <a:avLst/>
              </a:prstGeom>
              <a:noFill/>
            </p:spPr>
            <p:txBody>
              <a:bodyPr wrap="square" rtlCol="0">
                <a:spAutoFit/>
              </a:bodyPr>
              <a:lstStyle/>
              <a:p>
                <a:r>
                  <a:rPr lang="en-US" altLang="zh-TW" sz="1600" dirty="0">
                    <a:solidFill>
                      <a:schemeClr val="bg2">
                        <a:lumMod val="25000"/>
                      </a:schemeClr>
                    </a:solidFill>
                    <a:latin typeface="Times New Roman" panose="02020603050405020304" pitchFamily="18" charset="0"/>
                    <a:cs typeface="Times New Roman" panose="02020603050405020304" pitchFamily="18" charset="0"/>
                  </a:rPr>
                  <a:t>P</a:t>
                </a:r>
                <a:r>
                  <a:rPr lang="en-US" altLang="zh-TW" sz="1600" baseline="-25000" dirty="0">
                    <a:solidFill>
                      <a:schemeClr val="bg2">
                        <a:lumMod val="25000"/>
                      </a:schemeClr>
                    </a:solidFill>
                    <a:latin typeface="Times New Roman" panose="02020603050405020304" pitchFamily="18" charset="0"/>
                    <a:cs typeface="Times New Roman" panose="02020603050405020304" pitchFamily="18" charset="0"/>
                  </a:rPr>
                  <a:t>0</a:t>
                </a:r>
                <a:endParaRPr lang="zh-TW" altLang="en-US" sz="16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23" name="文字方塊 22">
                <a:extLst>
                  <a:ext uri="{FF2B5EF4-FFF2-40B4-BE49-F238E27FC236}">
                    <a16:creationId xmlns:a16="http://schemas.microsoft.com/office/drawing/2014/main" id="{C106845C-40CD-E16E-A02D-DA8255443FB3}"/>
                  </a:ext>
                </a:extLst>
              </p:cNvPr>
              <p:cNvSpPr txBox="1"/>
              <p:nvPr/>
            </p:nvSpPr>
            <p:spPr>
              <a:xfrm>
                <a:off x="7713253" y="3816549"/>
                <a:ext cx="1300117" cy="375763"/>
              </a:xfrm>
              <a:prstGeom prst="rect">
                <a:avLst/>
              </a:prstGeom>
              <a:noFill/>
            </p:spPr>
            <p:txBody>
              <a:bodyPr wrap="square" rtlCol="0">
                <a:spAutoFit/>
              </a:bodyPr>
              <a:lstStyle/>
              <a:p>
                <a:r>
                  <a:rPr lang="en-US" altLang="zh-TW" sz="1800" dirty="0">
                    <a:solidFill>
                      <a:schemeClr val="bg2">
                        <a:lumMod val="25000"/>
                      </a:schemeClr>
                    </a:solidFill>
                    <a:latin typeface="Times New Roman" panose="02020603050405020304" pitchFamily="18" charset="0"/>
                    <a:cs typeface="Times New Roman" panose="02020603050405020304" pitchFamily="18" charset="0"/>
                  </a:rPr>
                  <a:t>000 …00</a:t>
                </a:r>
                <a:endParaRPr lang="zh-TW" altLang="en-US" sz="1800" dirty="0">
                  <a:solidFill>
                    <a:schemeClr val="bg2">
                      <a:lumMod val="25000"/>
                    </a:schemeClr>
                  </a:solidFill>
                  <a:latin typeface="Times New Roman" panose="02020603050405020304" pitchFamily="18" charset="0"/>
                  <a:cs typeface="Times New Roman" panose="02020603050405020304" pitchFamily="18" charset="0"/>
                </a:endParaRPr>
              </a:p>
            </p:txBody>
          </p:sp>
        </p:grpSp>
        <p:sp>
          <p:nvSpPr>
            <p:cNvPr id="25" name="矩形 24">
              <a:extLst>
                <a:ext uri="{FF2B5EF4-FFF2-40B4-BE49-F238E27FC236}">
                  <a16:creationId xmlns:a16="http://schemas.microsoft.com/office/drawing/2014/main" id="{7426250D-F569-B4D1-D172-049AB059FDDB}"/>
                </a:ext>
              </a:extLst>
            </p:cNvPr>
            <p:cNvSpPr/>
            <p:nvPr/>
          </p:nvSpPr>
          <p:spPr>
            <a:xfrm>
              <a:off x="10610457" y="1426417"/>
              <a:ext cx="1149539" cy="435593"/>
            </a:xfrm>
            <a:prstGeom prst="rect">
              <a:avLst/>
            </a:prstGeom>
            <a:solidFill>
              <a:schemeClr val="accent5">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altLang="zh-TW" sz="1600" b="1" i="1" dirty="0">
                  <a:solidFill>
                    <a:schemeClr val="bg2">
                      <a:lumMod val="25000"/>
                    </a:schemeClr>
                  </a:solidFill>
                  <a:latin typeface="Times New Roman" panose="02020603050405020304" pitchFamily="18" charset="0"/>
                  <a:cs typeface="Times New Roman" panose="02020603050405020304" pitchFamily="18" charset="0"/>
                </a:rPr>
                <a:t>c</a:t>
              </a:r>
              <a:r>
                <a:rPr lang="en-US" altLang="zh-TW" sz="1600" dirty="0">
                  <a:solidFill>
                    <a:schemeClr val="bg2">
                      <a:lumMod val="25000"/>
                    </a:schemeClr>
                  </a:solidFill>
                  <a:latin typeface="Times New Roman" panose="02020603050405020304" pitchFamily="18" charset="0"/>
                  <a:cs typeface="Times New Roman" panose="02020603050405020304" pitchFamily="18" charset="0"/>
                </a:rPr>
                <a:t> ( 512 bits )</a:t>
              </a:r>
              <a:endParaRPr lang="zh-TW" altLang="en-US" sz="1600" dirty="0">
                <a:solidFill>
                  <a:schemeClr val="bg2">
                    <a:lumMod val="25000"/>
                  </a:schemeClr>
                </a:solidFill>
                <a:latin typeface="Times New Roman" panose="02020603050405020304" pitchFamily="18" charset="0"/>
                <a:cs typeface="Times New Roman" panose="02020603050405020304" pitchFamily="18" charset="0"/>
              </a:endParaRPr>
            </a:p>
          </p:txBody>
        </p:sp>
      </p:grpSp>
      <p:sp>
        <p:nvSpPr>
          <p:cNvPr id="2" name="投影片編號版面配置區 1">
            <a:extLst>
              <a:ext uri="{FF2B5EF4-FFF2-40B4-BE49-F238E27FC236}">
                <a16:creationId xmlns:a16="http://schemas.microsoft.com/office/drawing/2014/main" id="{B5AFAC3C-2346-F4EF-C70F-8B020F1AE065}"/>
              </a:ext>
            </a:extLst>
          </p:cNvPr>
          <p:cNvSpPr>
            <a:spLocks noGrp="1"/>
          </p:cNvSpPr>
          <p:nvPr>
            <p:ph type="sldNum" sz="quarter" idx="12"/>
          </p:nvPr>
        </p:nvSpPr>
        <p:spPr/>
        <p:txBody>
          <a:bodyPr/>
          <a:lstStyle/>
          <a:p>
            <a:fld id="{565CE74E-AB26-4998-AD42-012C4C1AD076}" type="slidenum">
              <a:rPr lang="zh-CN" altLang="en-US" smtClean="0"/>
              <a:t>56</a:t>
            </a:fld>
            <a:endParaRPr lang="zh-CN" altLang="en-US" dirty="0"/>
          </a:p>
        </p:txBody>
      </p:sp>
    </p:spTree>
    <p:extLst>
      <p:ext uri="{BB962C8B-B14F-4D97-AF65-F5344CB8AC3E}">
        <p14:creationId xmlns:p14="http://schemas.microsoft.com/office/powerpoint/2010/main" val="100771395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show="0">
  <p:cSld>
    <p:spTree>
      <p:nvGrpSpPr>
        <p:cNvPr id="1" name="">
          <a:extLst>
            <a:ext uri="{FF2B5EF4-FFF2-40B4-BE49-F238E27FC236}">
              <a16:creationId xmlns:a16="http://schemas.microsoft.com/office/drawing/2014/main" id="{C3ED5F10-804D-AFCE-FEE9-5B643113FEFD}"/>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E0CCE29B-316B-2A9A-8A39-FF541A6FF806}"/>
              </a:ext>
            </a:extLst>
          </p:cNvPr>
          <p:cNvGrpSpPr/>
          <p:nvPr/>
        </p:nvGrpSpPr>
        <p:grpSpPr>
          <a:xfrm>
            <a:off x="568443" y="319365"/>
            <a:ext cx="1805035" cy="461665"/>
            <a:chOff x="568442" y="319364"/>
            <a:chExt cx="1805035" cy="461666"/>
          </a:xfrm>
        </p:grpSpPr>
        <p:sp>
          <p:nvSpPr>
            <p:cNvPr id="55" name="文本框 23">
              <a:extLst>
                <a:ext uri="{FF2B5EF4-FFF2-40B4-BE49-F238E27FC236}">
                  <a16:creationId xmlns:a16="http://schemas.microsoft.com/office/drawing/2014/main" id="{B847E2A1-00EA-F846-2E59-8919529AB787}"/>
                </a:ext>
              </a:extLst>
            </p:cNvPr>
            <p:cNvSpPr txBox="1"/>
            <p:nvPr/>
          </p:nvSpPr>
          <p:spPr>
            <a:xfrm>
              <a:off x="665958" y="319364"/>
              <a:ext cx="1707519"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KECCAK-p</a:t>
              </a:r>
            </a:p>
          </p:txBody>
        </p:sp>
        <p:sp>
          <p:nvSpPr>
            <p:cNvPr id="56" name="等腰三角形 55">
              <a:extLst>
                <a:ext uri="{FF2B5EF4-FFF2-40B4-BE49-F238E27FC236}">
                  <a16:creationId xmlns:a16="http://schemas.microsoft.com/office/drawing/2014/main" id="{B0E60CE5-7844-D545-0C29-651D6FE1BD5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grpSp>
        <p:nvGrpSpPr>
          <p:cNvPr id="11" name="群組 10">
            <a:extLst>
              <a:ext uri="{FF2B5EF4-FFF2-40B4-BE49-F238E27FC236}">
                <a16:creationId xmlns:a16="http://schemas.microsoft.com/office/drawing/2014/main" id="{9FDB8B48-666B-04C2-0233-92F58C951408}"/>
              </a:ext>
            </a:extLst>
          </p:cNvPr>
          <p:cNvGrpSpPr/>
          <p:nvPr/>
        </p:nvGrpSpPr>
        <p:grpSpPr>
          <a:xfrm>
            <a:off x="1263901" y="4693142"/>
            <a:ext cx="6740151" cy="2028332"/>
            <a:chOff x="1471961" y="2116209"/>
            <a:chExt cx="10129095" cy="2930014"/>
          </a:xfrm>
        </p:grpSpPr>
        <p:pic>
          <p:nvPicPr>
            <p:cNvPr id="8" name="圖片 7">
              <a:extLst>
                <a:ext uri="{FF2B5EF4-FFF2-40B4-BE49-F238E27FC236}">
                  <a16:creationId xmlns:a16="http://schemas.microsoft.com/office/drawing/2014/main" id="{0E476234-0143-B220-3EAF-84DAD0452992}"/>
                </a:ext>
              </a:extLst>
            </p:cNvPr>
            <p:cNvPicPr>
              <a:picLocks noChangeAspect="1"/>
            </p:cNvPicPr>
            <p:nvPr/>
          </p:nvPicPr>
          <p:blipFill>
            <a:blip r:embed="rId3"/>
            <a:stretch>
              <a:fillRect/>
            </a:stretch>
          </p:blipFill>
          <p:spPr>
            <a:xfrm>
              <a:off x="1471961" y="2116209"/>
              <a:ext cx="10129095" cy="2930014"/>
            </a:xfrm>
            <a:prstGeom prst="rect">
              <a:avLst/>
            </a:prstGeom>
          </p:spPr>
        </p:pic>
        <p:pic>
          <p:nvPicPr>
            <p:cNvPr id="10" name="圖片 9">
              <a:extLst>
                <a:ext uri="{FF2B5EF4-FFF2-40B4-BE49-F238E27FC236}">
                  <a16:creationId xmlns:a16="http://schemas.microsoft.com/office/drawing/2014/main" id="{4975B546-F467-83AC-7920-80706A3FF1DB}"/>
                </a:ext>
              </a:extLst>
            </p:cNvPr>
            <p:cNvPicPr>
              <a:picLocks noChangeAspect="1"/>
            </p:cNvPicPr>
            <p:nvPr/>
          </p:nvPicPr>
          <p:blipFill>
            <a:blip r:embed="rId4"/>
            <a:stretch>
              <a:fillRect/>
            </a:stretch>
          </p:blipFill>
          <p:spPr>
            <a:xfrm>
              <a:off x="1750720" y="2116209"/>
              <a:ext cx="591036" cy="591036"/>
            </a:xfrm>
            <a:prstGeom prst="rect">
              <a:avLst/>
            </a:prstGeom>
          </p:spPr>
        </p:pic>
      </p:grpSp>
      <p:graphicFrame>
        <p:nvGraphicFramePr>
          <p:cNvPr id="6" name="表格 5">
            <a:extLst>
              <a:ext uri="{FF2B5EF4-FFF2-40B4-BE49-F238E27FC236}">
                <a16:creationId xmlns:a16="http://schemas.microsoft.com/office/drawing/2014/main" id="{BE2F0829-806A-13BC-B638-30D0149E5A71}"/>
              </a:ext>
            </a:extLst>
          </p:cNvPr>
          <p:cNvGraphicFramePr>
            <a:graphicFrameLocks noGrp="1"/>
          </p:cNvGraphicFramePr>
          <p:nvPr>
            <p:extLst>
              <p:ext uri="{D42A27DB-BD31-4B8C-83A1-F6EECF244321}">
                <p14:modId xmlns:p14="http://schemas.microsoft.com/office/powerpoint/2010/main" val="2035242990"/>
              </p:ext>
            </p:extLst>
          </p:nvPr>
        </p:nvGraphicFramePr>
        <p:xfrm>
          <a:off x="1263901" y="3785755"/>
          <a:ext cx="4963160" cy="579120"/>
        </p:xfrm>
        <a:graphic>
          <a:graphicData uri="http://schemas.openxmlformats.org/drawingml/2006/table">
            <a:tbl>
              <a:tblPr firstRow="1" firstCol="1" bandRow="1">
                <a:tableStyleId>{616DA210-FB5B-4158-B5E0-FEB733F419BA}</a:tableStyleId>
              </a:tblPr>
              <a:tblGrid>
                <a:gridCol w="608330">
                  <a:extLst>
                    <a:ext uri="{9D8B030D-6E8A-4147-A177-3AD203B41FA5}">
                      <a16:colId xmlns:a16="http://schemas.microsoft.com/office/drawing/2014/main" val="2032106790"/>
                    </a:ext>
                  </a:extLst>
                </a:gridCol>
                <a:gridCol w="614045">
                  <a:extLst>
                    <a:ext uri="{9D8B030D-6E8A-4147-A177-3AD203B41FA5}">
                      <a16:colId xmlns:a16="http://schemas.microsoft.com/office/drawing/2014/main" val="2190156674"/>
                    </a:ext>
                  </a:extLst>
                </a:gridCol>
                <a:gridCol w="614045">
                  <a:extLst>
                    <a:ext uri="{9D8B030D-6E8A-4147-A177-3AD203B41FA5}">
                      <a16:colId xmlns:a16="http://schemas.microsoft.com/office/drawing/2014/main" val="3388627918"/>
                    </a:ext>
                  </a:extLst>
                </a:gridCol>
                <a:gridCol w="623570">
                  <a:extLst>
                    <a:ext uri="{9D8B030D-6E8A-4147-A177-3AD203B41FA5}">
                      <a16:colId xmlns:a16="http://schemas.microsoft.com/office/drawing/2014/main" val="328125927"/>
                    </a:ext>
                  </a:extLst>
                </a:gridCol>
                <a:gridCol w="623570">
                  <a:extLst>
                    <a:ext uri="{9D8B030D-6E8A-4147-A177-3AD203B41FA5}">
                      <a16:colId xmlns:a16="http://schemas.microsoft.com/office/drawing/2014/main" val="300587736"/>
                    </a:ext>
                  </a:extLst>
                </a:gridCol>
                <a:gridCol w="623570">
                  <a:extLst>
                    <a:ext uri="{9D8B030D-6E8A-4147-A177-3AD203B41FA5}">
                      <a16:colId xmlns:a16="http://schemas.microsoft.com/office/drawing/2014/main" val="2859237633"/>
                    </a:ext>
                  </a:extLst>
                </a:gridCol>
                <a:gridCol w="623570">
                  <a:extLst>
                    <a:ext uri="{9D8B030D-6E8A-4147-A177-3AD203B41FA5}">
                      <a16:colId xmlns:a16="http://schemas.microsoft.com/office/drawing/2014/main" val="2197068616"/>
                    </a:ext>
                  </a:extLst>
                </a:gridCol>
                <a:gridCol w="632460">
                  <a:extLst>
                    <a:ext uri="{9D8B030D-6E8A-4147-A177-3AD203B41FA5}">
                      <a16:colId xmlns:a16="http://schemas.microsoft.com/office/drawing/2014/main" val="1882400276"/>
                    </a:ext>
                  </a:extLst>
                </a:gridCol>
              </a:tblGrid>
              <a:tr h="0">
                <a:tc>
                  <a:txBody>
                    <a:bodyPr/>
                    <a:lstStyle/>
                    <a:p>
                      <a:pPr algn="ctr">
                        <a:spcAft>
                          <a:spcPts val="0"/>
                        </a:spcAft>
                      </a:pPr>
                      <a:r>
                        <a:rPr lang="en-US" sz="1200" i="1" kern="100" dirty="0">
                          <a:effectLst/>
                          <a:latin typeface="Times New Roman" panose="02020603050405020304" pitchFamily="18" charset="0"/>
                          <a:cs typeface="Times New Roman" panose="02020603050405020304" pitchFamily="18" charset="0"/>
                        </a:rPr>
                        <a:t>b</a:t>
                      </a:r>
                      <a:endParaRPr lang="zh-TW" sz="1200" i="1"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40000"/>
                        <a:lumOff val="6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25</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40000"/>
                        <a:lumOff val="6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50</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40000"/>
                        <a:lumOff val="6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100</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40000"/>
                        <a:lumOff val="6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200</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40000"/>
                        <a:lumOff val="6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400</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40000"/>
                        <a:lumOff val="6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800</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40000"/>
                        <a:lumOff val="6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1600</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40000"/>
                        <a:lumOff val="60000"/>
                      </a:schemeClr>
                    </a:solidFill>
                  </a:tcPr>
                </a:tc>
                <a:extLst>
                  <a:ext uri="{0D108BD9-81ED-4DB2-BD59-A6C34878D82A}">
                    <a16:rowId xmlns:a16="http://schemas.microsoft.com/office/drawing/2014/main" val="4165987581"/>
                  </a:ext>
                </a:extLst>
              </a:tr>
              <a:tr h="0">
                <a:tc>
                  <a:txBody>
                    <a:bodyPr/>
                    <a:lstStyle/>
                    <a:p>
                      <a:pPr algn="ctr">
                        <a:spcAft>
                          <a:spcPts val="0"/>
                        </a:spcAft>
                      </a:pPr>
                      <a:r>
                        <a:rPr lang="en-US" sz="1200" i="1" kern="100" dirty="0">
                          <a:effectLst/>
                          <a:latin typeface="Times New Roman" panose="02020603050405020304" pitchFamily="18" charset="0"/>
                          <a:cs typeface="Times New Roman" panose="02020603050405020304" pitchFamily="18" charset="0"/>
                        </a:rPr>
                        <a:t>w</a:t>
                      </a:r>
                      <a:endParaRPr lang="zh-TW" sz="1200" i="1"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bg1">
                        <a:alpha val="2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1</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bg1">
                        <a:alpha val="2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2</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bg1">
                        <a:alpha val="2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4</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bg1">
                        <a:alpha val="2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8</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bg1">
                        <a:alpha val="2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16</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bg1">
                        <a:alpha val="2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32</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bg1">
                        <a:alpha val="2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64</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bg1">
                        <a:alpha val="20000"/>
                      </a:schemeClr>
                    </a:solidFill>
                  </a:tcPr>
                </a:tc>
                <a:extLst>
                  <a:ext uri="{0D108BD9-81ED-4DB2-BD59-A6C34878D82A}">
                    <a16:rowId xmlns:a16="http://schemas.microsoft.com/office/drawing/2014/main" val="3065792689"/>
                  </a:ext>
                </a:extLst>
              </a:tr>
              <a:tr h="0">
                <a:tc>
                  <a:txBody>
                    <a:bodyPr/>
                    <a:lstStyle/>
                    <a:p>
                      <a:pPr algn="ctr">
                        <a:spcAft>
                          <a:spcPts val="0"/>
                        </a:spcAft>
                      </a:pPr>
                      <a:r>
                        <a:rPr lang="en-US" sz="1400" i="1" kern="100" dirty="0">
                          <a:effectLst/>
                          <a:latin typeface="Times New Roman" panose="02020603050405020304" pitchFamily="18" charset="0"/>
                          <a:cs typeface="Times New Roman" panose="02020603050405020304" pitchFamily="18" charset="0"/>
                        </a:rPr>
                        <a:t>l</a:t>
                      </a:r>
                      <a:endParaRPr lang="zh-TW" sz="1200" i="1"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20000"/>
                        <a:lumOff val="8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0</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20000"/>
                        <a:lumOff val="8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1</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20000"/>
                        <a:lumOff val="8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2</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20000"/>
                        <a:lumOff val="8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3</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20000"/>
                        <a:lumOff val="8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4</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20000"/>
                        <a:lumOff val="8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5</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20000"/>
                        <a:lumOff val="8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6</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20000"/>
                        <a:lumOff val="80000"/>
                      </a:schemeClr>
                    </a:solidFill>
                  </a:tcPr>
                </a:tc>
                <a:extLst>
                  <a:ext uri="{0D108BD9-81ED-4DB2-BD59-A6C34878D82A}">
                    <a16:rowId xmlns:a16="http://schemas.microsoft.com/office/drawing/2014/main" val="247990342"/>
                  </a:ext>
                </a:extLst>
              </a:tr>
            </a:tbl>
          </a:graphicData>
        </a:graphic>
      </p:graphicFrame>
      <p:sp>
        <p:nvSpPr>
          <p:cNvPr id="9" name="文字方塊 8">
            <a:extLst>
              <a:ext uri="{FF2B5EF4-FFF2-40B4-BE49-F238E27FC236}">
                <a16:creationId xmlns:a16="http://schemas.microsoft.com/office/drawing/2014/main" id="{EA773D20-238C-27CD-EA76-6B0B6E6AE088}"/>
              </a:ext>
            </a:extLst>
          </p:cNvPr>
          <p:cNvSpPr txBox="1"/>
          <p:nvPr/>
        </p:nvSpPr>
        <p:spPr>
          <a:xfrm>
            <a:off x="720898" y="1160008"/>
            <a:ext cx="9660967" cy="2246769"/>
          </a:xfrm>
          <a:prstGeom prst="rect">
            <a:avLst/>
          </a:prstGeom>
          <a:noFill/>
        </p:spPr>
        <p:txBody>
          <a:bodyPr wrap="square">
            <a:spAutoFit/>
          </a:bodyPr>
          <a:lstStyle/>
          <a:p>
            <a:pPr marL="342900" indent="-342900">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For </a:t>
            </a:r>
            <a:r>
              <a:rPr lang="zh-TW" altLang="en-US" sz="2000" dirty="0">
                <a:latin typeface="Times New Roman" panose="02020603050405020304" pitchFamily="18" charset="0"/>
                <a:cs typeface="Times New Roman" panose="02020603050405020304" pitchFamily="18" charset="0"/>
              </a:rPr>
              <a:t>𝑏</a:t>
            </a:r>
            <a:r>
              <a:rPr lang="en-US" altLang="zh-TW" sz="2000" dirty="0">
                <a:latin typeface="Times New Roman" panose="02020603050405020304" pitchFamily="18" charset="0"/>
                <a:cs typeface="Times New Roman" panose="02020603050405020304" pitchFamily="18" charset="0"/>
              </a:rPr>
              <a:t>=1600, the KECCAK family is referred to as KECCAK[c]:</a:t>
            </a:r>
          </a:p>
          <a:p>
            <a:pPr marL="342900" indent="-342900">
              <a:buFont typeface="Wingdings" panose="05000000000000000000" pitchFamily="2" charset="2"/>
              <a:buChar char="ü"/>
            </a:pPr>
            <a:endParaRPr lang="en-US" altLang="zh-TW" sz="2000" dirty="0">
              <a:latin typeface="Times New Roman" panose="02020603050405020304" pitchFamily="18" charset="0"/>
              <a:cs typeface="Times New Roman" panose="02020603050405020304" pitchFamily="18" charset="0"/>
            </a:endParaRPr>
          </a:p>
          <a:p>
            <a:r>
              <a:rPr lang="en-US" altLang="zh-TW" sz="2000" dirty="0">
                <a:latin typeface="Times New Roman" panose="02020603050405020304" pitchFamily="18" charset="0"/>
                <a:cs typeface="Times New Roman" panose="02020603050405020304" pitchFamily="18" charset="0"/>
              </a:rPr>
              <a:t>	KECCAK[c]=SPONGE[KECCAK−p[1600,</a:t>
            </a:r>
            <a:r>
              <a:rPr lang="zh-TW" altLang="en-US" sz="2000" dirty="0">
                <a:latin typeface="Times New Roman" panose="02020603050405020304" pitchFamily="18" charset="0"/>
                <a:cs typeface="Times New Roman" panose="02020603050405020304" pitchFamily="18" charset="0"/>
              </a:rPr>
              <a:t> </a:t>
            </a:r>
            <a:r>
              <a:rPr lang="en-US" altLang="zh-TW" sz="2000" dirty="0">
                <a:latin typeface="Times New Roman" panose="02020603050405020304" pitchFamily="18" charset="0"/>
                <a:cs typeface="Times New Roman" panose="02020603050405020304" pitchFamily="18" charset="0"/>
              </a:rPr>
              <a:t>24],</a:t>
            </a:r>
            <a:r>
              <a:rPr lang="zh-TW" altLang="en-US" sz="2000" dirty="0">
                <a:latin typeface="Times New Roman" panose="02020603050405020304" pitchFamily="18" charset="0"/>
                <a:cs typeface="Times New Roman" panose="02020603050405020304" pitchFamily="18" charset="0"/>
              </a:rPr>
              <a:t> </a:t>
            </a:r>
            <a:r>
              <a:rPr lang="en-US" altLang="zh-TW" sz="2000" dirty="0">
                <a:latin typeface="Times New Roman" panose="02020603050405020304" pitchFamily="18" charset="0"/>
                <a:cs typeface="Times New Roman" panose="02020603050405020304" pitchFamily="18" charset="0"/>
              </a:rPr>
              <a:t>pad10∗1,</a:t>
            </a:r>
            <a:r>
              <a:rPr lang="zh-TW" altLang="en-US" sz="2000" dirty="0">
                <a:latin typeface="Times New Roman" panose="02020603050405020304" pitchFamily="18" charset="0"/>
                <a:cs typeface="Times New Roman" panose="02020603050405020304" pitchFamily="18" charset="0"/>
              </a:rPr>
              <a:t> </a:t>
            </a:r>
            <a:r>
              <a:rPr lang="en-US" altLang="zh-TW" sz="2000" dirty="0">
                <a:latin typeface="Times New Roman" panose="02020603050405020304" pitchFamily="18" charset="0"/>
                <a:cs typeface="Times New Roman" panose="02020603050405020304" pitchFamily="18" charset="0"/>
              </a:rPr>
              <a:t>1600−c]</a:t>
            </a:r>
          </a:p>
          <a:p>
            <a:endParaRPr lang="en-US" altLang="zh-TW" sz="20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Given an input bit string N and an output length d:</a:t>
            </a:r>
          </a:p>
          <a:p>
            <a:endParaRPr lang="en-US" altLang="zh-TW" sz="2000" dirty="0">
              <a:latin typeface="Times New Roman" panose="02020603050405020304" pitchFamily="18" charset="0"/>
              <a:cs typeface="Times New Roman" panose="02020603050405020304" pitchFamily="18" charset="0"/>
            </a:endParaRPr>
          </a:p>
          <a:p>
            <a:r>
              <a:rPr lang="en-US" altLang="zh-TW" sz="2000" dirty="0">
                <a:latin typeface="Times New Roman" panose="02020603050405020304" pitchFamily="18" charset="0"/>
                <a:cs typeface="Times New Roman" panose="02020603050405020304" pitchFamily="18" charset="0"/>
              </a:rPr>
              <a:t>	KECCAK[c](M,</a:t>
            </a:r>
            <a:r>
              <a:rPr lang="zh-TW" altLang="en-US" sz="2000" dirty="0">
                <a:latin typeface="Times New Roman" panose="02020603050405020304" pitchFamily="18" charset="0"/>
                <a:cs typeface="Times New Roman" panose="02020603050405020304" pitchFamily="18" charset="0"/>
              </a:rPr>
              <a:t> </a:t>
            </a:r>
            <a:r>
              <a:rPr lang="en-US" altLang="zh-TW" sz="2000" dirty="0">
                <a:latin typeface="Times New Roman" panose="02020603050405020304" pitchFamily="18" charset="0"/>
                <a:cs typeface="Times New Roman" panose="02020603050405020304" pitchFamily="18" charset="0"/>
              </a:rPr>
              <a:t>d)=SPONGE[KECCAK−p[1600,</a:t>
            </a:r>
            <a:r>
              <a:rPr lang="zh-TW" altLang="en-US" sz="2000" dirty="0">
                <a:latin typeface="Times New Roman" panose="02020603050405020304" pitchFamily="18" charset="0"/>
                <a:cs typeface="Times New Roman" panose="02020603050405020304" pitchFamily="18" charset="0"/>
              </a:rPr>
              <a:t> </a:t>
            </a:r>
            <a:r>
              <a:rPr lang="en-US" altLang="zh-TW" sz="2000" dirty="0">
                <a:latin typeface="Times New Roman" panose="02020603050405020304" pitchFamily="18" charset="0"/>
                <a:cs typeface="Times New Roman" panose="02020603050405020304" pitchFamily="18" charset="0"/>
              </a:rPr>
              <a:t>24],</a:t>
            </a:r>
            <a:r>
              <a:rPr lang="zh-TW" altLang="en-US" sz="2000" dirty="0">
                <a:latin typeface="Times New Roman" panose="02020603050405020304" pitchFamily="18" charset="0"/>
                <a:cs typeface="Times New Roman" panose="02020603050405020304" pitchFamily="18" charset="0"/>
              </a:rPr>
              <a:t> </a:t>
            </a:r>
            <a:r>
              <a:rPr lang="en-US" altLang="zh-TW" sz="2000" dirty="0">
                <a:latin typeface="Times New Roman" panose="02020603050405020304" pitchFamily="18" charset="0"/>
                <a:cs typeface="Times New Roman" panose="02020603050405020304" pitchFamily="18" charset="0"/>
              </a:rPr>
              <a:t>pad10∗1,</a:t>
            </a:r>
            <a:r>
              <a:rPr lang="zh-TW" altLang="en-US" sz="2000" dirty="0">
                <a:latin typeface="Times New Roman" panose="02020603050405020304" pitchFamily="18" charset="0"/>
                <a:cs typeface="Times New Roman" panose="02020603050405020304" pitchFamily="18" charset="0"/>
              </a:rPr>
              <a:t> </a:t>
            </a:r>
            <a:r>
              <a:rPr lang="en-US" altLang="zh-TW" sz="2000" dirty="0">
                <a:latin typeface="Times New Roman" panose="02020603050405020304" pitchFamily="18" charset="0"/>
                <a:cs typeface="Times New Roman" panose="02020603050405020304" pitchFamily="18" charset="0"/>
              </a:rPr>
              <a:t>1600−c](M,</a:t>
            </a:r>
            <a:r>
              <a:rPr lang="zh-TW" altLang="en-US" sz="2000" dirty="0">
                <a:latin typeface="Times New Roman" panose="02020603050405020304" pitchFamily="18" charset="0"/>
                <a:cs typeface="Times New Roman" panose="02020603050405020304" pitchFamily="18" charset="0"/>
              </a:rPr>
              <a:t> </a:t>
            </a:r>
            <a:r>
              <a:rPr lang="en-US" altLang="zh-TW" sz="2000" dirty="0">
                <a:latin typeface="Times New Roman" panose="02020603050405020304" pitchFamily="18" charset="0"/>
                <a:cs typeface="Times New Roman" panose="02020603050405020304" pitchFamily="18" charset="0"/>
              </a:rPr>
              <a:t>d)</a:t>
            </a:r>
            <a:endParaRPr lang="zh-TW" altLang="en-US" sz="2000" dirty="0">
              <a:latin typeface="Times New Roman" panose="02020603050405020304" pitchFamily="18" charset="0"/>
              <a:cs typeface="Times New Roman" panose="02020603050405020304" pitchFamily="18" charset="0"/>
            </a:endParaRPr>
          </a:p>
        </p:txBody>
      </p:sp>
      <p:sp>
        <p:nvSpPr>
          <p:cNvPr id="2" name="投影片編號版面配置區 1">
            <a:extLst>
              <a:ext uri="{FF2B5EF4-FFF2-40B4-BE49-F238E27FC236}">
                <a16:creationId xmlns:a16="http://schemas.microsoft.com/office/drawing/2014/main" id="{C3D31887-3C15-4CED-7EF6-DDA425A7AC88}"/>
              </a:ext>
            </a:extLst>
          </p:cNvPr>
          <p:cNvSpPr>
            <a:spLocks noGrp="1"/>
          </p:cNvSpPr>
          <p:nvPr>
            <p:ph type="sldNum" sz="quarter" idx="12"/>
          </p:nvPr>
        </p:nvSpPr>
        <p:spPr/>
        <p:txBody>
          <a:bodyPr/>
          <a:lstStyle/>
          <a:p>
            <a:fld id="{565CE74E-AB26-4998-AD42-012C4C1AD076}" type="slidenum">
              <a:rPr lang="zh-CN" altLang="en-US" smtClean="0"/>
              <a:t>57</a:t>
            </a:fld>
            <a:endParaRPr lang="zh-CN" altLang="en-US" dirty="0"/>
          </a:p>
        </p:txBody>
      </p:sp>
      <p:grpSp>
        <p:nvGrpSpPr>
          <p:cNvPr id="3" name="群組 2">
            <a:extLst>
              <a:ext uri="{FF2B5EF4-FFF2-40B4-BE49-F238E27FC236}">
                <a16:creationId xmlns:a16="http://schemas.microsoft.com/office/drawing/2014/main" id="{D5E3AF5D-52E8-7D55-4AF4-3CD97AE56641}"/>
              </a:ext>
            </a:extLst>
          </p:cNvPr>
          <p:cNvGrpSpPr/>
          <p:nvPr/>
        </p:nvGrpSpPr>
        <p:grpSpPr>
          <a:xfrm>
            <a:off x="7146792" y="3729495"/>
            <a:ext cx="4321906" cy="1599028"/>
            <a:chOff x="2271688" y="2857500"/>
            <a:chExt cx="4681885" cy="1676400"/>
          </a:xfrm>
        </p:grpSpPr>
        <p:pic>
          <p:nvPicPr>
            <p:cNvPr id="4" name="圖片 3">
              <a:extLst>
                <a:ext uri="{FF2B5EF4-FFF2-40B4-BE49-F238E27FC236}">
                  <a16:creationId xmlns:a16="http://schemas.microsoft.com/office/drawing/2014/main" id="{73C9B8B0-2108-9D92-B96F-66554C628BCF}"/>
                </a:ext>
              </a:extLst>
            </p:cNvPr>
            <p:cNvPicPr>
              <a:picLocks noChangeAspect="1"/>
            </p:cNvPicPr>
            <p:nvPr/>
          </p:nvPicPr>
          <p:blipFill>
            <a:blip r:embed="rId5"/>
            <a:stretch>
              <a:fillRect/>
            </a:stretch>
          </p:blipFill>
          <p:spPr>
            <a:xfrm>
              <a:off x="2271688" y="2857500"/>
              <a:ext cx="4371975" cy="1190625"/>
            </a:xfrm>
            <a:prstGeom prst="rect">
              <a:avLst/>
            </a:prstGeom>
          </p:spPr>
        </p:pic>
        <p:pic>
          <p:nvPicPr>
            <p:cNvPr id="5" name="圖片 4">
              <a:extLst>
                <a:ext uri="{FF2B5EF4-FFF2-40B4-BE49-F238E27FC236}">
                  <a16:creationId xmlns:a16="http://schemas.microsoft.com/office/drawing/2014/main" id="{72B9E9AA-A834-DCF6-5DEF-AEBC6F1D9332}"/>
                </a:ext>
              </a:extLst>
            </p:cNvPr>
            <p:cNvPicPr>
              <a:picLocks noChangeAspect="1"/>
            </p:cNvPicPr>
            <p:nvPr/>
          </p:nvPicPr>
          <p:blipFill rotWithShape="1">
            <a:blip r:embed="rId6"/>
            <a:srcRect t="17867" b="12271"/>
            <a:stretch/>
          </p:blipFill>
          <p:spPr>
            <a:xfrm>
              <a:off x="2286323" y="4048125"/>
              <a:ext cx="4667250" cy="485775"/>
            </a:xfrm>
            <a:prstGeom prst="rect">
              <a:avLst/>
            </a:prstGeom>
          </p:spPr>
        </p:pic>
      </p:grpSp>
      <p:sp>
        <p:nvSpPr>
          <p:cNvPr id="7" name="文字方塊 6">
            <a:extLst>
              <a:ext uri="{FF2B5EF4-FFF2-40B4-BE49-F238E27FC236}">
                <a16:creationId xmlns:a16="http://schemas.microsoft.com/office/drawing/2014/main" id="{87891C96-3653-6B2E-CF74-66081BDBBE36}"/>
              </a:ext>
            </a:extLst>
          </p:cNvPr>
          <p:cNvSpPr txBox="1"/>
          <p:nvPr/>
        </p:nvSpPr>
        <p:spPr>
          <a:xfrm>
            <a:off x="8123698" y="637235"/>
            <a:ext cx="1931939" cy="400110"/>
          </a:xfrm>
          <a:prstGeom prst="rect">
            <a:avLst/>
          </a:prstGeom>
          <a:noFill/>
        </p:spPr>
        <p:txBody>
          <a:bodyPr wrap="none" rtlCol="0">
            <a:spAutoFit/>
          </a:bodyPr>
          <a:lstStyle/>
          <a:p>
            <a:r>
              <a:rPr lang="en-US" altLang="zh-TW" sz="2000" dirty="0">
                <a:solidFill>
                  <a:schemeClr val="bg2">
                    <a:lumMod val="25000"/>
                  </a:schemeClr>
                </a:solidFill>
                <a:latin typeface="Times New Roman" panose="02020603050405020304" pitchFamily="18" charset="0"/>
                <a:cs typeface="Times New Roman" panose="02020603050405020304" pitchFamily="18" charset="0"/>
              </a:rPr>
              <a:t>Ex: SHAKE-256</a:t>
            </a:r>
            <a:endParaRPr lang="zh-TW" altLang="en-US" sz="2000" dirty="0">
              <a:solidFill>
                <a:schemeClr val="bg2">
                  <a:lumMod val="25000"/>
                </a:schemeClr>
              </a:solidFill>
              <a:latin typeface="Times New Roman" panose="02020603050405020304" pitchFamily="18" charset="0"/>
              <a:cs typeface="Times New Roman" panose="02020603050405020304" pitchFamily="18" charset="0"/>
            </a:endParaRPr>
          </a:p>
        </p:txBody>
      </p:sp>
      <p:grpSp>
        <p:nvGrpSpPr>
          <p:cNvPr id="12" name="群組 11">
            <a:extLst>
              <a:ext uri="{FF2B5EF4-FFF2-40B4-BE49-F238E27FC236}">
                <a16:creationId xmlns:a16="http://schemas.microsoft.com/office/drawing/2014/main" id="{910B26CC-22B5-762E-6BDC-25BE36CC23E6}"/>
              </a:ext>
            </a:extLst>
          </p:cNvPr>
          <p:cNvGrpSpPr/>
          <p:nvPr/>
        </p:nvGrpSpPr>
        <p:grpSpPr>
          <a:xfrm>
            <a:off x="9269002" y="1091678"/>
            <a:ext cx="2722817" cy="1858059"/>
            <a:chOff x="9037183" y="759959"/>
            <a:chExt cx="2722817" cy="1858059"/>
          </a:xfrm>
        </p:grpSpPr>
        <p:grpSp>
          <p:nvGrpSpPr>
            <p:cNvPr id="13" name="群組 12">
              <a:extLst>
                <a:ext uri="{FF2B5EF4-FFF2-40B4-BE49-F238E27FC236}">
                  <a16:creationId xmlns:a16="http://schemas.microsoft.com/office/drawing/2014/main" id="{816705F1-3863-562B-EA64-CC4717294938}"/>
                </a:ext>
              </a:extLst>
            </p:cNvPr>
            <p:cNvGrpSpPr/>
            <p:nvPr/>
          </p:nvGrpSpPr>
          <p:grpSpPr>
            <a:xfrm>
              <a:off x="9037183" y="759959"/>
              <a:ext cx="2722817" cy="1858059"/>
              <a:chOff x="5933899" y="2301899"/>
              <a:chExt cx="3079472" cy="1890413"/>
            </a:xfrm>
          </p:grpSpPr>
          <p:sp>
            <p:nvSpPr>
              <p:cNvPr id="15" name="矩形 14">
                <a:extLst>
                  <a:ext uri="{FF2B5EF4-FFF2-40B4-BE49-F238E27FC236}">
                    <a16:creationId xmlns:a16="http://schemas.microsoft.com/office/drawing/2014/main" id="{BA927899-8971-829B-C05E-E0B0F402A4C7}"/>
                  </a:ext>
                </a:extLst>
              </p:cNvPr>
              <p:cNvSpPr/>
              <p:nvPr/>
            </p:nvSpPr>
            <p:spPr>
              <a:xfrm>
                <a:off x="5933902" y="2979963"/>
                <a:ext cx="3079469" cy="449036"/>
              </a:xfrm>
              <a:prstGeom prst="rect">
                <a:avLst/>
              </a:prstGeom>
              <a:solidFill>
                <a:schemeClr val="accent6">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altLang="zh-TW" sz="1600" b="1" i="1" dirty="0">
                    <a:solidFill>
                      <a:schemeClr val="bg2">
                        <a:lumMod val="25000"/>
                      </a:schemeClr>
                    </a:solidFill>
                    <a:latin typeface="Times New Roman" panose="02020603050405020304" pitchFamily="18" charset="0"/>
                    <a:cs typeface="Times New Roman" panose="02020603050405020304" pitchFamily="18" charset="0"/>
                  </a:rPr>
                  <a:t>r </a:t>
                </a:r>
                <a:r>
                  <a:rPr lang="en-US" altLang="zh-TW" sz="1600" dirty="0">
                    <a:solidFill>
                      <a:schemeClr val="bg2">
                        <a:lumMod val="25000"/>
                      </a:schemeClr>
                    </a:solidFill>
                    <a:latin typeface="Times New Roman" panose="02020603050405020304" pitchFamily="18" charset="0"/>
                    <a:cs typeface="Times New Roman" panose="02020603050405020304" pitchFamily="18" charset="0"/>
                  </a:rPr>
                  <a:t>( 1088 bits )       </a:t>
                </a:r>
                <a:r>
                  <a:rPr lang="en-US" altLang="zh-TW" sz="1600" dirty="0">
                    <a:latin typeface="Times New Roman" panose="02020603050405020304" pitchFamily="18" charset="0"/>
                    <a:cs typeface="Times New Roman" panose="02020603050405020304" pitchFamily="18" charset="0"/>
                  </a:rPr>
                  <a:t>c ( 768 bits )</a:t>
                </a:r>
                <a:endParaRPr lang="zh-TW" altLang="en-US" sz="1600" dirty="0">
                  <a:latin typeface="Times New Roman" panose="02020603050405020304" pitchFamily="18" charset="0"/>
                  <a:cs typeface="Times New Roman" panose="02020603050405020304" pitchFamily="18" charset="0"/>
                </a:endParaRPr>
              </a:p>
            </p:txBody>
          </p:sp>
          <p:sp>
            <p:nvSpPr>
              <p:cNvPr id="16" name="右大括弧 15">
                <a:extLst>
                  <a:ext uri="{FF2B5EF4-FFF2-40B4-BE49-F238E27FC236}">
                    <a16:creationId xmlns:a16="http://schemas.microsoft.com/office/drawing/2014/main" id="{C2BD7003-DD5F-57FA-E251-9B11E67C33F9}"/>
                  </a:ext>
                </a:extLst>
              </p:cNvPr>
              <p:cNvSpPr/>
              <p:nvPr/>
            </p:nvSpPr>
            <p:spPr>
              <a:xfrm rot="16200000" flipV="1">
                <a:off x="7384620" y="1230497"/>
                <a:ext cx="178032" cy="3079470"/>
              </a:xfrm>
              <a:prstGeom prst="rightBrace">
                <a:avLst>
                  <a:gd name="adj1" fmla="val 37304"/>
                  <a:gd name="adj2" fmla="val 49861"/>
                </a:avLst>
              </a:prstGeom>
              <a:ln w="19050">
                <a:solidFill>
                  <a:schemeClr val="accent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sz="1200">
                  <a:latin typeface="Times New Roman" panose="02020603050405020304" pitchFamily="18" charset="0"/>
                  <a:cs typeface="Times New Roman" panose="02020603050405020304" pitchFamily="18" charset="0"/>
                </a:endParaRPr>
              </a:p>
            </p:txBody>
          </p:sp>
          <p:sp>
            <p:nvSpPr>
              <p:cNvPr id="17" name="文字方塊 16">
                <a:extLst>
                  <a:ext uri="{FF2B5EF4-FFF2-40B4-BE49-F238E27FC236}">
                    <a16:creationId xmlns:a16="http://schemas.microsoft.com/office/drawing/2014/main" id="{AC1C79DC-873B-7792-6BC9-D8090996525F}"/>
                  </a:ext>
                </a:extLst>
              </p:cNvPr>
              <p:cNvSpPr txBox="1"/>
              <p:nvPr/>
            </p:nvSpPr>
            <p:spPr>
              <a:xfrm>
                <a:off x="6805380" y="2301899"/>
                <a:ext cx="1514198" cy="344449"/>
              </a:xfrm>
              <a:prstGeom prst="rect">
                <a:avLst/>
              </a:prstGeom>
              <a:noFill/>
              <a:ln>
                <a:solidFill>
                  <a:schemeClr val="accent1"/>
                </a:solidFill>
              </a:ln>
            </p:spPr>
            <p:txBody>
              <a:bodyPr wrap="none" rtlCol="0">
                <a:spAutoFit/>
              </a:bodyPr>
              <a:lstStyle/>
              <a:p>
                <a:r>
                  <a:rPr lang="en-US" altLang="zh-TW" sz="1600" b="1" i="1" dirty="0">
                    <a:solidFill>
                      <a:schemeClr val="bg2">
                        <a:lumMod val="25000"/>
                      </a:schemeClr>
                    </a:solidFill>
                    <a:latin typeface="Times New Roman" panose="02020603050405020304" pitchFamily="18" charset="0"/>
                    <a:cs typeface="Times New Roman" panose="02020603050405020304" pitchFamily="18" charset="0"/>
                  </a:rPr>
                  <a:t>b</a:t>
                </a:r>
                <a:r>
                  <a:rPr lang="en-US" altLang="zh-TW" sz="1600" dirty="0">
                    <a:solidFill>
                      <a:schemeClr val="bg2">
                        <a:lumMod val="25000"/>
                      </a:schemeClr>
                    </a:solidFill>
                    <a:latin typeface="Times New Roman" panose="02020603050405020304" pitchFamily="18" charset="0"/>
                    <a:cs typeface="Times New Roman" panose="02020603050405020304" pitchFamily="18" charset="0"/>
                  </a:rPr>
                  <a:t> ( 1600 bits )</a:t>
                </a:r>
                <a:endParaRPr lang="zh-TW" altLang="en-US" sz="16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18" name="右大括弧 17">
                <a:extLst>
                  <a:ext uri="{FF2B5EF4-FFF2-40B4-BE49-F238E27FC236}">
                    <a16:creationId xmlns:a16="http://schemas.microsoft.com/office/drawing/2014/main" id="{8C4E272F-5BA0-7376-A77D-847FEB43801D}"/>
                  </a:ext>
                </a:extLst>
              </p:cNvPr>
              <p:cNvSpPr/>
              <p:nvPr/>
            </p:nvSpPr>
            <p:spPr>
              <a:xfrm rot="5400000">
                <a:off x="6680698" y="2739719"/>
                <a:ext cx="285752" cy="1779349"/>
              </a:xfrm>
              <a:prstGeom prst="rightBrace">
                <a:avLst>
                  <a:gd name="adj1" fmla="val 45476"/>
                  <a:gd name="adj2" fmla="val 50000"/>
                </a:avLst>
              </a:prstGeom>
              <a:ln w="19050">
                <a:solidFill>
                  <a:srgbClr val="182B4C"/>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sz="1200" dirty="0">
                  <a:latin typeface="Times New Roman" panose="02020603050405020304" pitchFamily="18" charset="0"/>
                  <a:cs typeface="Times New Roman" panose="02020603050405020304" pitchFamily="18" charset="0"/>
                </a:endParaRPr>
              </a:p>
            </p:txBody>
          </p:sp>
          <p:sp>
            <p:nvSpPr>
              <p:cNvPr id="19" name="右大括弧 18">
                <a:extLst>
                  <a:ext uri="{FF2B5EF4-FFF2-40B4-BE49-F238E27FC236}">
                    <a16:creationId xmlns:a16="http://schemas.microsoft.com/office/drawing/2014/main" id="{0C86FF1E-87CE-5C7A-0876-D9F4312ECECF}"/>
                  </a:ext>
                </a:extLst>
              </p:cNvPr>
              <p:cNvSpPr/>
              <p:nvPr/>
            </p:nvSpPr>
            <p:spPr>
              <a:xfrm rot="5400000">
                <a:off x="8220434" y="2971325"/>
                <a:ext cx="285752" cy="1300118"/>
              </a:xfrm>
              <a:prstGeom prst="rightBrace">
                <a:avLst>
                  <a:gd name="adj1" fmla="val 45476"/>
                  <a:gd name="adj2" fmla="val 50000"/>
                </a:avLst>
              </a:prstGeom>
              <a:ln w="19050">
                <a:solidFill>
                  <a:srgbClr val="182B4C"/>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sz="1200">
                  <a:latin typeface="Times New Roman" panose="02020603050405020304" pitchFamily="18" charset="0"/>
                  <a:cs typeface="Times New Roman" panose="02020603050405020304" pitchFamily="18" charset="0"/>
                </a:endParaRPr>
              </a:p>
            </p:txBody>
          </p:sp>
          <p:sp>
            <p:nvSpPr>
              <p:cNvPr id="20" name="文字方塊 19">
                <a:extLst>
                  <a:ext uri="{FF2B5EF4-FFF2-40B4-BE49-F238E27FC236}">
                    <a16:creationId xmlns:a16="http://schemas.microsoft.com/office/drawing/2014/main" id="{0B09B549-7F7C-76F2-8E81-412EE984B7C5}"/>
                  </a:ext>
                </a:extLst>
              </p:cNvPr>
              <p:cNvSpPr txBox="1"/>
              <p:nvPr/>
            </p:nvSpPr>
            <p:spPr>
              <a:xfrm>
                <a:off x="6694715" y="3791029"/>
                <a:ext cx="527045" cy="344449"/>
              </a:xfrm>
              <a:prstGeom prst="rect">
                <a:avLst/>
              </a:prstGeom>
              <a:noFill/>
            </p:spPr>
            <p:txBody>
              <a:bodyPr wrap="square" rtlCol="0">
                <a:spAutoFit/>
              </a:bodyPr>
              <a:lstStyle/>
              <a:p>
                <a:r>
                  <a:rPr lang="en-US" altLang="zh-TW" sz="1600" dirty="0">
                    <a:solidFill>
                      <a:schemeClr val="bg2">
                        <a:lumMod val="25000"/>
                      </a:schemeClr>
                    </a:solidFill>
                    <a:latin typeface="Times New Roman" panose="02020603050405020304" pitchFamily="18" charset="0"/>
                    <a:cs typeface="Times New Roman" panose="02020603050405020304" pitchFamily="18" charset="0"/>
                  </a:rPr>
                  <a:t>P</a:t>
                </a:r>
                <a:r>
                  <a:rPr lang="en-US" altLang="zh-TW" sz="1600" baseline="-25000" dirty="0">
                    <a:solidFill>
                      <a:schemeClr val="bg2">
                        <a:lumMod val="25000"/>
                      </a:schemeClr>
                    </a:solidFill>
                    <a:latin typeface="Times New Roman" panose="02020603050405020304" pitchFamily="18" charset="0"/>
                    <a:cs typeface="Times New Roman" panose="02020603050405020304" pitchFamily="18" charset="0"/>
                  </a:rPr>
                  <a:t>0</a:t>
                </a:r>
                <a:endParaRPr lang="zh-TW" altLang="en-US" sz="16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21" name="文字方塊 20">
                <a:extLst>
                  <a:ext uri="{FF2B5EF4-FFF2-40B4-BE49-F238E27FC236}">
                    <a16:creationId xmlns:a16="http://schemas.microsoft.com/office/drawing/2014/main" id="{8C1BE38A-1374-E9A5-4409-151F9C81346B}"/>
                  </a:ext>
                </a:extLst>
              </p:cNvPr>
              <p:cNvSpPr txBox="1"/>
              <p:nvPr/>
            </p:nvSpPr>
            <p:spPr>
              <a:xfrm>
                <a:off x="7713253" y="3816549"/>
                <a:ext cx="1300117" cy="375763"/>
              </a:xfrm>
              <a:prstGeom prst="rect">
                <a:avLst/>
              </a:prstGeom>
              <a:noFill/>
            </p:spPr>
            <p:txBody>
              <a:bodyPr wrap="square" rtlCol="0">
                <a:spAutoFit/>
              </a:bodyPr>
              <a:lstStyle/>
              <a:p>
                <a:r>
                  <a:rPr lang="en-US" altLang="zh-TW" sz="1800" dirty="0">
                    <a:solidFill>
                      <a:schemeClr val="bg2">
                        <a:lumMod val="25000"/>
                      </a:schemeClr>
                    </a:solidFill>
                    <a:latin typeface="Times New Roman" panose="02020603050405020304" pitchFamily="18" charset="0"/>
                    <a:cs typeface="Times New Roman" panose="02020603050405020304" pitchFamily="18" charset="0"/>
                  </a:rPr>
                  <a:t>000 …00</a:t>
                </a:r>
                <a:endParaRPr lang="zh-TW" altLang="en-US" sz="1800" dirty="0">
                  <a:solidFill>
                    <a:schemeClr val="bg2">
                      <a:lumMod val="25000"/>
                    </a:schemeClr>
                  </a:solidFill>
                  <a:latin typeface="Times New Roman" panose="02020603050405020304" pitchFamily="18" charset="0"/>
                  <a:cs typeface="Times New Roman" panose="02020603050405020304" pitchFamily="18" charset="0"/>
                </a:endParaRPr>
              </a:p>
            </p:txBody>
          </p:sp>
        </p:grpSp>
        <p:sp>
          <p:nvSpPr>
            <p:cNvPr id="14" name="矩形 13">
              <a:extLst>
                <a:ext uri="{FF2B5EF4-FFF2-40B4-BE49-F238E27FC236}">
                  <a16:creationId xmlns:a16="http://schemas.microsoft.com/office/drawing/2014/main" id="{56B601EF-0E8B-BCE0-6117-8490AB78F94D}"/>
                </a:ext>
              </a:extLst>
            </p:cNvPr>
            <p:cNvSpPr/>
            <p:nvPr/>
          </p:nvSpPr>
          <p:spPr>
            <a:xfrm>
              <a:off x="10610457" y="1426417"/>
              <a:ext cx="1149539" cy="435593"/>
            </a:xfrm>
            <a:prstGeom prst="rect">
              <a:avLst/>
            </a:prstGeom>
            <a:solidFill>
              <a:schemeClr val="accent5">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altLang="zh-TW" sz="1600" b="1" i="1" dirty="0">
                  <a:solidFill>
                    <a:schemeClr val="bg2">
                      <a:lumMod val="25000"/>
                    </a:schemeClr>
                  </a:solidFill>
                  <a:latin typeface="Times New Roman" panose="02020603050405020304" pitchFamily="18" charset="0"/>
                  <a:cs typeface="Times New Roman" panose="02020603050405020304" pitchFamily="18" charset="0"/>
                </a:rPr>
                <a:t>c</a:t>
              </a:r>
              <a:r>
                <a:rPr lang="en-US" altLang="zh-TW" sz="1600" dirty="0">
                  <a:solidFill>
                    <a:schemeClr val="bg2">
                      <a:lumMod val="25000"/>
                    </a:schemeClr>
                  </a:solidFill>
                  <a:latin typeface="Times New Roman" panose="02020603050405020304" pitchFamily="18" charset="0"/>
                  <a:cs typeface="Times New Roman" panose="02020603050405020304" pitchFamily="18" charset="0"/>
                </a:rPr>
                <a:t> ( 512 bits )</a:t>
              </a:r>
              <a:endParaRPr lang="zh-TW" altLang="en-US" sz="1600" dirty="0">
                <a:solidFill>
                  <a:schemeClr val="bg2">
                    <a:lumMod val="25000"/>
                  </a:schemeClr>
                </a:solidFill>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318631722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show="0">
  <p:cSld>
    <p:spTree>
      <p:nvGrpSpPr>
        <p:cNvPr id="1" name="">
          <a:extLst>
            <a:ext uri="{FF2B5EF4-FFF2-40B4-BE49-F238E27FC236}">
              <a16:creationId xmlns:a16="http://schemas.microsoft.com/office/drawing/2014/main" id="{080F2D77-664D-AD22-079D-AB094810FDD2}"/>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9AEC4D1E-0D34-CE20-0D29-C6766F325F34}"/>
              </a:ext>
            </a:extLst>
          </p:cNvPr>
          <p:cNvGrpSpPr/>
          <p:nvPr/>
        </p:nvGrpSpPr>
        <p:grpSpPr>
          <a:xfrm>
            <a:off x="568443" y="319365"/>
            <a:ext cx="1290471" cy="461665"/>
            <a:chOff x="568442" y="319364"/>
            <a:chExt cx="1290471" cy="461666"/>
          </a:xfrm>
        </p:grpSpPr>
        <p:sp>
          <p:nvSpPr>
            <p:cNvPr id="55" name="文本框 23">
              <a:extLst>
                <a:ext uri="{FF2B5EF4-FFF2-40B4-BE49-F238E27FC236}">
                  <a16:creationId xmlns:a16="http://schemas.microsoft.com/office/drawing/2014/main" id="{CF218617-9665-57EF-89C2-DA4B32DAD683}"/>
                </a:ext>
              </a:extLst>
            </p:cNvPr>
            <p:cNvSpPr txBox="1"/>
            <p:nvPr/>
          </p:nvSpPr>
          <p:spPr>
            <a:xfrm>
              <a:off x="665958" y="319364"/>
              <a:ext cx="1192955"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Padding</a:t>
              </a:r>
            </a:p>
          </p:txBody>
        </p:sp>
        <p:sp>
          <p:nvSpPr>
            <p:cNvPr id="56" name="等腰三角形 55">
              <a:extLst>
                <a:ext uri="{FF2B5EF4-FFF2-40B4-BE49-F238E27FC236}">
                  <a16:creationId xmlns:a16="http://schemas.microsoft.com/office/drawing/2014/main" id="{CBD27441-E01D-D1AF-47BF-314A4D452EA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4" name="文字方塊 3">
            <a:extLst>
              <a:ext uri="{FF2B5EF4-FFF2-40B4-BE49-F238E27FC236}">
                <a16:creationId xmlns:a16="http://schemas.microsoft.com/office/drawing/2014/main" id="{DB8C98CB-0B50-9E02-0158-4B6C2077D359}"/>
              </a:ext>
            </a:extLst>
          </p:cNvPr>
          <p:cNvSpPr txBox="1"/>
          <p:nvPr/>
        </p:nvSpPr>
        <p:spPr>
          <a:xfrm>
            <a:off x="675443" y="781030"/>
            <a:ext cx="8026090" cy="2460738"/>
          </a:xfrm>
          <a:prstGeom prst="rect">
            <a:avLst/>
          </a:prstGeom>
          <a:noFill/>
        </p:spPr>
        <p:txBody>
          <a:bodyPr wrap="square">
            <a:spAutoFit/>
          </a:bodyPr>
          <a:lstStyle/>
          <a:p>
            <a:pPr marL="285750" indent="-285750">
              <a:lnSpc>
                <a:spcPct val="200000"/>
              </a:lnSpc>
              <a:buFont typeface="Wingdings" panose="05000000000000000000" pitchFamily="2" charset="2"/>
              <a:buChar char="ü"/>
            </a:pPr>
            <a:r>
              <a:rPr lang="en-US" altLang="zh-TW" sz="2000" b="1"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Simple padding</a:t>
            </a:r>
            <a:r>
              <a:rPr lang="zh-TW" altLang="en-US" sz="2000" b="1"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TW" sz="2000" b="1"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a:t>
            </a:r>
            <a:r>
              <a:rPr lang="zh-TW" altLang="en-US" sz="2000" b="1"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The filling method is to pad10(0*)</a:t>
            </a:r>
            <a:endParaRPr lang="en-US" altLang="zh-TW" sz="2000" b="1" dirty="0">
              <a:latin typeface="Times New Roman" panose="02020603050405020304" pitchFamily="18" charset="0"/>
              <a:ea typeface="Microsoft YaHei" panose="020B0503020204020204" pitchFamily="34" charset="-122"/>
              <a:cs typeface="Times New Roman" panose="02020603050405020304" pitchFamily="18" charset="0"/>
            </a:endParaRPr>
          </a:p>
          <a:p>
            <a:pPr marL="285750" indent="-285750">
              <a:lnSpc>
                <a:spcPct val="200000"/>
              </a:lnSpc>
              <a:buFont typeface="Wingdings" panose="05000000000000000000" pitchFamily="2" charset="2"/>
              <a:buChar char="ü"/>
            </a:pPr>
            <a:r>
              <a:rPr lang="en-US" altLang="zh-TW" sz="2000" b="1"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Multi-rate padding</a:t>
            </a:r>
            <a:r>
              <a:rPr lang="zh-TW" altLang="en-US" sz="2000" b="1"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TW" sz="2000" b="1"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a:t>
            </a:r>
            <a:r>
              <a:rPr lang="zh-TW" altLang="en-US" sz="2000" b="1"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The filling method is to pad10(0*)1</a:t>
            </a:r>
          </a:p>
          <a:p>
            <a:pPr marL="285750" indent="-285750">
              <a:lnSpc>
                <a:spcPct val="200000"/>
              </a:lnSpc>
              <a:buFont typeface="Wingdings" panose="05000000000000000000" pitchFamily="2" charset="2"/>
              <a:buChar char="ü"/>
            </a:pPr>
            <a:r>
              <a:rPr lang="en-U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The padding rule for KECCAK uses </a:t>
            </a:r>
            <a:r>
              <a:rPr lang="en-US" altLang="zh-TW" sz="2000" b="1"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multi-rate padding</a:t>
            </a:r>
            <a:endParaRPr lang="en-U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a:p>
            <a:pPr marL="285750" indent="-285750">
              <a:lnSpc>
                <a:spcPct val="200000"/>
              </a:lnSpc>
              <a:buFont typeface="Wingdings" panose="05000000000000000000" pitchFamily="2" charset="2"/>
              <a:buChar char="ü"/>
            </a:pPr>
            <a:endParaRPr lang="zh-TW" altLang="en-US" sz="2000" b="1"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7" name="文字方塊 6">
            <a:extLst>
              <a:ext uri="{FF2B5EF4-FFF2-40B4-BE49-F238E27FC236}">
                <a16:creationId xmlns:a16="http://schemas.microsoft.com/office/drawing/2014/main" id="{EF4F6250-FA42-B4B6-19AE-72D8A0BF9E12}"/>
              </a:ext>
            </a:extLst>
          </p:cNvPr>
          <p:cNvSpPr txBox="1"/>
          <p:nvPr/>
        </p:nvSpPr>
        <p:spPr>
          <a:xfrm>
            <a:off x="12289517" y="550197"/>
            <a:ext cx="6116444" cy="3139321"/>
          </a:xfrm>
          <a:prstGeom prst="rect">
            <a:avLst/>
          </a:prstGeom>
          <a:noFill/>
        </p:spPr>
        <p:txBody>
          <a:bodyPr wrap="square">
            <a:spAutoFit/>
          </a:bodyPr>
          <a:lstStyle/>
          <a:p>
            <a:pPr algn="l"/>
            <a:r>
              <a:rPr lang="zh-TW" altLang="en-US" b="0" i="0" dirty="0">
                <a:solidFill>
                  <a:srgbClr val="262626"/>
                </a:solidFill>
                <a:effectLst/>
                <a:latin typeface="-apple-system"/>
              </a:rPr>
              <a:t>根據規範文件第 </a:t>
            </a:r>
            <a:r>
              <a:rPr lang="en-US" altLang="zh-TW" b="0" i="0" dirty="0">
                <a:solidFill>
                  <a:srgbClr val="262626"/>
                </a:solidFill>
                <a:effectLst/>
                <a:latin typeface="-apple-system"/>
              </a:rPr>
              <a:t>5.1 </a:t>
            </a:r>
            <a:r>
              <a:rPr lang="zh-TW" altLang="en-US" b="0" i="0" dirty="0">
                <a:solidFill>
                  <a:srgbClr val="262626"/>
                </a:solidFill>
                <a:effectLst/>
                <a:latin typeface="-apple-system"/>
              </a:rPr>
              <a:t>節第 </a:t>
            </a:r>
            <a:r>
              <a:rPr lang="en-US" altLang="zh-TW" b="0" i="0" dirty="0">
                <a:solidFill>
                  <a:srgbClr val="262626"/>
                </a:solidFill>
                <a:effectLst/>
                <a:latin typeface="-apple-system"/>
              </a:rPr>
              <a:t>19 </a:t>
            </a:r>
            <a:r>
              <a:rPr lang="zh-TW" altLang="en-US" b="0" i="0" dirty="0">
                <a:solidFill>
                  <a:srgbClr val="262626"/>
                </a:solidFill>
                <a:effectLst/>
                <a:latin typeface="-apple-system"/>
              </a:rPr>
              <a:t>頁（或 </a:t>
            </a:r>
            <a:r>
              <a:rPr lang="en-US" altLang="zh-TW" b="0" i="0" dirty="0">
                <a:solidFill>
                  <a:srgbClr val="262626"/>
                </a:solidFill>
                <a:effectLst/>
                <a:latin typeface="-apple-system"/>
              </a:rPr>
              <a:t>PDF </a:t>
            </a:r>
            <a:r>
              <a:rPr lang="zh-TW" altLang="en-US" b="0" i="0" dirty="0">
                <a:solidFill>
                  <a:srgbClr val="262626"/>
                </a:solidFill>
                <a:effectLst/>
                <a:latin typeface="-apple-system"/>
              </a:rPr>
              <a:t>的第 </a:t>
            </a:r>
            <a:r>
              <a:rPr lang="en-US" altLang="zh-TW" b="0" i="0" dirty="0">
                <a:solidFill>
                  <a:srgbClr val="262626"/>
                </a:solidFill>
                <a:effectLst/>
                <a:latin typeface="-apple-system"/>
              </a:rPr>
              <a:t>27 </a:t>
            </a:r>
            <a:r>
              <a:rPr lang="zh-TW" altLang="en-US" b="0" i="0" dirty="0">
                <a:solidFill>
                  <a:srgbClr val="262626"/>
                </a:solidFill>
                <a:effectLst/>
                <a:latin typeface="-apple-system"/>
              </a:rPr>
              <a:t>頁），填充算法返回字串 </a:t>
            </a:r>
            <a:r>
              <a:rPr lang="en-US" altLang="zh-TW" b="0" i="0" dirty="0">
                <a:solidFill>
                  <a:srgbClr val="262626"/>
                </a:solidFill>
                <a:effectLst/>
                <a:latin typeface="-apple-system"/>
              </a:rPr>
              <a:t>1 || 0^j || 1</a:t>
            </a:r>
            <a:r>
              <a:rPr lang="zh-TW" altLang="en-US" b="0" i="0" dirty="0">
                <a:solidFill>
                  <a:srgbClr val="262626"/>
                </a:solidFill>
                <a:effectLst/>
                <a:latin typeface="-apple-system"/>
              </a:rPr>
              <a:t>，其中 </a:t>
            </a:r>
            <a:r>
              <a:rPr lang="en-US" altLang="zh-TW" b="0" i="0" dirty="0">
                <a:solidFill>
                  <a:srgbClr val="262626"/>
                </a:solidFill>
                <a:effectLst/>
                <a:latin typeface="-apple-system"/>
              </a:rPr>
              <a:t>j </a:t>
            </a:r>
            <a:r>
              <a:rPr lang="zh-TW" altLang="en-US" b="0" i="0" dirty="0">
                <a:solidFill>
                  <a:srgbClr val="262626"/>
                </a:solidFill>
                <a:effectLst/>
                <a:latin typeface="-apple-system"/>
              </a:rPr>
              <a:t>表示零個或多個 </a:t>
            </a:r>
            <a:r>
              <a:rPr lang="en-US" altLang="zh-TW" b="0" i="0" dirty="0">
                <a:solidFill>
                  <a:srgbClr val="262626"/>
                </a:solidFill>
                <a:effectLst/>
                <a:latin typeface="-apple-system"/>
              </a:rPr>
              <a:t>0</a:t>
            </a:r>
            <a:r>
              <a:rPr lang="zh-TW" altLang="en-US" b="0" i="0" dirty="0">
                <a:solidFill>
                  <a:srgbClr val="262626"/>
                </a:solidFill>
                <a:effectLst/>
                <a:latin typeface="-apple-system"/>
              </a:rPr>
              <a:t>，這樣生成的字串長度就是比特速率的倍數。此外，根據這一定義，算法的最小輸出為 </a:t>
            </a:r>
            <a:r>
              <a:rPr lang="en-US" altLang="zh-TW" b="0" i="0" dirty="0">
                <a:solidFill>
                  <a:srgbClr val="262626"/>
                </a:solidFill>
                <a:effectLst/>
                <a:latin typeface="-apple-system"/>
              </a:rPr>
              <a:t>1 || 0^0 || 1 = 1 || 1</a:t>
            </a:r>
            <a:r>
              <a:rPr lang="zh-TW" altLang="en-US" b="0" i="0" dirty="0">
                <a:solidFill>
                  <a:srgbClr val="262626"/>
                </a:solidFill>
                <a:effectLst/>
                <a:latin typeface="-apple-system"/>
              </a:rPr>
              <a:t>，長度為兩位。</a:t>
            </a:r>
          </a:p>
          <a:p>
            <a:pPr algn="l"/>
            <a:r>
              <a:rPr lang="zh-TW" altLang="en-US" b="0" i="0" dirty="0">
                <a:solidFill>
                  <a:srgbClr val="262626"/>
                </a:solidFill>
                <a:effectLst/>
                <a:latin typeface="-apple-system"/>
              </a:rPr>
              <a:t>在你描述的情況下，</a:t>
            </a:r>
            <a:r>
              <a:rPr lang="en-US" altLang="zh-TW" b="0" i="0" dirty="0">
                <a:solidFill>
                  <a:srgbClr val="262626"/>
                </a:solidFill>
                <a:effectLst/>
                <a:latin typeface="-apple-system"/>
              </a:rPr>
              <a:t>N </a:t>
            </a:r>
            <a:r>
              <a:rPr lang="zh-TW" altLang="en-US" b="0" i="0" dirty="0">
                <a:solidFill>
                  <a:srgbClr val="262626"/>
                </a:solidFill>
                <a:effectLst/>
                <a:latin typeface="-apple-system"/>
              </a:rPr>
              <a:t>將會是：</a:t>
            </a:r>
            <a:r>
              <a:rPr lang="en-US" altLang="zh-TW" b="0" i="0" dirty="0">
                <a:solidFill>
                  <a:srgbClr val="262626"/>
                </a:solidFill>
                <a:effectLst/>
                <a:latin typeface="-apple-system"/>
              </a:rPr>
              <a:t>M</a:t>
            </a:r>
            <a:r>
              <a:rPr lang="zh-TW" altLang="en-US" b="0" i="0" dirty="0">
                <a:solidFill>
                  <a:srgbClr val="262626"/>
                </a:solidFill>
                <a:effectLst/>
                <a:latin typeface="-apple-system"/>
              </a:rPr>
              <a:t>（</a:t>
            </a:r>
            <a:r>
              <a:rPr lang="en-US" altLang="zh-TW" b="0" i="0" dirty="0">
                <a:solidFill>
                  <a:srgbClr val="262626"/>
                </a:solidFill>
                <a:effectLst/>
                <a:latin typeface="-apple-system"/>
              </a:rPr>
              <a:t>573 </a:t>
            </a:r>
            <a:r>
              <a:rPr lang="zh-TW" altLang="en-US" b="0" i="0" dirty="0">
                <a:solidFill>
                  <a:srgbClr val="262626"/>
                </a:solidFill>
                <a:effectLst/>
                <a:latin typeface="-apple-system"/>
              </a:rPr>
              <a:t>位的消息）</a:t>
            </a:r>
            <a:r>
              <a:rPr lang="en-US" altLang="zh-TW" b="0" i="0" dirty="0">
                <a:solidFill>
                  <a:srgbClr val="262626"/>
                </a:solidFill>
                <a:effectLst/>
                <a:latin typeface="-apple-system"/>
              </a:rPr>
              <a:t>|| 01</a:t>
            </a:r>
            <a:r>
              <a:rPr lang="zh-TW" altLang="en-US" b="0" i="0" dirty="0">
                <a:solidFill>
                  <a:srgbClr val="262626"/>
                </a:solidFill>
                <a:effectLst/>
                <a:latin typeface="-apple-system"/>
              </a:rPr>
              <a:t>（</a:t>
            </a:r>
            <a:r>
              <a:rPr lang="en-US" altLang="zh-TW" b="0" i="0" dirty="0">
                <a:solidFill>
                  <a:srgbClr val="262626"/>
                </a:solidFill>
                <a:effectLst/>
                <a:latin typeface="-apple-system"/>
              </a:rPr>
              <a:t>2 </a:t>
            </a:r>
            <a:r>
              <a:rPr lang="zh-TW" altLang="en-US" b="0" i="0" dirty="0">
                <a:solidFill>
                  <a:srgbClr val="262626"/>
                </a:solidFill>
                <a:effectLst/>
                <a:latin typeface="-apple-system"/>
              </a:rPr>
              <a:t>位域）</a:t>
            </a:r>
            <a:r>
              <a:rPr lang="en-US" altLang="zh-TW" b="0" i="0" dirty="0">
                <a:solidFill>
                  <a:srgbClr val="262626"/>
                </a:solidFill>
                <a:effectLst/>
                <a:latin typeface="-apple-system"/>
              </a:rPr>
              <a:t>|| 1</a:t>
            </a:r>
            <a:r>
              <a:rPr lang="zh-TW" altLang="en-US" b="0" i="0" dirty="0">
                <a:solidFill>
                  <a:srgbClr val="262626"/>
                </a:solidFill>
                <a:effectLst/>
                <a:latin typeface="-apple-system"/>
              </a:rPr>
              <a:t>（</a:t>
            </a:r>
            <a:r>
              <a:rPr lang="en-US" altLang="zh-TW" b="0" i="0" dirty="0">
                <a:solidFill>
                  <a:srgbClr val="262626"/>
                </a:solidFill>
                <a:effectLst/>
                <a:latin typeface="-apple-system"/>
              </a:rPr>
              <a:t>10</a:t>
            </a:r>
            <a:r>
              <a:rPr lang="en-US" altLang="zh-TW" b="0" i="1" dirty="0">
                <a:solidFill>
                  <a:srgbClr val="262626"/>
                </a:solidFill>
                <a:effectLst/>
                <a:latin typeface="-apple-system"/>
              </a:rPr>
              <a:t>1 </a:t>
            </a:r>
            <a:r>
              <a:rPr lang="zh-TW" altLang="en-US" b="0" i="1" dirty="0">
                <a:solidFill>
                  <a:srgbClr val="262626"/>
                </a:solidFill>
                <a:effectLst/>
                <a:latin typeface="-apple-system"/>
              </a:rPr>
              <a:t>填充的開始）</a:t>
            </a:r>
            <a:r>
              <a:rPr lang="en-US" altLang="zh-TW" b="0" i="1" dirty="0">
                <a:solidFill>
                  <a:srgbClr val="262626"/>
                </a:solidFill>
                <a:effectLst/>
                <a:latin typeface="-apple-system"/>
              </a:rPr>
              <a:t>|| 0</a:t>
            </a:r>
            <a:r>
              <a:rPr lang="en-US" altLang="zh-TW" b="0" i="0" dirty="0">
                <a:solidFill>
                  <a:srgbClr val="262626"/>
                </a:solidFill>
                <a:effectLst/>
                <a:latin typeface="-apple-system"/>
              </a:rPr>
              <a:t>(575 </a:t>
            </a:r>
            <a:r>
              <a:rPr lang="zh-TW" altLang="en-US" b="0" i="0" dirty="0">
                <a:solidFill>
                  <a:srgbClr val="262626"/>
                </a:solidFill>
                <a:effectLst/>
                <a:latin typeface="-apple-system"/>
              </a:rPr>
              <a:t>位的 </a:t>
            </a:r>
            <a:r>
              <a:rPr lang="en-US" altLang="zh-TW" b="0" i="0" dirty="0">
                <a:solidFill>
                  <a:srgbClr val="262626"/>
                </a:solidFill>
                <a:effectLst/>
                <a:latin typeface="-apple-system"/>
              </a:rPr>
              <a:t>0) || 1</a:t>
            </a:r>
            <a:r>
              <a:rPr lang="zh-TW" altLang="en-US" b="0" i="0" dirty="0">
                <a:solidFill>
                  <a:srgbClr val="262626"/>
                </a:solidFill>
                <a:effectLst/>
                <a:latin typeface="-apple-system"/>
              </a:rPr>
              <a:t>（</a:t>
            </a:r>
            <a:r>
              <a:rPr lang="en-US" altLang="zh-TW" b="0" i="0" dirty="0">
                <a:solidFill>
                  <a:srgbClr val="262626"/>
                </a:solidFill>
                <a:effectLst/>
                <a:latin typeface="-apple-system"/>
              </a:rPr>
              <a:t>10*1 </a:t>
            </a:r>
            <a:r>
              <a:rPr lang="zh-TW" altLang="en-US" b="0" i="0" dirty="0">
                <a:solidFill>
                  <a:srgbClr val="262626"/>
                </a:solidFill>
                <a:effectLst/>
                <a:latin typeface="-apple-system"/>
              </a:rPr>
              <a:t>填充的結束），這將是 </a:t>
            </a:r>
            <a:r>
              <a:rPr lang="en-US" altLang="zh-TW" b="0" i="0" dirty="0">
                <a:solidFill>
                  <a:srgbClr val="262626"/>
                </a:solidFill>
                <a:effectLst/>
                <a:latin typeface="-apple-system"/>
              </a:rPr>
              <a:t>2 </a:t>
            </a:r>
            <a:r>
              <a:rPr lang="zh-TW" altLang="en-US" b="0" i="0" dirty="0">
                <a:solidFill>
                  <a:srgbClr val="262626"/>
                </a:solidFill>
                <a:effectLst/>
                <a:latin typeface="-apple-system"/>
              </a:rPr>
              <a:t>個 </a:t>
            </a:r>
            <a:r>
              <a:rPr lang="en-US" altLang="zh-TW" b="0" i="0" dirty="0">
                <a:solidFill>
                  <a:srgbClr val="262626"/>
                </a:solidFill>
                <a:effectLst/>
                <a:latin typeface="-apple-system"/>
              </a:rPr>
              <a:t>576 </a:t>
            </a:r>
            <a:r>
              <a:rPr lang="zh-TW" altLang="en-US" b="0" i="0" dirty="0">
                <a:solidFill>
                  <a:srgbClr val="262626"/>
                </a:solidFill>
                <a:effectLst/>
                <a:latin typeface="-apple-system"/>
              </a:rPr>
              <a:t>位的區塊，以吸收進海綿中。</a:t>
            </a:r>
            <a:br>
              <a:rPr lang="en-US" altLang="zh-TW" b="0" i="0" dirty="0">
                <a:solidFill>
                  <a:srgbClr val="262626"/>
                </a:solidFill>
                <a:effectLst/>
                <a:latin typeface="-apple-system"/>
              </a:rPr>
            </a:br>
            <a:br>
              <a:rPr lang="en-US" altLang="zh-TW" b="0" i="0" dirty="0">
                <a:solidFill>
                  <a:srgbClr val="262626"/>
                </a:solidFill>
                <a:effectLst/>
                <a:latin typeface="-apple-system"/>
              </a:rPr>
            </a:br>
            <a:r>
              <a:rPr lang="en-US" altLang="zh-TW" b="0" i="0" dirty="0">
                <a:solidFill>
                  <a:srgbClr val="262626"/>
                </a:solidFill>
                <a:effectLst/>
                <a:latin typeface="-apple-system"/>
              </a:rPr>
              <a:t>https://crypto.stackexchange.com/questions/33624/sha-3-padding-clarifications</a:t>
            </a:r>
            <a:endParaRPr lang="zh-TW" altLang="en-US" b="0" i="0" dirty="0">
              <a:solidFill>
                <a:srgbClr val="262626"/>
              </a:solidFill>
              <a:effectLst/>
              <a:latin typeface="-apple-system"/>
            </a:endParaRPr>
          </a:p>
        </p:txBody>
      </p:sp>
      <mc:AlternateContent xmlns:mc="http://schemas.openxmlformats.org/markup-compatibility/2006" xmlns:a14="http://schemas.microsoft.com/office/drawing/2010/main">
        <mc:Choice Requires="a14">
          <p:sp>
            <p:nvSpPr>
              <p:cNvPr id="16" name="文字方塊 15">
                <a:extLst>
                  <a:ext uri="{FF2B5EF4-FFF2-40B4-BE49-F238E27FC236}">
                    <a16:creationId xmlns:a16="http://schemas.microsoft.com/office/drawing/2014/main" id="{48B47330-6D1A-8A12-F4E7-920BA54B612B}"/>
                  </a:ext>
                </a:extLst>
              </p:cNvPr>
              <p:cNvSpPr txBox="1"/>
              <p:nvPr/>
            </p:nvSpPr>
            <p:spPr>
              <a:xfrm>
                <a:off x="9037183" y="3176988"/>
                <a:ext cx="2980303" cy="3785652"/>
              </a:xfrm>
              <a:prstGeom prst="rect">
                <a:avLst/>
              </a:prstGeom>
              <a:noFill/>
            </p:spPr>
            <p:txBody>
              <a:bodyPr wrap="none" rtlCol="0">
                <a:spAutoFit/>
              </a:bodyPr>
              <a:lstStyle/>
              <a:p>
                <a:r>
                  <a:rPr lang="en-US" altLang="zh-TW" sz="2000" dirty="0">
                    <a:solidFill>
                      <a:schemeClr val="bg2">
                        <a:lumMod val="25000"/>
                      </a:schemeClr>
                    </a:solidFill>
                    <a:latin typeface="Times New Roman" panose="02020603050405020304" pitchFamily="18" charset="0"/>
                    <a:cs typeface="Times New Roman" panose="02020603050405020304" pitchFamily="18" charset="0"/>
                  </a:rPr>
                  <a:t>Ex: SHAKE-256</a:t>
                </a:r>
                <a:br>
                  <a:rPr lang="en-US" altLang="zh-TW" sz="2000" dirty="0">
                    <a:solidFill>
                      <a:schemeClr val="bg2">
                        <a:lumMod val="25000"/>
                      </a:schemeClr>
                    </a:solidFill>
                    <a:latin typeface="Times New Roman" panose="02020603050405020304" pitchFamily="18" charset="0"/>
                    <a:cs typeface="Times New Roman" panose="02020603050405020304" pitchFamily="18" charset="0"/>
                  </a:rPr>
                </a:br>
                <a:br>
                  <a:rPr lang="en-US" altLang="zh-TW" sz="2000" dirty="0">
                    <a:solidFill>
                      <a:schemeClr val="bg2">
                        <a:lumMod val="25000"/>
                      </a:schemeClr>
                    </a:solidFill>
                    <a:latin typeface="Times New Roman" panose="02020603050405020304" pitchFamily="18" charset="0"/>
                    <a:cs typeface="Times New Roman" panose="02020603050405020304" pitchFamily="18" charset="0"/>
                  </a:rPr>
                </a:br>
                <a:r>
                  <a:rPr lang="en-US" altLang="zh-TW" sz="2000" dirty="0">
                    <a:solidFill>
                      <a:schemeClr val="bg2">
                        <a:lumMod val="25000"/>
                      </a:schemeClr>
                    </a:solidFill>
                    <a:latin typeface="Times New Roman" panose="02020603050405020304" pitchFamily="18" charset="0"/>
                    <a:cs typeface="Times New Roman" panose="02020603050405020304" pitchFamily="18" charset="0"/>
                  </a:rPr>
                  <a:t>r = 1088 bits</a:t>
                </a:r>
              </a:p>
              <a:p>
                <a:endParaRPr lang="en-US" altLang="zh-TW" sz="2000" dirty="0">
                  <a:solidFill>
                    <a:schemeClr val="bg2">
                      <a:lumMod val="25000"/>
                    </a:schemeClr>
                  </a:solidFill>
                  <a:latin typeface="Times New Roman" panose="02020603050405020304" pitchFamily="18" charset="0"/>
                  <a:cs typeface="Times New Roman" panose="02020603050405020304" pitchFamily="18" charset="0"/>
                </a:endParaRPr>
              </a:p>
              <a:p>
                <a:r>
                  <a:rPr lang="en-US" altLang="zh-TW" sz="2000" dirty="0">
                    <a:solidFill>
                      <a:schemeClr val="bg2">
                        <a:lumMod val="25000"/>
                      </a:schemeClr>
                    </a:solidFill>
                    <a:latin typeface="Times New Roman" panose="02020603050405020304" pitchFamily="18" charset="0"/>
                    <a:cs typeface="Times New Roman" panose="02020603050405020304" pitchFamily="18" charset="0"/>
                  </a:rPr>
                  <a:t>n = </a:t>
                </a:r>
                <a:r>
                  <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10496 bits</a:t>
                </a:r>
              </a:p>
              <a:p>
                <a:endPar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p>
                <a:r>
                  <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k = </a:t>
                </a:r>
                <a14:m>
                  <m:oMath xmlns:m="http://schemas.openxmlformats.org/officeDocument/2006/math">
                    <m:d>
                      <m:dPr>
                        <m:begChr m:val="⌈"/>
                        <m:endChr m:val="⌉"/>
                        <m:ctrlPr>
                          <a:rPr lang="en-US" altLang="zh-TW" sz="2000" i="1" smtClean="0">
                            <a:solidFill>
                              <a:schemeClr val="accent6"/>
                            </a:solidFill>
                            <a:latin typeface="Cambria Math" panose="02040503050406030204" pitchFamily="18" charset="0"/>
                            <a:ea typeface="微軟正黑體" panose="020B0604030504040204" pitchFamily="34" charset="-120"/>
                            <a:cs typeface="Times New Roman" panose="02020603050405020304" pitchFamily="18" charset="0"/>
                          </a:rPr>
                        </m:ctrlPr>
                      </m:dPr>
                      <m:e>
                        <m:r>
                          <m:rPr>
                            <m:nor/>
                          </m:rPr>
                          <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m:t>10496 / 1088</m:t>
                        </m:r>
                      </m:e>
                    </m:d>
                  </m:oMath>
                </a14:m>
                <a:r>
                  <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 = 10</a:t>
                </a:r>
              </a:p>
              <a:p>
                <a:endPar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p>
                <a:r>
                  <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p = </a:t>
                </a:r>
                <a14:m>
                  <m:oMath xmlns:m="http://schemas.openxmlformats.org/officeDocument/2006/math">
                    <m:r>
                      <m:rPr>
                        <m:nor/>
                      </m:rPr>
                      <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m:t>10496</m:t>
                    </m:r>
                  </m:oMath>
                </a14:m>
                <a:r>
                  <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 mod 1088 = 704</a:t>
                </a:r>
              </a:p>
              <a:p>
                <a:endPar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p>
                <a:endPar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p>
                <a:endParaRPr lang="zh-TW" altLang="en-US" sz="2000" dirty="0">
                  <a:solidFill>
                    <a:schemeClr val="bg2">
                      <a:lumMod val="25000"/>
                    </a:schemeClr>
                  </a:solidFill>
                  <a:latin typeface="Times New Roman" panose="02020603050405020304" pitchFamily="18" charset="0"/>
                  <a:cs typeface="Times New Roman" panose="02020603050405020304" pitchFamily="18" charset="0"/>
                </a:endParaRPr>
              </a:p>
            </p:txBody>
          </p:sp>
        </mc:Choice>
        <mc:Fallback xmlns="">
          <p:sp>
            <p:nvSpPr>
              <p:cNvPr id="16" name="文字方塊 15">
                <a:extLst>
                  <a:ext uri="{FF2B5EF4-FFF2-40B4-BE49-F238E27FC236}">
                    <a16:creationId xmlns:a16="http://schemas.microsoft.com/office/drawing/2014/main" id="{48B47330-6D1A-8A12-F4E7-920BA54B612B}"/>
                  </a:ext>
                </a:extLst>
              </p:cNvPr>
              <p:cNvSpPr txBox="1">
                <a:spLocks noRot="1" noChangeAspect="1" noMove="1" noResize="1" noEditPoints="1" noAdjustHandles="1" noChangeArrowheads="1" noChangeShapeType="1" noTextEdit="1"/>
              </p:cNvSpPr>
              <p:nvPr/>
            </p:nvSpPr>
            <p:spPr>
              <a:xfrm>
                <a:off x="9037183" y="3176988"/>
                <a:ext cx="2980303" cy="3785652"/>
              </a:xfrm>
              <a:prstGeom prst="rect">
                <a:avLst/>
              </a:prstGeom>
              <a:blipFill>
                <a:blip r:embed="rId3"/>
                <a:stretch>
                  <a:fillRect l="-2045" t="-805" r="-1227"/>
                </a:stretch>
              </a:blipFill>
            </p:spPr>
            <p:txBody>
              <a:bodyPr/>
              <a:lstStyle/>
              <a:p>
                <a:r>
                  <a:rPr lang="zh-TW" altLang="en-US">
                    <a:noFill/>
                  </a:rPr>
                  <a:t> </a:t>
                </a:r>
              </a:p>
            </p:txBody>
          </p:sp>
        </mc:Fallback>
      </mc:AlternateContent>
      <p:sp>
        <p:nvSpPr>
          <p:cNvPr id="27" name="文字方塊 26">
            <a:extLst>
              <a:ext uri="{FF2B5EF4-FFF2-40B4-BE49-F238E27FC236}">
                <a16:creationId xmlns:a16="http://schemas.microsoft.com/office/drawing/2014/main" id="{83D6982E-B942-BB05-04E6-98CB3BF086CA}"/>
              </a:ext>
            </a:extLst>
          </p:cNvPr>
          <p:cNvSpPr txBox="1"/>
          <p:nvPr/>
        </p:nvSpPr>
        <p:spPr>
          <a:xfrm>
            <a:off x="7891879" y="698670"/>
            <a:ext cx="1931939" cy="400110"/>
          </a:xfrm>
          <a:prstGeom prst="rect">
            <a:avLst/>
          </a:prstGeom>
          <a:noFill/>
        </p:spPr>
        <p:txBody>
          <a:bodyPr wrap="none" rtlCol="0">
            <a:spAutoFit/>
          </a:bodyPr>
          <a:lstStyle/>
          <a:p>
            <a:r>
              <a:rPr lang="en-US" altLang="zh-TW" sz="2000" dirty="0">
                <a:solidFill>
                  <a:schemeClr val="bg2">
                    <a:lumMod val="25000"/>
                  </a:schemeClr>
                </a:solidFill>
                <a:latin typeface="Times New Roman" panose="02020603050405020304" pitchFamily="18" charset="0"/>
                <a:cs typeface="Times New Roman" panose="02020603050405020304" pitchFamily="18" charset="0"/>
              </a:rPr>
              <a:t>Ex: SHAKE-256</a:t>
            </a:r>
            <a:endParaRPr lang="zh-TW" altLang="en-US" sz="2000" dirty="0">
              <a:solidFill>
                <a:schemeClr val="bg2">
                  <a:lumMod val="25000"/>
                </a:schemeClr>
              </a:solidFill>
              <a:latin typeface="Times New Roman" panose="02020603050405020304" pitchFamily="18" charset="0"/>
              <a:cs typeface="Times New Roman" panose="02020603050405020304" pitchFamily="18" charset="0"/>
            </a:endParaRPr>
          </a:p>
        </p:txBody>
      </p:sp>
      <p:grpSp>
        <p:nvGrpSpPr>
          <p:cNvPr id="28" name="群組 27">
            <a:extLst>
              <a:ext uri="{FF2B5EF4-FFF2-40B4-BE49-F238E27FC236}">
                <a16:creationId xmlns:a16="http://schemas.microsoft.com/office/drawing/2014/main" id="{1775936E-9B9E-A98D-2753-E229CB5CEFA4}"/>
              </a:ext>
            </a:extLst>
          </p:cNvPr>
          <p:cNvGrpSpPr/>
          <p:nvPr/>
        </p:nvGrpSpPr>
        <p:grpSpPr>
          <a:xfrm>
            <a:off x="9037183" y="1153113"/>
            <a:ext cx="2722817" cy="1858059"/>
            <a:chOff x="9037183" y="759959"/>
            <a:chExt cx="2722817" cy="1858059"/>
          </a:xfrm>
        </p:grpSpPr>
        <p:grpSp>
          <p:nvGrpSpPr>
            <p:cNvPr id="29" name="群組 28">
              <a:extLst>
                <a:ext uri="{FF2B5EF4-FFF2-40B4-BE49-F238E27FC236}">
                  <a16:creationId xmlns:a16="http://schemas.microsoft.com/office/drawing/2014/main" id="{F0CBEF32-A83B-274E-2C12-2C23B3BAF263}"/>
                </a:ext>
              </a:extLst>
            </p:cNvPr>
            <p:cNvGrpSpPr/>
            <p:nvPr/>
          </p:nvGrpSpPr>
          <p:grpSpPr>
            <a:xfrm>
              <a:off x="9037183" y="759959"/>
              <a:ext cx="2722817" cy="1858059"/>
              <a:chOff x="5933899" y="2301899"/>
              <a:chExt cx="3079472" cy="1890413"/>
            </a:xfrm>
          </p:grpSpPr>
          <p:sp>
            <p:nvSpPr>
              <p:cNvPr id="32" name="矩形 31">
                <a:extLst>
                  <a:ext uri="{FF2B5EF4-FFF2-40B4-BE49-F238E27FC236}">
                    <a16:creationId xmlns:a16="http://schemas.microsoft.com/office/drawing/2014/main" id="{71F9CFD7-D526-C8E1-37F7-E7DECA528EFC}"/>
                  </a:ext>
                </a:extLst>
              </p:cNvPr>
              <p:cNvSpPr/>
              <p:nvPr/>
            </p:nvSpPr>
            <p:spPr>
              <a:xfrm>
                <a:off x="5933902" y="2979963"/>
                <a:ext cx="3079469" cy="449036"/>
              </a:xfrm>
              <a:prstGeom prst="rect">
                <a:avLst/>
              </a:prstGeom>
              <a:solidFill>
                <a:schemeClr val="accent6">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altLang="zh-TW" sz="1600" b="1" i="1" dirty="0">
                    <a:solidFill>
                      <a:schemeClr val="bg2">
                        <a:lumMod val="25000"/>
                      </a:schemeClr>
                    </a:solidFill>
                    <a:latin typeface="Times New Roman" panose="02020603050405020304" pitchFamily="18" charset="0"/>
                    <a:cs typeface="Times New Roman" panose="02020603050405020304" pitchFamily="18" charset="0"/>
                  </a:rPr>
                  <a:t>r </a:t>
                </a:r>
                <a:r>
                  <a:rPr lang="en-US" altLang="zh-TW" sz="1600" dirty="0">
                    <a:solidFill>
                      <a:schemeClr val="bg2">
                        <a:lumMod val="25000"/>
                      </a:schemeClr>
                    </a:solidFill>
                    <a:latin typeface="Times New Roman" panose="02020603050405020304" pitchFamily="18" charset="0"/>
                    <a:cs typeface="Times New Roman" panose="02020603050405020304" pitchFamily="18" charset="0"/>
                  </a:rPr>
                  <a:t>( 1088 bits )       </a:t>
                </a:r>
                <a:r>
                  <a:rPr lang="en-US" altLang="zh-TW" sz="1600" dirty="0">
                    <a:latin typeface="Times New Roman" panose="02020603050405020304" pitchFamily="18" charset="0"/>
                    <a:cs typeface="Times New Roman" panose="02020603050405020304" pitchFamily="18" charset="0"/>
                  </a:rPr>
                  <a:t>c ( 768 bits )</a:t>
                </a:r>
                <a:endParaRPr lang="zh-TW" altLang="en-US" sz="1600" dirty="0">
                  <a:latin typeface="Times New Roman" panose="02020603050405020304" pitchFamily="18" charset="0"/>
                  <a:cs typeface="Times New Roman" panose="02020603050405020304" pitchFamily="18" charset="0"/>
                </a:endParaRPr>
              </a:p>
            </p:txBody>
          </p:sp>
          <p:sp>
            <p:nvSpPr>
              <p:cNvPr id="33" name="右大括弧 32">
                <a:extLst>
                  <a:ext uri="{FF2B5EF4-FFF2-40B4-BE49-F238E27FC236}">
                    <a16:creationId xmlns:a16="http://schemas.microsoft.com/office/drawing/2014/main" id="{8EDF0FCE-EBBE-DDA2-04A7-F660D00536AB}"/>
                  </a:ext>
                </a:extLst>
              </p:cNvPr>
              <p:cNvSpPr/>
              <p:nvPr/>
            </p:nvSpPr>
            <p:spPr>
              <a:xfrm rot="16200000" flipV="1">
                <a:off x="7384620" y="1230497"/>
                <a:ext cx="178032" cy="3079470"/>
              </a:xfrm>
              <a:prstGeom prst="rightBrace">
                <a:avLst>
                  <a:gd name="adj1" fmla="val 37304"/>
                  <a:gd name="adj2" fmla="val 49861"/>
                </a:avLst>
              </a:prstGeom>
              <a:ln w="19050">
                <a:solidFill>
                  <a:schemeClr val="accent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sz="1200">
                  <a:latin typeface="Times New Roman" panose="02020603050405020304" pitchFamily="18" charset="0"/>
                  <a:cs typeface="Times New Roman" panose="02020603050405020304" pitchFamily="18" charset="0"/>
                </a:endParaRPr>
              </a:p>
            </p:txBody>
          </p:sp>
          <p:sp>
            <p:nvSpPr>
              <p:cNvPr id="34" name="文字方塊 33">
                <a:extLst>
                  <a:ext uri="{FF2B5EF4-FFF2-40B4-BE49-F238E27FC236}">
                    <a16:creationId xmlns:a16="http://schemas.microsoft.com/office/drawing/2014/main" id="{CDEEE20B-9CB1-D0E7-31D3-05A0FF4DC023}"/>
                  </a:ext>
                </a:extLst>
              </p:cNvPr>
              <p:cNvSpPr txBox="1"/>
              <p:nvPr/>
            </p:nvSpPr>
            <p:spPr>
              <a:xfrm>
                <a:off x="6805380" y="2301899"/>
                <a:ext cx="1514198" cy="344449"/>
              </a:xfrm>
              <a:prstGeom prst="rect">
                <a:avLst/>
              </a:prstGeom>
              <a:noFill/>
              <a:ln>
                <a:solidFill>
                  <a:schemeClr val="accent1"/>
                </a:solidFill>
              </a:ln>
            </p:spPr>
            <p:txBody>
              <a:bodyPr wrap="none" rtlCol="0">
                <a:spAutoFit/>
              </a:bodyPr>
              <a:lstStyle/>
              <a:p>
                <a:r>
                  <a:rPr lang="en-US" altLang="zh-TW" sz="1600" b="1" i="1" dirty="0">
                    <a:solidFill>
                      <a:schemeClr val="bg2">
                        <a:lumMod val="25000"/>
                      </a:schemeClr>
                    </a:solidFill>
                    <a:latin typeface="Times New Roman" panose="02020603050405020304" pitchFamily="18" charset="0"/>
                    <a:cs typeface="Times New Roman" panose="02020603050405020304" pitchFamily="18" charset="0"/>
                  </a:rPr>
                  <a:t>b</a:t>
                </a:r>
                <a:r>
                  <a:rPr lang="en-US" altLang="zh-TW" sz="1600" dirty="0">
                    <a:solidFill>
                      <a:schemeClr val="bg2">
                        <a:lumMod val="25000"/>
                      </a:schemeClr>
                    </a:solidFill>
                    <a:latin typeface="Times New Roman" panose="02020603050405020304" pitchFamily="18" charset="0"/>
                    <a:cs typeface="Times New Roman" panose="02020603050405020304" pitchFamily="18" charset="0"/>
                  </a:rPr>
                  <a:t> ( 1600 bits )</a:t>
                </a:r>
                <a:endParaRPr lang="zh-TW" altLang="en-US" sz="16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35" name="右大括弧 34">
                <a:extLst>
                  <a:ext uri="{FF2B5EF4-FFF2-40B4-BE49-F238E27FC236}">
                    <a16:creationId xmlns:a16="http://schemas.microsoft.com/office/drawing/2014/main" id="{3D264CDD-C254-84D5-275E-94C0D87C5E6B}"/>
                  </a:ext>
                </a:extLst>
              </p:cNvPr>
              <p:cNvSpPr/>
              <p:nvPr/>
            </p:nvSpPr>
            <p:spPr>
              <a:xfrm rot="5400000">
                <a:off x="6680698" y="2739719"/>
                <a:ext cx="285752" cy="1779349"/>
              </a:xfrm>
              <a:prstGeom prst="rightBrace">
                <a:avLst>
                  <a:gd name="adj1" fmla="val 45476"/>
                  <a:gd name="adj2" fmla="val 50000"/>
                </a:avLst>
              </a:prstGeom>
              <a:ln w="19050">
                <a:solidFill>
                  <a:srgbClr val="182B4C"/>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sz="1200" dirty="0">
                  <a:latin typeface="Times New Roman" panose="02020603050405020304" pitchFamily="18" charset="0"/>
                  <a:cs typeface="Times New Roman" panose="02020603050405020304" pitchFamily="18" charset="0"/>
                </a:endParaRPr>
              </a:p>
            </p:txBody>
          </p:sp>
          <p:sp>
            <p:nvSpPr>
              <p:cNvPr id="36" name="右大括弧 35">
                <a:extLst>
                  <a:ext uri="{FF2B5EF4-FFF2-40B4-BE49-F238E27FC236}">
                    <a16:creationId xmlns:a16="http://schemas.microsoft.com/office/drawing/2014/main" id="{BBD1ED52-79AF-1240-730A-D24A753503DF}"/>
                  </a:ext>
                </a:extLst>
              </p:cNvPr>
              <p:cNvSpPr/>
              <p:nvPr/>
            </p:nvSpPr>
            <p:spPr>
              <a:xfrm rot="5400000">
                <a:off x="8220434" y="2971325"/>
                <a:ext cx="285752" cy="1300118"/>
              </a:xfrm>
              <a:prstGeom prst="rightBrace">
                <a:avLst>
                  <a:gd name="adj1" fmla="val 45476"/>
                  <a:gd name="adj2" fmla="val 50000"/>
                </a:avLst>
              </a:prstGeom>
              <a:ln w="19050">
                <a:solidFill>
                  <a:srgbClr val="182B4C"/>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sz="1200">
                  <a:latin typeface="Times New Roman" panose="02020603050405020304" pitchFamily="18" charset="0"/>
                  <a:cs typeface="Times New Roman" panose="02020603050405020304" pitchFamily="18" charset="0"/>
                </a:endParaRPr>
              </a:p>
            </p:txBody>
          </p:sp>
          <p:sp>
            <p:nvSpPr>
              <p:cNvPr id="37" name="文字方塊 36">
                <a:extLst>
                  <a:ext uri="{FF2B5EF4-FFF2-40B4-BE49-F238E27FC236}">
                    <a16:creationId xmlns:a16="http://schemas.microsoft.com/office/drawing/2014/main" id="{03518FFD-E116-54B8-4120-7AF4DD136E94}"/>
                  </a:ext>
                </a:extLst>
              </p:cNvPr>
              <p:cNvSpPr txBox="1"/>
              <p:nvPr/>
            </p:nvSpPr>
            <p:spPr>
              <a:xfrm>
                <a:off x="6694715" y="3791029"/>
                <a:ext cx="527045" cy="344449"/>
              </a:xfrm>
              <a:prstGeom prst="rect">
                <a:avLst/>
              </a:prstGeom>
              <a:noFill/>
            </p:spPr>
            <p:txBody>
              <a:bodyPr wrap="square" rtlCol="0">
                <a:spAutoFit/>
              </a:bodyPr>
              <a:lstStyle/>
              <a:p>
                <a:r>
                  <a:rPr lang="en-US" altLang="zh-TW" sz="1600" dirty="0">
                    <a:solidFill>
                      <a:schemeClr val="bg2">
                        <a:lumMod val="25000"/>
                      </a:schemeClr>
                    </a:solidFill>
                    <a:latin typeface="Times New Roman" panose="02020603050405020304" pitchFamily="18" charset="0"/>
                    <a:cs typeface="Times New Roman" panose="02020603050405020304" pitchFamily="18" charset="0"/>
                  </a:rPr>
                  <a:t>P</a:t>
                </a:r>
                <a:r>
                  <a:rPr lang="en-US" altLang="zh-TW" sz="1600" baseline="-25000" dirty="0">
                    <a:solidFill>
                      <a:schemeClr val="bg2">
                        <a:lumMod val="25000"/>
                      </a:schemeClr>
                    </a:solidFill>
                    <a:latin typeface="Times New Roman" panose="02020603050405020304" pitchFamily="18" charset="0"/>
                    <a:cs typeface="Times New Roman" panose="02020603050405020304" pitchFamily="18" charset="0"/>
                  </a:rPr>
                  <a:t>0</a:t>
                </a:r>
                <a:endParaRPr lang="zh-TW" altLang="en-US" sz="16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38" name="文字方塊 37">
                <a:extLst>
                  <a:ext uri="{FF2B5EF4-FFF2-40B4-BE49-F238E27FC236}">
                    <a16:creationId xmlns:a16="http://schemas.microsoft.com/office/drawing/2014/main" id="{1FBF908F-6F9E-E24F-4DE6-CBEB69AE51C8}"/>
                  </a:ext>
                </a:extLst>
              </p:cNvPr>
              <p:cNvSpPr txBox="1"/>
              <p:nvPr/>
            </p:nvSpPr>
            <p:spPr>
              <a:xfrm>
                <a:off x="7713253" y="3816549"/>
                <a:ext cx="1300117" cy="375763"/>
              </a:xfrm>
              <a:prstGeom prst="rect">
                <a:avLst/>
              </a:prstGeom>
              <a:noFill/>
            </p:spPr>
            <p:txBody>
              <a:bodyPr wrap="square" rtlCol="0">
                <a:spAutoFit/>
              </a:bodyPr>
              <a:lstStyle/>
              <a:p>
                <a:r>
                  <a:rPr lang="en-US" altLang="zh-TW" sz="1800" dirty="0">
                    <a:solidFill>
                      <a:schemeClr val="bg2">
                        <a:lumMod val="25000"/>
                      </a:schemeClr>
                    </a:solidFill>
                    <a:latin typeface="Times New Roman" panose="02020603050405020304" pitchFamily="18" charset="0"/>
                    <a:cs typeface="Times New Roman" panose="02020603050405020304" pitchFamily="18" charset="0"/>
                  </a:rPr>
                  <a:t>000 …00</a:t>
                </a:r>
                <a:endParaRPr lang="zh-TW" altLang="en-US" sz="1800" dirty="0">
                  <a:solidFill>
                    <a:schemeClr val="bg2">
                      <a:lumMod val="25000"/>
                    </a:schemeClr>
                  </a:solidFill>
                  <a:latin typeface="Times New Roman" panose="02020603050405020304" pitchFamily="18" charset="0"/>
                  <a:cs typeface="Times New Roman" panose="02020603050405020304" pitchFamily="18" charset="0"/>
                </a:endParaRPr>
              </a:p>
            </p:txBody>
          </p:sp>
        </p:grpSp>
        <p:sp>
          <p:nvSpPr>
            <p:cNvPr id="31" name="矩形 30">
              <a:extLst>
                <a:ext uri="{FF2B5EF4-FFF2-40B4-BE49-F238E27FC236}">
                  <a16:creationId xmlns:a16="http://schemas.microsoft.com/office/drawing/2014/main" id="{83A40A5C-9F84-7FF9-E02D-2B803D37608C}"/>
                </a:ext>
              </a:extLst>
            </p:cNvPr>
            <p:cNvSpPr/>
            <p:nvPr/>
          </p:nvSpPr>
          <p:spPr>
            <a:xfrm>
              <a:off x="10610457" y="1426417"/>
              <a:ext cx="1149539" cy="435593"/>
            </a:xfrm>
            <a:prstGeom prst="rect">
              <a:avLst/>
            </a:prstGeom>
            <a:solidFill>
              <a:schemeClr val="accent5">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altLang="zh-TW" sz="1600" b="1" i="1" dirty="0">
                  <a:solidFill>
                    <a:schemeClr val="bg2">
                      <a:lumMod val="25000"/>
                    </a:schemeClr>
                  </a:solidFill>
                  <a:latin typeface="Times New Roman" panose="02020603050405020304" pitchFamily="18" charset="0"/>
                  <a:cs typeface="Times New Roman" panose="02020603050405020304" pitchFamily="18" charset="0"/>
                </a:rPr>
                <a:t>c</a:t>
              </a:r>
              <a:r>
                <a:rPr lang="en-US" altLang="zh-TW" sz="1600" dirty="0">
                  <a:solidFill>
                    <a:schemeClr val="bg2">
                      <a:lumMod val="25000"/>
                    </a:schemeClr>
                  </a:solidFill>
                  <a:latin typeface="Times New Roman" panose="02020603050405020304" pitchFamily="18" charset="0"/>
                  <a:cs typeface="Times New Roman" panose="02020603050405020304" pitchFamily="18" charset="0"/>
                </a:rPr>
                <a:t> ( 512 bits )</a:t>
              </a:r>
              <a:endParaRPr lang="zh-TW" altLang="en-US" sz="1600" dirty="0">
                <a:solidFill>
                  <a:schemeClr val="bg2">
                    <a:lumMod val="25000"/>
                  </a:schemeClr>
                </a:solidFill>
                <a:latin typeface="Times New Roman" panose="02020603050405020304" pitchFamily="18" charset="0"/>
                <a:cs typeface="Times New Roman" panose="02020603050405020304" pitchFamily="18" charset="0"/>
              </a:endParaRPr>
            </a:p>
          </p:txBody>
        </p:sp>
      </p:grpSp>
      <p:pic>
        <p:nvPicPr>
          <p:cNvPr id="52" name="圖片 51">
            <a:extLst>
              <a:ext uri="{FF2B5EF4-FFF2-40B4-BE49-F238E27FC236}">
                <a16:creationId xmlns:a16="http://schemas.microsoft.com/office/drawing/2014/main" id="{FC77C1FB-1E41-2142-193C-E6E80B702ED6}"/>
              </a:ext>
            </a:extLst>
          </p:cNvPr>
          <p:cNvPicPr>
            <a:picLocks noChangeAspect="1"/>
          </p:cNvPicPr>
          <p:nvPr/>
        </p:nvPicPr>
        <p:blipFill>
          <a:blip r:embed="rId4"/>
          <a:stretch>
            <a:fillRect/>
          </a:stretch>
        </p:blipFill>
        <p:spPr>
          <a:xfrm>
            <a:off x="7747841" y="3402103"/>
            <a:ext cx="125781" cy="197656"/>
          </a:xfrm>
          <a:prstGeom prst="rect">
            <a:avLst/>
          </a:prstGeom>
        </p:spPr>
      </p:pic>
      <p:grpSp>
        <p:nvGrpSpPr>
          <p:cNvPr id="73" name="群組 72">
            <a:extLst>
              <a:ext uri="{FF2B5EF4-FFF2-40B4-BE49-F238E27FC236}">
                <a16:creationId xmlns:a16="http://schemas.microsoft.com/office/drawing/2014/main" id="{45AC1489-66F2-AAC5-BE4B-FD32CD9701DD}"/>
              </a:ext>
            </a:extLst>
          </p:cNvPr>
          <p:cNvGrpSpPr/>
          <p:nvPr/>
        </p:nvGrpSpPr>
        <p:grpSpPr>
          <a:xfrm>
            <a:off x="660861" y="3020956"/>
            <a:ext cx="8131309" cy="3296307"/>
            <a:chOff x="660861" y="3020956"/>
            <a:chExt cx="8131309" cy="3296307"/>
          </a:xfrm>
        </p:grpSpPr>
        <p:pic>
          <p:nvPicPr>
            <p:cNvPr id="15" name="圖片 14">
              <a:extLst>
                <a:ext uri="{FF2B5EF4-FFF2-40B4-BE49-F238E27FC236}">
                  <a16:creationId xmlns:a16="http://schemas.microsoft.com/office/drawing/2014/main" id="{AEFD0BD5-13DE-63E2-B752-91EE900B16B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60861" y="3020956"/>
              <a:ext cx="8131309" cy="3296307"/>
            </a:xfrm>
            <a:prstGeom prst="rect">
              <a:avLst/>
            </a:prstGeom>
          </p:spPr>
        </p:pic>
        <p:pic>
          <p:nvPicPr>
            <p:cNvPr id="46" name="圖片 45">
              <a:extLst>
                <a:ext uri="{FF2B5EF4-FFF2-40B4-BE49-F238E27FC236}">
                  <a16:creationId xmlns:a16="http://schemas.microsoft.com/office/drawing/2014/main" id="{E9CDECBE-A2BF-F9B1-E7A9-76FE9FB842CE}"/>
                </a:ext>
              </a:extLst>
            </p:cNvPr>
            <p:cNvPicPr>
              <a:picLocks noChangeAspect="1"/>
            </p:cNvPicPr>
            <p:nvPr/>
          </p:nvPicPr>
          <p:blipFill>
            <a:blip r:embed="rId6"/>
            <a:stretch>
              <a:fillRect/>
            </a:stretch>
          </p:blipFill>
          <p:spPr>
            <a:xfrm flipV="1">
              <a:off x="7266013" y="3405612"/>
              <a:ext cx="582770" cy="110652"/>
            </a:xfrm>
            <a:prstGeom prst="rect">
              <a:avLst/>
            </a:prstGeom>
          </p:spPr>
        </p:pic>
        <p:pic>
          <p:nvPicPr>
            <p:cNvPr id="47" name="圖片 46">
              <a:extLst>
                <a:ext uri="{FF2B5EF4-FFF2-40B4-BE49-F238E27FC236}">
                  <a16:creationId xmlns:a16="http://schemas.microsoft.com/office/drawing/2014/main" id="{EE8531BA-F236-1F00-1915-FDDCA8BA74D5}"/>
                </a:ext>
              </a:extLst>
            </p:cNvPr>
            <p:cNvPicPr>
              <a:picLocks noChangeAspect="1"/>
            </p:cNvPicPr>
            <p:nvPr/>
          </p:nvPicPr>
          <p:blipFill>
            <a:blip r:embed="rId6"/>
            <a:stretch>
              <a:fillRect/>
            </a:stretch>
          </p:blipFill>
          <p:spPr>
            <a:xfrm rot="10800000" flipV="1">
              <a:off x="8104181" y="3405612"/>
              <a:ext cx="582770" cy="110652"/>
            </a:xfrm>
            <a:prstGeom prst="rect">
              <a:avLst/>
            </a:prstGeom>
          </p:spPr>
        </p:pic>
        <p:grpSp>
          <p:nvGrpSpPr>
            <p:cNvPr id="72" name="群組 71">
              <a:extLst>
                <a:ext uri="{FF2B5EF4-FFF2-40B4-BE49-F238E27FC236}">
                  <a16:creationId xmlns:a16="http://schemas.microsoft.com/office/drawing/2014/main" id="{2D04BBAE-88C3-8CDA-ABB6-E95337F50821}"/>
                </a:ext>
              </a:extLst>
            </p:cNvPr>
            <p:cNvGrpSpPr/>
            <p:nvPr/>
          </p:nvGrpSpPr>
          <p:grpSpPr>
            <a:xfrm>
              <a:off x="7726412" y="3373581"/>
              <a:ext cx="536578" cy="226178"/>
              <a:chOff x="7726412" y="3373581"/>
              <a:chExt cx="536578" cy="226178"/>
            </a:xfrm>
          </p:grpSpPr>
          <p:pic>
            <p:nvPicPr>
              <p:cNvPr id="50" name="圖片 49">
                <a:extLst>
                  <a:ext uri="{FF2B5EF4-FFF2-40B4-BE49-F238E27FC236}">
                    <a16:creationId xmlns:a16="http://schemas.microsoft.com/office/drawing/2014/main" id="{E4C75273-2B8E-996B-EAA1-498CE4FF5D40}"/>
                  </a:ext>
                </a:extLst>
              </p:cNvPr>
              <p:cNvPicPr>
                <a:picLocks noChangeAspect="1"/>
              </p:cNvPicPr>
              <p:nvPr/>
            </p:nvPicPr>
            <p:blipFill>
              <a:blip r:embed="rId7"/>
              <a:stretch>
                <a:fillRect/>
              </a:stretch>
            </p:blipFill>
            <p:spPr>
              <a:xfrm>
                <a:off x="7726412" y="3373581"/>
                <a:ext cx="536578" cy="154357"/>
              </a:xfrm>
              <a:prstGeom prst="rect">
                <a:avLst/>
              </a:prstGeom>
            </p:spPr>
          </p:pic>
          <p:pic>
            <p:nvPicPr>
              <p:cNvPr id="57" name="圖片 56">
                <a:extLst>
                  <a:ext uri="{FF2B5EF4-FFF2-40B4-BE49-F238E27FC236}">
                    <a16:creationId xmlns:a16="http://schemas.microsoft.com/office/drawing/2014/main" id="{0764B2A6-5763-9D7E-2A97-450883E8B2EC}"/>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747841" y="3402103"/>
                <a:ext cx="125781" cy="197656"/>
              </a:xfrm>
              <a:prstGeom prst="rect">
                <a:avLst/>
              </a:prstGeom>
            </p:spPr>
          </p:pic>
        </p:grpSp>
      </p:grpSp>
      <p:cxnSp>
        <p:nvCxnSpPr>
          <p:cNvPr id="63" name="接點: 弧形 62">
            <a:extLst>
              <a:ext uri="{FF2B5EF4-FFF2-40B4-BE49-F238E27FC236}">
                <a16:creationId xmlns:a16="http://schemas.microsoft.com/office/drawing/2014/main" id="{B85CC87F-B6BB-74BE-E499-07E96351112D}"/>
              </a:ext>
            </a:extLst>
          </p:cNvPr>
          <p:cNvCxnSpPr>
            <a:cxnSpLocks/>
            <a:endCxn id="68" idx="3"/>
          </p:cNvCxnSpPr>
          <p:nvPr/>
        </p:nvCxnSpPr>
        <p:spPr>
          <a:xfrm rot="5400000" flipH="1" flipV="1">
            <a:off x="8039952" y="3000389"/>
            <a:ext cx="1198056" cy="437736"/>
          </a:xfrm>
          <a:prstGeom prst="curvedConnector4">
            <a:avLst>
              <a:gd name="adj1" fmla="val -6999"/>
              <a:gd name="adj2" fmla="val 152223"/>
            </a:avLst>
          </a:prstGeom>
          <a:ln>
            <a:tailEnd type="triangle"/>
          </a:ln>
        </p:spPr>
        <p:style>
          <a:lnRef idx="1">
            <a:schemeClr val="accent1"/>
          </a:lnRef>
          <a:fillRef idx="0">
            <a:schemeClr val="accent1"/>
          </a:fillRef>
          <a:effectRef idx="0">
            <a:schemeClr val="accent1"/>
          </a:effectRef>
          <a:fontRef idx="minor">
            <a:schemeClr val="tx1"/>
          </a:fontRef>
        </p:style>
      </p:cxnSp>
      <p:sp>
        <p:nvSpPr>
          <p:cNvPr id="68" name="文字方塊 67">
            <a:extLst>
              <a:ext uri="{FF2B5EF4-FFF2-40B4-BE49-F238E27FC236}">
                <a16:creationId xmlns:a16="http://schemas.microsoft.com/office/drawing/2014/main" id="{5C1309FB-E559-99A6-C706-680E16C57453}"/>
              </a:ext>
            </a:extLst>
          </p:cNvPr>
          <p:cNvSpPr txBox="1"/>
          <p:nvPr/>
        </p:nvSpPr>
        <p:spPr>
          <a:xfrm>
            <a:off x="7634436" y="2435563"/>
            <a:ext cx="1223412" cy="369332"/>
          </a:xfrm>
          <a:prstGeom prst="rect">
            <a:avLst/>
          </a:prstGeom>
          <a:noFill/>
        </p:spPr>
        <p:txBody>
          <a:bodyPr wrap="none" rtlCol="0">
            <a:spAutoFit/>
          </a:bodyPr>
          <a:lstStyle/>
          <a:p>
            <a:r>
              <a:rPr lang="en-US" altLang="zh-TW" dirty="0">
                <a:latin typeface="Times New Roman" panose="02020603050405020304" pitchFamily="18" charset="0"/>
                <a:cs typeface="Times New Roman" panose="02020603050405020304" pitchFamily="18" charset="0"/>
              </a:rPr>
              <a:t>1</a:t>
            </a:r>
            <a:r>
              <a:rPr lang="en-US" altLang="zh-TW" u="sng" dirty="0">
                <a:latin typeface="Times New Roman" panose="02020603050405020304" pitchFamily="18" charset="0"/>
                <a:cs typeface="Times New Roman" panose="02020603050405020304" pitchFamily="18" charset="0"/>
              </a:rPr>
              <a:t>00…000</a:t>
            </a:r>
            <a:r>
              <a:rPr lang="en-US" altLang="zh-TW" dirty="0">
                <a:latin typeface="Times New Roman" panose="02020603050405020304" pitchFamily="18" charset="0"/>
                <a:cs typeface="Times New Roman" panose="02020603050405020304" pitchFamily="18" charset="0"/>
              </a:rPr>
              <a:t>1</a:t>
            </a:r>
            <a:endParaRPr lang="zh-TW" altLang="en-US" dirty="0">
              <a:latin typeface="Times New Roman" panose="02020603050405020304" pitchFamily="18" charset="0"/>
              <a:cs typeface="Times New Roman" panose="02020603050405020304" pitchFamily="18" charset="0"/>
            </a:endParaRPr>
          </a:p>
        </p:txBody>
      </p:sp>
      <p:sp>
        <p:nvSpPr>
          <p:cNvPr id="2" name="投影片編號版面配置區 1">
            <a:extLst>
              <a:ext uri="{FF2B5EF4-FFF2-40B4-BE49-F238E27FC236}">
                <a16:creationId xmlns:a16="http://schemas.microsoft.com/office/drawing/2014/main" id="{94CDC097-BCC6-CCC8-4646-1A3AB4F4A2DC}"/>
              </a:ext>
            </a:extLst>
          </p:cNvPr>
          <p:cNvSpPr>
            <a:spLocks noGrp="1"/>
          </p:cNvSpPr>
          <p:nvPr>
            <p:ph type="sldNum" sz="quarter" idx="12"/>
          </p:nvPr>
        </p:nvSpPr>
        <p:spPr/>
        <p:txBody>
          <a:bodyPr/>
          <a:lstStyle/>
          <a:p>
            <a:fld id="{565CE74E-AB26-4998-AD42-012C4C1AD076}" type="slidenum">
              <a:rPr lang="zh-CN" altLang="en-US" smtClean="0"/>
              <a:t>58</a:t>
            </a:fld>
            <a:endParaRPr lang="zh-CN" altLang="en-US" dirty="0"/>
          </a:p>
        </p:txBody>
      </p:sp>
    </p:spTree>
    <p:extLst>
      <p:ext uri="{BB962C8B-B14F-4D97-AF65-F5344CB8AC3E}">
        <p14:creationId xmlns:p14="http://schemas.microsoft.com/office/powerpoint/2010/main" val="279826785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show="0">
  <p:cSld>
    <p:spTree>
      <p:nvGrpSpPr>
        <p:cNvPr id="1" name="">
          <a:extLst>
            <a:ext uri="{FF2B5EF4-FFF2-40B4-BE49-F238E27FC236}">
              <a16:creationId xmlns:a16="http://schemas.microsoft.com/office/drawing/2014/main" id="{871CD293-6D54-6FAD-ED7E-96E3179FD095}"/>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61AB3E9A-DF0C-00A8-7994-5CEC149D9C68}"/>
              </a:ext>
            </a:extLst>
          </p:cNvPr>
          <p:cNvGrpSpPr/>
          <p:nvPr/>
        </p:nvGrpSpPr>
        <p:grpSpPr>
          <a:xfrm>
            <a:off x="568443" y="319365"/>
            <a:ext cx="1375430" cy="461665"/>
            <a:chOff x="568442" y="319364"/>
            <a:chExt cx="1375430" cy="461666"/>
          </a:xfrm>
        </p:grpSpPr>
        <p:sp>
          <p:nvSpPr>
            <p:cNvPr id="55" name="文本框 23">
              <a:extLst>
                <a:ext uri="{FF2B5EF4-FFF2-40B4-BE49-F238E27FC236}">
                  <a16:creationId xmlns:a16="http://schemas.microsoft.com/office/drawing/2014/main" id="{6819717A-5C69-CD82-57A0-7E92F0727E03}"/>
                </a:ext>
              </a:extLst>
            </p:cNvPr>
            <p:cNvSpPr txBox="1"/>
            <p:nvPr/>
          </p:nvSpPr>
          <p:spPr>
            <a:xfrm>
              <a:off x="665958" y="319364"/>
              <a:ext cx="1277914"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Function</a:t>
              </a:r>
            </a:p>
          </p:txBody>
        </p:sp>
        <p:sp>
          <p:nvSpPr>
            <p:cNvPr id="56" name="等腰三角形 55">
              <a:extLst>
                <a:ext uri="{FF2B5EF4-FFF2-40B4-BE49-F238E27FC236}">
                  <a16:creationId xmlns:a16="http://schemas.microsoft.com/office/drawing/2014/main" id="{95A9A391-AFB3-7666-6FB7-F21337B1C397}"/>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5" name="圖片 4">
            <a:extLst>
              <a:ext uri="{FF2B5EF4-FFF2-40B4-BE49-F238E27FC236}">
                <a16:creationId xmlns:a16="http://schemas.microsoft.com/office/drawing/2014/main" id="{971CA3A9-E5C4-25E5-A1DD-B164854366D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43873" y="319365"/>
            <a:ext cx="7487495" cy="6509471"/>
          </a:xfrm>
          <a:prstGeom prst="rect">
            <a:avLst/>
          </a:prstGeom>
        </p:spPr>
      </p:pic>
      <p:sp>
        <p:nvSpPr>
          <p:cNvPr id="2" name="投影片編號版面配置區 1">
            <a:extLst>
              <a:ext uri="{FF2B5EF4-FFF2-40B4-BE49-F238E27FC236}">
                <a16:creationId xmlns:a16="http://schemas.microsoft.com/office/drawing/2014/main" id="{18012E2D-9E3E-D59D-CEDA-19B96A65C5E1}"/>
              </a:ext>
            </a:extLst>
          </p:cNvPr>
          <p:cNvSpPr>
            <a:spLocks noGrp="1"/>
          </p:cNvSpPr>
          <p:nvPr>
            <p:ph type="sldNum" sz="quarter" idx="12"/>
          </p:nvPr>
        </p:nvSpPr>
        <p:spPr/>
        <p:txBody>
          <a:bodyPr/>
          <a:lstStyle/>
          <a:p>
            <a:fld id="{565CE74E-AB26-4998-AD42-012C4C1AD076}" type="slidenum">
              <a:rPr lang="zh-CN" altLang="en-US" smtClean="0"/>
              <a:t>59</a:t>
            </a:fld>
            <a:endParaRPr lang="zh-CN" altLang="en-US" dirty="0"/>
          </a:p>
        </p:txBody>
      </p:sp>
    </p:spTree>
    <p:extLst>
      <p:ext uri="{BB962C8B-B14F-4D97-AF65-F5344CB8AC3E}">
        <p14:creationId xmlns:p14="http://schemas.microsoft.com/office/powerpoint/2010/main" val="40138469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54" name="组合 53"/>
          <p:cNvGrpSpPr/>
          <p:nvPr/>
        </p:nvGrpSpPr>
        <p:grpSpPr>
          <a:xfrm>
            <a:off x="568443" y="319365"/>
            <a:ext cx="3272424" cy="461665"/>
            <a:chOff x="568442" y="319364"/>
            <a:chExt cx="3272424" cy="461666"/>
          </a:xfrm>
        </p:grpSpPr>
        <p:sp>
          <p:nvSpPr>
            <p:cNvPr id="55" name="文本框 23"/>
            <p:cNvSpPr txBox="1"/>
            <p:nvPr/>
          </p:nvSpPr>
          <p:spPr>
            <a:xfrm>
              <a:off x="665958" y="319364"/>
              <a:ext cx="3174908" cy="461666"/>
            </a:xfrm>
            <a:prstGeom prst="rect">
              <a:avLst/>
            </a:prstGeom>
            <a:noFill/>
          </p:spPr>
          <p:txBody>
            <a:bodyPr wrap="none" rtlCol="0">
              <a:spAutoFit/>
            </a:bodyPr>
            <a:lstStyle/>
            <a:p>
              <a:r>
                <a:rPr lang="en-US" altLang="zh-TW" sz="2400" dirty="0">
                  <a:latin typeface="Times New Roman" panose="02020603050405020304" pitchFamily="18" charset="0"/>
                  <a:cs typeface="Times New Roman" panose="02020603050405020304" pitchFamily="18" charset="0"/>
                </a:rPr>
                <a:t>Fiat-Shamir with Aborts</a:t>
              </a:r>
              <a:endParaRPr lang="zh-CN"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mc:AlternateContent xmlns:mc="http://schemas.openxmlformats.org/markup-compatibility/2006" xmlns:a14="http://schemas.microsoft.com/office/drawing/2010/main">
        <mc:Choice Requires="a14">
          <p:sp>
            <p:nvSpPr>
              <p:cNvPr id="3" name="文字方塊 2">
                <a:extLst>
                  <a:ext uri="{FF2B5EF4-FFF2-40B4-BE49-F238E27FC236}">
                    <a16:creationId xmlns:a16="http://schemas.microsoft.com/office/drawing/2014/main" id="{1F0D7501-2C99-CDEB-4CB2-E1DB84FC192F}"/>
                  </a:ext>
                </a:extLst>
              </p:cNvPr>
              <p:cNvSpPr txBox="1"/>
              <p:nvPr/>
            </p:nvSpPr>
            <p:spPr>
              <a:xfrm>
                <a:off x="568442" y="779087"/>
                <a:ext cx="5641858" cy="5206233"/>
              </a:xfrm>
              <a:prstGeom prst="rect">
                <a:avLst/>
              </a:prstGeom>
              <a:noFill/>
            </p:spPr>
            <p:txBody>
              <a:bodyPr wrap="square" rtlCol="0">
                <a:spAutoFit/>
              </a:bodyPr>
              <a:lstStyle/>
              <a:p>
                <a:pPr marL="342900" indent="-342900">
                  <a:lnSpc>
                    <a:spcPct val="150000"/>
                  </a:lnSpc>
                  <a:buFont typeface="+mj-lt"/>
                  <a:buAutoNum type="arabicPeriod"/>
                </a:pPr>
                <a:r>
                  <a:rPr lang="en-US" altLang="zh-TW" dirty="0">
                    <a:latin typeface="Times New Roman" panose="02020603050405020304" pitchFamily="18" charset="0"/>
                    <a:cs typeface="Times New Roman" panose="02020603050405020304" pitchFamily="18" charset="0"/>
                  </a:rPr>
                  <a:t>Commitment</a:t>
                </a:r>
                <a:r>
                  <a:rPr lang="zh-TW" altLang="en-US" dirty="0">
                    <a:latin typeface="Times New Roman" panose="02020603050405020304" pitchFamily="18" charset="0"/>
                    <a:cs typeface="Times New Roman" panose="02020603050405020304" pitchFamily="18" charset="0"/>
                  </a:rPr>
                  <a:t>：</a:t>
                </a:r>
                <a:endParaRPr lang="en-US" altLang="zh-TW" dirty="0">
                  <a:latin typeface="Times New Roman" panose="02020603050405020304" pitchFamily="18" charset="0"/>
                  <a:cs typeface="Times New Roman" panose="02020603050405020304" pitchFamily="18" charset="0"/>
                </a:endParaRPr>
              </a:p>
              <a:p>
                <a:pPr marL="800100" lvl="1" indent="-34290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The signer generates a random vector</a:t>
                </a:r>
                <a14:m>
                  <m:oMath xmlns:m="http://schemas.openxmlformats.org/officeDocument/2006/math">
                    <m:r>
                      <a:rPr lang="en-US" altLang="zh-TW" b="0" i="0" dirty="0" smtClean="0">
                        <a:latin typeface="Cambria Math" panose="02040503050406030204" pitchFamily="18" charset="0"/>
                      </a:rPr>
                      <m:t> </m:t>
                    </m:r>
                    <m:r>
                      <m:rPr>
                        <m:sty m:val="p"/>
                      </m:rPr>
                      <a:rPr lang="en-US" altLang="zh-TW" i="1" dirty="0">
                        <a:latin typeface="Cambria Math" panose="02040503050406030204" pitchFamily="18" charset="0"/>
                      </a:rPr>
                      <m:t>y</m:t>
                    </m:r>
                    <m:r>
                      <a:rPr lang="zh-TW" altLang="en-US" i="1" dirty="0" smtClean="0">
                        <a:latin typeface="Cambria Math" panose="02040503050406030204" pitchFamily="18" charset="0"/>
                      </a:rPr>
                      <m:t> </m:t>
                    </m:r>
                    <m:r>
                      <m:rPr>
                        <m:nor/>
                      </m:rPr>
                      <a:rPr lang="zh-TW" altLang="en-US" dirty="0">
                        <a:latin typeface="Times New Roman" panose="02020603050405020304" pitchFamily="18" charset="0"/>
                        <a:cs typeface="Times New Roman" panose="02020603050405020304" pitchFamily="18" charset="0"/>
                      </a:rPr>
                      <m:t>∈</m:t>
                    </m:r>
                    <m:sSubSup>
                      <m:sSubSupPr>
                        <m:ctrlPr>
                          <a:rPr lang="en-US" altLang="zh-TW" i="1" smtClean="0">
                            <a:latin typeface="Cambria Math" panose="02040503050406030204" pitchFamily="18" charset="0"/>
                          </a:rPr>
                        </m:ctrlPr>
                      </m:sSubSupPr>
                      <m:e>
                        <m:r>
                          <a:rPr lang="zh-TW" altLang="en-US" i="1">
                            <a:latin typeface="Cambria Math" panose="02040503050406030204" pitchFamily="18" charset="0"/>
                          </a:rPr>
                          <m:t> </m:t>
                        </m:r>
                        <m:r>
                          <m:rPr>
                            <m:sty m:val="p"/>
                          </m:rPr>
                          <a:rPr lang="en-US" altLang="zh-TW" i="1">
                            <a:latin typeface="Cambria Math" panose="02040503050406030204" pitchFamily="18" charset="0"/>
                          </a:rPr>
                          <m:t>R</m:t>
                        </m:r>
                      </m:e>
                      <m:sub>
                        <m:r>
                          <m:rPr>
                            <m:nor/>
                          </m:rPr>
                          <a:rPr lang="zh-TW" altLang="en-US" dirty="0">
                            <a:latin typeface="Times New Roman" panose="02020603050405020304" pitchFamily="18" charset="0"/>
                            <a:cs typeface="Times New Roman" panose="02020603050405020304" pitchFamily="18" charset="0"/>
                          </a:rPr>
                          <m:t>𝑞</m:t>
                        </m:r>
                      </m:sub>
                      <m:sup>
                        <m:r>
                          <m:rPr>
                            <m:nor/>
                          </m:rPr>
                          <a:rPr lang="en-US" altLang="zh-TW" dirty="0">
                            <a:latin typeface="Times New Roman" panose="02020603050405020304" pitchFamily="18" charset="0"/>
                            <a:cs typeface="Times New Roman" panose="02020603050405020304" pitchFamily="18" charset="0"/>
                          </a:rPr>
                          <m:t>ℓ</m:t>
                        </m:r>
                      </m:sup>
                    </m:sSubSup>
                  </m:oMath>
                </a14:m>
                <a:endParaRPr lang="en-US" altLang="zh-TW" dirty="0">
                  <a:latin typeface="Times New Roman" panose="02020603050405020304" pitchFamily="18" charset="0"/>
                  <a:cs typeface="Times New Roman" panose="02020603050405020304" pitchFamily="18" charset="0"/>
                </a:endParaRPr>
              </a:p>
              <a:p>
                <a:pPr marL="800100" lvl="1" indent="-34290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The commitment value is </a:t>
                </a:r>
                <a14:m>
                  <m:oMath xmlns:m="http://schemas.openxmlformats.org/officeDocument/2006/math">
                    <m:r>
                      <a:rPr lang="zh-TW" altLang="en-US" i="1" dirty="0" smtClean="0">
                        <a:latin typeface="Cambria Math" panose="02040503050406030204" pitchFamily="18" charset="0"/>
                      </a:rPr>
                      <m:t>𝑤</m:t>
                    </m:r>
                    <m:r>
                      <a:rPr lang="en-US" altLang="zh-TW" i="1" dirty="0" smtClean="0">
                        <a:latin typeface="Cambria Math" panose="02040503050406030204" pitchFamily="18" charset="0"/>
                      </a:rPr>
                      <m:t>=</m:t>
                    </m:r>
                    <m:r>
                      <a:rPr lang="zh-TW" altLang="en-US" i="1" dirty="0" smtClean="0">
                        <a:latin typeface="Cambria Math" panose="02040503050406030204" pitchFamily="18" charset="0"/>
                      </a:rPr>
                      <m:t>𝐴𝑦</m:t>
                    </m:r>
                  </m:oMath>
                </a14:m>
                <a:endParaRPr lang="en-US" altLang="zh-TW" dirty="0">
                  <a:latin typeface="Times New Roman" panose="02020603050405020304" pitchFamily="18" charset="0"/>
                  <a:cs typeface="Times New Roman" panose="02020603050405020304" pitchFamily="18" charset="0"/>
                </a:endParaRPr>
              </a:p>
              <a:p>
                <a:pPr marL="800100" lvl="1" indent="-342900">
                  <a:lnSpc>
                    <a:spcPct val="150000"/>
                  </a:lnSpc>
                  <a:buFont typeface="Arial" panose="020B0604020202020204" pitchFamily="34" charset="0"/>
                  <a:buChar char="•"/>
                </a:pPr>
                <a14:m>
                  <m:oMath xmlns:m="http://schemas.openxmlformats.org/officeDocument/2006/math">
                    <m:r>
                      <a:rPr lang="zh-TW" altLang="en-US" i="1" dirty="0" smtClean="0">
                        <a:latin typeface="Cambria Math" panose="02040503050406030204" pitchFamily="18" charset="0"/>
                      </a:rPr>
                      <m:t>𝑤</m:t>
                    </m:r>
                    <m:r>
                      <a:rPr lang="zh-TW" altLang="en-US" i="1" dirty="0" smtClean="0">
                        <a:latin typeface="Cambria Math" panose="02040503050406030204" pitchFamily="18" charset="0"/>
                      </a:rPr>
                      <m:t> </m:t>
                    </m:r>
                  </m:oMath>
                </a14:m>
                <a:r>
                  <a:rPr lang="en-US" altLang="zh-TW" dirty="0">
                    <a:latin typeface="Times New Roman" panose="02020603050405020304" pitchFamily="18" charset="0"/>
                    <a:cs typeface="Times New Roman" panose="02020603050405020304" pitchFamily="18" charset="0"/>
                  </a:rPr>
                  <a:t>is rounded to obtain</a:t>
                </a:r>
                <a:r>
                  <a:rPr lang="zh-TW" altLang="en-US"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𝑤</m:t>
                        </m:r>
                      </m:e>
                      <m:sub>
                        <m:r>
                          <a:rPr lang="en-US" altLang="zh-TW" b="0" i="1" smtClean="0">
                            <a:latin typeface="Cambria Math" panose="02040503050406030204" pitchFamily="18" charset="0"/>
                          </a:rPr>
                          <m:t>1</m:t>
                        </m:r>
                      </m:sub>
                    </m:sSub>
                  </m:oMath>
                </a14:m>
                <a:r>
                  <a:rPr lang="en-US" altLang="zh-TW" dirty="0">
                    <a:latin typeface="Times New Roman" panose="02020603050405020304" pitchFamily="18" charset="0"/>
                    <a:cs typeface="Times New Roman" panose="02020603050405020304" pitchFamily="18" charset="0"/>
                  </a:rPr>
                  <a:t>​ </a:t>
                </a:r>
              </a:p>
              <a:p>
                <a:pPr marL="342900" indent="-342900">
                  <a:lnSpc>
                    <a:spcPct val="150000"/>
                  </a:lnSpc>
                  <a:buFont typeface="+mj-lt"/>
                  <a:buAutoNum type="arabicPeriod"/>
                </a:pPr>
                <a:r>
                  <a:rPr lang="en-US" altLang="zh-TW" dirty="0">
                    <a:latin typeface="Times New Roman" panose="02020603050405020304" pitchFamily="18" charset="0"/>
                    <a:cs typeface="Times New Roman" panose="02020603050405020304" pitchFamily="18" charset="0"/>
                  </a:rPr>
                  <a:t>Challenge</a:t>
                </a:r>
                <a:r>
                  <a:rPr lang="zh-TW" altLang="en-US" dirty="0">
                    <a:latin typeface="Times New Roman" panose="02020603050405020304" pitchFamily="18" charset="0"/>
                    <a:cs typeface="Times New Roman" panose="02020603050405020304" pitchFamily="18" charset="0"/>
                  </a:rPr>
                  <a:t>：</a:t>
                </a:r>
                <a:endParaRPr lang="en-US" altLang="zh-TW" dirty="0">
                  <a:latin typeface="Times New Roman" panose="02020603050405020304" pitchFamily="18" charset="0"/>
                  <a:cs typeface="Times New Roman" panose="02020603050405020304" pitchFamily="18" charset="0"/>
                </a:endParaRPr>
              </a:p>
              <a:p>
                <a:pPr marL="800100" lvl="1" indent="-34290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The challenge </a:t>
                </a:r>
                <a14:m>
                  <m:oMath xmlns:m="http://schemas.openxmlformats.org/officeDocument/2006/math">
                    <m:r>
                      <a:rPr lang="en-US" altLang="zh-TW" i="1" dirty="0" smtClean="0">
                        <a:latin typeface="Cambria Math" panose="02040503050406030204" pitchFamily="18" charset="0"/>
                      </a:rPr>
                      <m:t>𝑐</m:t>
                    </m:r>
                  </m:oMath>
                </a14:m>
                <a:r>
                  <a:rPr lang="en-US" altLang="zh-TW" dirty="0">
                    <a:latin typeface="Times New Roman" panose="02020603050405020304" pitchFamily="18" charset="0"/>
                    <a:cs typeface="Times New Roman" panose="02020603050405020304" pitchFamily="18" charset="0"/>
                  </a:rPr>
                  <a:t> is generated by hashing </a:t>
                </a:r>
                <a14:m>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𝑤</m:t>
                        </m:r>
                      </m:e>
                      <m:sub>
                        <m:r>
                          <a:rPr lang="en-US" altLang="zh-TW" b="0" i="1" smtClean="0">
                            <a:latin typeface="Cambria Math" panose="02040503050406030204" pitchFamily="18" charset="0"/>
                          </a:rPr>
                          <m:t>1</m:t>
                        </m:r>
                      </m:sub>
                    </m:sSub>
                  </m:oMath>
                </a14:m>
                <a:r>
                  <a:rPr lang="en-US" altLang="zh-TW" dirty="0">
                    <a:latin typeface="Times New Roman" panose="02020603050405020304" pitchFamily="18" charset="0"/>
                    <a:cs typeface="Times New Roman" panose="02020603050405020304" pitchFamily="18" charset="0"/>
                  </a:rPr>
                  <a:t> and the message representative </a:t>
                </a:r>
                <a14:m>
                  <m:oMath xmlns:m="http://schemas.openxmlformats.org/officeDocument/2006/math">
                    <m:r>
                      <a:rPr lang="en-US" altLang="zh-TW" i="1" dirty="0" smtClean="0">
                        <a:latin typeface="Cambria Math" panose="02040503050406030204" pitchFamily="18" charset="0"/>
                      </a:rPr>
                      <m:t>𝜇</m:t>
                    </m:r>
                  </m:oMath>
                </a14:m>
                <a:endParaRPr lang="en-US" altLang="zh-TW" dirty="0">
                  <a:latin typeface="Times New Roman" panose="02020603050405020304" pitchFamily="18" charset="0"/>
                  <a:cs typeface="Times New Roman" panose="02020603050405020304" pitchFamily="18" charset="0"/>
                </a:endParaRPr>
              </a:p>
              <a:p>
                <a:pPr marL="342900" indent="-342900">
                  <a:lnSpc>
                    <a:spcPct val="150000"/>
                  </a:lnSpc>
                  <a:buFont typeface="+mj-lt"/>
                  <a:buAutoNum type="arabicPeriod"/>
                </a:pPr>
                <a:r>
                  <a:rPr lang="en-US" altLang="zh-TW" dirty="0">
                    <a:latin typeface="Times New Roman" panose="02020603050405020304" pitchFamily="18" charset="0"/>
                    <a:cs typeface="Times New Roman" panose="02020603050405020304" pitchFamily="18" charset="0"/>
                  </a:rPr>
                  <a:t>Response</a:t>
                </a:r>
                <a:r>
                  <a:rPr lang="zh-TW" altLang="en-US" dirty="0">
                    <a:latin typeface="Times New Roman" panose="02020603050405020304" pitchFamily="18" charset="0"/>
                    <a:cs typeface="Times New Roman" panose="02020603050405020304" pitchFamily="18" charset="0"/>
                  </a:rPr>
                  <a:t>：</a:t>
                </a:r>
                <a:endParaRPr lang="en-US" altLang="zh-TW" dirty="0">
                  <a:latin typeface="Times New Roman" panose="02020603050405020304" pitchFamily="18" charset="0"/>
                  <a:cs typeface="Times New Roman" panose="02020603050405020304" pitchFamily="18" charset="0"/>
                </a:endParaRPr>
              </a:p>
              <a:p>
                <a:pPr marL="800100" lvl="1" indent="-34290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The response</a:t>
                </a:r>
                <a:r>
                  <a:rPr lang="zh-TW" altLang="en-US" dirty="0">
                    <a:latin typeface="Times New Roman" panose="02020603050405020304" pitchFamily="18" charset="0"/>
                    <a:cs typeface="Times New Roman" panose="02020603050405020304" pitchFamily="18" charset="0"/>
                  </a:rPr>
                  <a:t> </a:t>
                </a:r>
                <a14:m>
                  <m:oMath xmlns:m="http://schemas.openxmlformats.org/officeDocument/2006/math">
                    <m:r>
                      <a:rPr lang="zh-TW" altLang="en-US" i="1" dirty="0" smtClean="0">
                        <a:latin typeface="Cambria Math" panose="02040503050406030204" pitchFamily="18" charset="0"/>
                      </a:rPr>
                      <m:t>𝑧</m:t>
                    </m:r>
                    <m:r>
                      <a:rPr lang="en-US" altLang="zh-TW" i="1" dirty="0" smtClean="0">
                        <a:latin typeface="Cambria Math" panose="02040503050406030204" pitchFamily="18" charset="0"/>
                      </a:rPr>
                      <m:t>=</m:t>
                    </m:r>
                    <m:r>
                      <a:rPr lang="zh-TW" altLang="en-US" i="1" dirty="0" smtClean="0">
                        <a:latin typeface="Cambria Math" panose="02040503050406030204" pitchFamily="18" charset="0"/>
                      </a:rPr>
                      <m:t>𝑦</m:t>
                    </m:r>
                    <m:r>
                      <a:rPr lang="en-US" altLang="zh-TW" i="1" dirty="0" smtClean="0">
                        <a:latin typeface="Cambria Math" panose="02040503050406030204" pitchFamily="18" charset="0"/>
                      </a:rPr>
                      <m:t>+</m:t>
                    </m:r>
                    <m:sSub>
                      <m:sSubPr>
                        <m:ctrlPr>
                          <a:rPr lang="en-US" altLang="zh-TW" i="1" dirty="0" smtClean="0">
                            <a:latin typeface="Cambria Math" panose="02040503050406030204" pitchFamily="18" charset="0"/>
                          </a:rPr>
                        </m:ctrlPr>
                      </m:sSubPr>
                      <m:e>
                        <m:r>
                          <a:rPr lang="en-US" altLang="zh-TW" b="0" i="1" dirty="0" smtClean="0">
                            <a:latin typeface="Cambria Math" panose="02040503050406030204" pitchFamily="18" charset="0"/>
                          </a:rPr>
                          <m:t>𝑆</m:t>
                        </m:r>
                      </m:e>
                      <m:sub>
                        <m:r>
                          <a:rPr lang="en-US" altLang="zh-TW" b="0" i="1" dirty="0" smtClean="0">
                            <a:latin typeface="Cambria Math" panose="02040503050406030204" pitchFamily="18" charset="0"/>
                          </a:rPr>
                          <m:t>1</m:t>
                        </m:r>
                      </m:sub>
                    </m:sSub>
                    <m:r>
                      <a:rPr lang="en-US" altLang="zh-TW" i="1" dirty="0" smtClean="0">
                        <a:latin typeface="Cambria Math" panose="02040503050406030204" pitchFamily="18" charset="0"/>
                      </a:rPr>
                      <m:t>⋅</m:t>
                    </m:r>
                    <m:r>
                      <a:rPr lang="zh-TW" altLang="en-US" i="1" dirty="0" smtClean="0">
                        <a:latin typeface="Cambria Math" panose="02040503050406030204" pitchFamily="18" charset="0"/>
                      </a:rPr>
                      <m:t>𝑐</m:t>
                    </m:r>
                  </m:oMath>
                </a14:m>
                <a:r>
                  <a:rPr lang="en-US" altLang="zh-TW" dirty="0">
                    <a:latin typeface="Times New Roman" panose="02020603050405020304" pitchFamily="18" charset="0"/>
                    <a:cs typeface="Times New Roman" panose="02020603050405020304" pitchFamily="18" charset="0"/>
                  </a:rPr>
                  <a:t>(where </a:t>
                </a:r>
                <a14:m>
                  <m:oMath xmlns:m="http://schemas.openxmlformats.org/officeDocument/2006/math">
                    <m:sSub>
                      <m:sSubPr>
                        <m:ctrlPr>
                          <a:rPr lang="en-US" altLang="zh-TW" i="1" dirty="0" smtClean="0">
                            <a:latin typeface="Cambria Math" panose="02040503050406030204" pitchFamily="18" charset="0"/>
                          </a:rPr>
                        </m:ctrlPr>
                      </m:sSubPr>
                      <m:e>
                        <m:r>
                          <a:rPr lang="en-US" altLang="zh-TW" b="0" i="1" dirty="0" smtClean="0">
                            <a:latin typeface="Cambria Math" panose="02040503050406030204" pitchFamily="18" charset="0"/>
                          </a:rPr>
                          <m:t>𝑆</m:t>
                        </m:r>
                      </m:e>
                      <m:sub>
                        <m:r>
                          <a:rPr lang="en-US" altLang="zh-TW" b="0" i="1" dirty="0" smtClean="0">
                            <a:latin typeface="Cambria Math" panose="02040503050406030204" pitchFamily="18" charset="0"/>
                          </a:rPr>
                          <m:t>1</m:t>
                        </m:r>
                      </m:sub>
                    </m:sSub>
                  </m:oMath>
                </a14:m>
                <a:r>
                  <a:rPr lang="en-US" altLang="zh-TW" dirty="0">
                    <a:latin typeface="Times New Roman" panose="02020603050405020304" pitchFamily="18" charset="0"/>
                    <a:cs typeface="Times New Roman" panose="02020603050405020304" pitchFamily="18" charset="0"/>
                  </a:rPr>
                  <a:t>​ is part of the private key)</a:t>
                </a:r>
              </a:p>
              <a:p>
                <a:pPr marL="800100" lvl="1" indent="-34290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Use rejection sampling to check whether </a:t>
                </a:r>
                <a14:m>
                  <m:oMath xmlns:m="http://schemas.openxmlformats.org/officeDocument/2006/math">
                    <m:r>
                      <a:rPr lang="en-US" altLang="zh-TW" i="1" dirty="0" smtClean="0">
                        <a:latin typeface="Cambria Math" panose="02040503050406030204" pitchFamily="18" charset="0"/>
                      </a:rPr>
                      <m:t>𝑧</m:t>
                    </m:r>
                  </m:oMath>
                </a14:m>
                <a:r>
                  <a:rPr lang="en-US" altLang="zh-TW" dirty="0">
                    <a:latin typeface="Times New Roman" panose="02020603050405020304" pitchFamily="18" charset="0"/>
                    <a:cs typeface="Times New Roman" panose="02020603050405020304" pitchFamily="18" charset="0"/>
                  </a:rPr>
                  <a:t> meets specific coefficient bounds</a:t>
                </a:r>
                <a:endParaRPr lang="zh-TW" altLang="en-US" dirty="0">
                  <a:latin typeface="Times New Roman" panose="02020603050405020304" pitchFamily="18" charset="0"/>
                  <a:cs typeface="Times New Roman" panose="02020603050405020304" pitchFamily="18" charset="0"/>
                </a:endParaRPr>
              </a:p>
            </p:txBody>
          </p:sp>
        </mc:Choice>
        <mc:Fallback xmlns="">
          <p:sp>
            <p:nvSpPr>
              <p:cNvPr id="3" name="文字方塊 2">
                <a:extLst>
                  <a:ext uri="{FF2B5EF4-FFF2-40B4-BE49-F238E27FC236}">
                    <a16:creationId xmlns:a16="http://schemas.microsoft.com/office/drawing/2014/main" id="{1F0D7501-2C99-CDEB-4CB2-E1DB84FC192F}"/>
                  </a:ext>
                </a:extLst>
              </p:cNvPr>
              <p:cNvSpPr txBox="1">
                <a:spLocks noRot="1" noChangeAspect="1" noMove="1" noResize="1" noEditPoints="1" noAdjustHandles="1" noChangeArrowheads="1" noChangeShapeType="1" noTextEdit="1"/>
              </p:cNvSpPr>
              <p:nvPr/>
            </p:nvSpPr>
            <p:spPr>
              <a:xfrm>
                <a:off x="568442" y="779087"/>
                <a:ext cx="5641858" cy="5206233"/>
              </a:xfrm>
              <a:prstGeom prst="rect">
                <a:avLst/>
              </a:prstGeom>
              <a:blipFill>
                <a:blip r:embed="rId3"/>
                <a:stretch>
                  <a:fillRect l="-648" b="-585"/>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 name="文字方塊 6">
                <a:extLst>
                  <a:ext uri="{FF2B5EF4-FFF2-40B4-BE49-F238E27FC236}">
                    <a16:creationId xmlns:a16="http://schemas.microsoft.com/office/drawing/2014/main" id="{5E111187-42FC-361A-5F31-FF3748776243}"/>
                  </a:ext>
                </a:extLst>
              </p:cNvPr>
              <p:cNvSpPr txBox="1"/>
              <p:nvPr/>
            </p:nvSpPr>
            <p:spPr>
              <a:xfrm>
                <a:off x="6433013" y="683300"/>
                <a:ext cx="5482761" cy="5129674"/>
              </a:xfrm>
              <a:prstGeom prst="rect">
                <a:avLst/>
              </a:prstGeom>
              <a:noFill/>
            </p:spPr>
            <p:txBody>
              <a:bodyPr wrap="square" rtlCol="0">
                <a:spAutoFit/>
              </a:bodyPr>
              <a:lstStyle/>
              <a:p>
                <a:pPr marL="342900" indent="-342900">
                  <a:lnSpc>
                    <a:spcPct val="150000"/>
                  </a:lnSpc>
                  <a:buFont typeface="+mj-lt"/>
                  <a:buAutoNum type="arabicPeriod" startAt="4"/>
                </a:pPr>
                <a:r>
                  <a:rPr lang="en-US" altLang="zh-TW" dirty="0">
                    <a:latin typeface="Times New Roman" panose="02020603050405020304" pitchFamily="18" charset="0"/>
                    <a:cs typeface="Times New Roman" panose="02020603050405020304" pitchFamily="18" charset="0"/>
                  </a:rPr>
                  <a:t>Hint Calculation</a:t>
                </a:r>
                <a:r>
                  <a:rPr lang="zh-TW" altLang="en-US" dirty="0">
                    <a:latin typeface="Times New Roman" panose="02020603050405020304" pitchFamily="18" charset="0"/>
                    <a:cs typeface="Times New Roman" panose="02020603050405020304" pitchFamily="18" charset="0"/>
                  </a:rPr>
                  <a:t>：</a:t>
                </a:r>
                <a:endParaRPr lang="en-US" altLang="zh-TW" dirty="0">
                  <a:latin typeface="Times New Roman" panose="02020603050405020304" pitchFamily="18" charset="0"/>
                  <a:cs typeface="Times New Roman" panose="02020603050405020304" pitchFamily="18" charset="0"/>
                </a:endParaRPr>
              </a:p>
              <a:p>
                <a:pPr marL="742950" lvl="1" indent="-28575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To enable the verifier to reconstruct </a:t>
                </a:r>
                <a14:m>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𝑤</m:t>
                        </m:r>
                      </m:e>
                      <m:sub>
                        <m:r>
                          <a:rPr lang="en-US" altLang="zh-TW" b="0" i="1" smtClean="0">
                            <a:latin typeface="Cambria Math" panose="02040503050406030204" pitchFamily="18" charset="0"/>
                          </a:rPr>
                          <m:t>1</m:t>
                        </m:r>
                      </m:sub>
                    </m:sSub>
                  </m:oMath>
                </a14:m>
                <a:r>
                  <a:rPr lang="en-US" altLang="zh-TW" dirty="0">
                    <a:latin typeface="Times New Roman" panose="02020603050405020304" pitchFamily="18" charset="0"/>
                    <a:cs typeface="Times New Roman" panose="02020603050405020304" pitchFamily="18" charset="0"/>
                  </a:rPr>
                  <a:t> from </a:t>
                </a:r>
                <a14:m>
                  <m:oMath xmlns:m="http://schemas.openxmlformats.org/officeDocument/2006/math">
                    <m:r>
                      <a:rPr lang="en-US" altLang="zh-TW" i="1" dirty="0" smtClean="0">
                        <a:latin typeface="Cambria Math" panose="02040503050406030204" pitchFamily="18" charset="0"/>
                      </a:rPr>
                      <m:t>𝑧</m:t>
                    </m:r>
                  </m:oMath>
                </a14:m>
                <a:r>
                  <a:rPr lang="en-US" altLang="zh-TW" dirty="0">
                    <a:latin typeface="Times New Roman" panose="02020603050405020304" pitchFamily="18" charset="0"/>
                    <a:cs typeface="Times New Roman" panose="02020603050405020304" pitchFamily="18" charset="0"/>
                  </a:rPr>
                  <a:t> and the compressed public value </a:t>
                </a:r>
                <a14:m>
                  <m:oMath xmlns:m="http://schemas.openxmlformats.org/officeDocument/2006/math">
                    <m:sSub>
                      <m:sSubPr>
                        <m:ctrlPr>
                          <a:rPr lang="en-US" altLang="zh-TW" i="1">
                            <a:latin typeface="Cambria Math" panose="02040503050406030204" pitchFamily="18" charset="0"/>
                          </a:rPr>
                        </m:ctrlPr>
                      </m:sSubPr>
                      <m:e>
                        <m:r>
                          <a:rPr lang="en-US" altLang="zh-TW" b="0" i="1" smtClean="0">
                            <a:latin typeface="Cambria Math" panose="02040503050406030204" pitchFamily="18" charset="0"/>
                          </a:rPr>
                          <m:t>𝑡</m:t>
                        </m:r>
                      </m:e>
                      <m:sub>
                        <m:r>
                          <a:rPr lang="en-US" altLang="zh-TW" i="1">
                            <a:latin typeface="Cambria Math" panose="02040503050406030204" pitchFamily="18" charset="0"/>
                          </a:rPr>
                          <m:t>1</m:t>
                        </m:r>
                      </m:sub>
                    </m:sSub>
                    <m:r>
                      <a:rPr lang="en-US" altLang="zh-TW" i="1">
                        <a:latin typeface="Cambria Math" panose="02040503050406030204" pitchFamily="18" charset="0"/>
                      </a:rPr>
                      <m:t> </m:t>
                    </m:r>
                  </m:oMath>
                </a14:m>
                <a:endParaRPr lang="en-US" altLang="zh-TW" dirty="0">
                  <a:latin typeface="Times New Roman" panose="02020603050405020304" pitchFamily="18" charset="0"/>
                  <a:cs typeface="Times New Roman" panose="02020603050405020304" pitchFamily="18" charset="0"/>
                </a:endParaRPr>
              </a:p>
              <a:p>
                <a:pPr marL="742950" lvl="1" indent="-28575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hint </a:t>
                </a:r>
                <a14:m>
                  <m:oMath xmlns:m="http://schemas.openxmlformats.org/officeDocument/2006/math">
                    <m:r>
                      <m:rPr>
                        <m:sty m:val="p"/>
                      </m:rPr>
                      <a:rPr lang="en-US" altLang="zh-TW" i="1" dirty="0">
                        <a:latin typeface="Cambria Math" panose="02040503050406030204" pitchFamily="18" charset="0"/>
                      </a:rPr>
                      <m:t>h</m:t>
                    </m:r>
                    <m:r>
                      <a:rPr lang="zh-TW" altLang="en-US" i="1" dirty="0" smtClean="0">
                        <a:latin typeface="Cambria Math" panose="02040503050406030204" pitchFamily="18" charset="0"/>
                      </a:rPr>
                      <m:t> </m:t>
                    </m:r>
                    <m:r>
                      <m:rPr>
                        <m:nor/>
                      </m:rPr>
                      <a:rPr lang="zh-TW" altLang="en-US" dirty="0">
                        <a:latin typeface="Times New Roman" panose="02020603050405020304" pitchFamily="18" charset="0"/>
                        <a:cs typeface="Times New Roman" panose="02020603050405020304" pitchFamily="18" charset="0"/>
                      </a:rPr>
                      <m:t>∈</m:t>
                    </m:r>
                    <m:sSubSup>
                      <m:sSubSupPr>
                        <m:ctrlPr>
                          <a:rPr lang="en-US" altLang="zh-TW" i="1" smtClean="0">
                            <a:latin typeface="Cambria Math" panose="02040503050406030204" pitchFamily="18" charset="0"/>
                          </a:rPr>
                        </m:ctrlPr>
                      </m:sSubSupPr>
                      <m:e>
                        <m:r>
                          <a:rPr lang="zh-TW" altLang="en-US" i="1">
                            <a:latin typeface="Cambria Math" panose="02040503050406030204" pitchFamily="18" charset="0"/>
                          </a:rPr>
                          <m:t> </m:t>
                        </m:r>
                        <m:r>
                          <m:rPr>
                            <m:sty m:val="p"/>
                          </m:rPr>
                          <a:rPr lang="en-US" altLang="zh-TW" i="1">
                            <a:latin typeface="Cambria Math" panose="02040503050406030204" pitchFamily="18" charset="0"/>
                          </a:rPr>
                          <m:t>R</m:t>
                        </m:r>
                      </m:e>
                      <m:sub>
                        <m:r>
                          <m:rPr>
                            <m:nor/>
                          </m:rPr>
                          <a:rPr lang="zh-TW" altLang="en-US" dirty="0">
                            <a:latin typeface="Times New Roman" panose="02020603050405020304" pitchFamily="18" charset="0"/>
                            <a:cs typeface="Times New Roman" panose="02020603050405020304" pitchFamily="18" charset="0"/>
                          </a:rPr>
                          <m:t>𝑞</m:t>
                        </m:r>
                      </m:sub>
                      <m:sup>
                        <m:r>
                          <m:rPr>
                            <m:sty m:val="p"/>
                          </m:rPr>
                          <a:rPr lang="en-US" altLang="zh-TW" i="1" dirty="0">
                            <a:latin typeface="Cambria Math" panose="02040503050406030204" pitchFamily="18" charset="0"/>
                          </a:rPr>
                          <m:t>k</m:t>
                        </m:r>
                      </m:sup>
                    </m:sSubSup>
                  </m:oMath>
                </a14:m>
                <a:endParaRPr lang="en-US" altLang="zh-TW" dirty="0">
                  <a:latin typeface="Times New Roman" panose="02020603050405020304" pitchFamily="18" charset="0"/>
                  <a:cs typeface="Times New Roman" panose="02020603050405020304" pitchFamily="18" charset="0"/>
                </a:endParaRPr>
              </a:p>
              <a:p>
                <a:pPr marL="342900" indent="-342900">
                  <a:lnSpc>
                    <a:spcPct val="150000"/>
                  </a:lnSpc>
                  <a:buFont typeface="+mj-lt"/>
                  <a:buAutoNum type="arabicPeriod" startAt="4"/>
                </a:pPr>
                <a:r>
                  <a:rPr lang="en-US" altLang="zh-TW" dirty="0">
                    <a:latin typeface="Times New Roman" panose="02020603050405020304" pitchFamily="18" charset="0"/>
                    <a:cs typeface="Times New Roman" panose="02020603050405020304" pitchFamily="18" charset="0"/>
                  </a:rPr>
                  <a:t>Signature Composition</a:t>
                </a:r>
                <a:r>
                  <a:rPr lang="zh-TW" altLang="en-US" dirty="0">
                    <a:latin typeface="Times New Roman" panose="02020603050405020304" pitchFamily="18" charset="0"/>
                    <a:cs typeface="Times New Roman" panose="02020603050405020304" pitchFamily="18" charset="0"/>
                  </a:rPr>
                  <a:t>：</a:t>
                </a:r>
                <a:endParaRPr lang="en-US" altLang="zh-TW" dirty="0">
                  <a:latin typeface="Times New Roman" panose="02020603050405020304" pitchFamily="18" charset="0"/>
                  <a:cs typeface="Times New Roman" panose="02020603050405020304" pitchFamily="18" charset="0"/>
                </a:endParaRPr>
              </a:p>
              <a:p>
                <a:pPr marL="800100" lvl="1" indent="-34290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The final signature consists of three parts: the rounded commitment </a:t>
                </a:r>
                <a14:m>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𝑤</m:t>
                        </m:r>
                      </m:e>
                      <m:sub>
                        <m:r>
                          <a:rPr lang="en-US" altLang="zh-TW" b="0" i="1" smtClean="0">
                            <a:latin typeface="Cambria Math" panose="02040503050406030204" pitchFamily="18" charset="0"/>
                          </a:rPr>
                          <m:t>1</m:t>
                        </m:r>
                      </m:sub>
                    </m:sSub>
                  </m:oMath>
                </a14:m>
                <a:r>
                  <a:rPr lang="en-US" altLang="zh-TW" dirty="0">
                    <a:latin typeface="Times New Roman" panose="02020603050405020304" pitchFamily="18" charset="0"/>
                    <a:cs typeface="Times New Roman" panose="02020603050405020304" pitchFamily="18" charset="0"/>
                  </a:rPr>
                  <a:t>, the response </a:t>
                </a:r>
                <a14:m>
                  <m:oMath xmlns:m="http://schemas.openxmlformats.org/officeDocument/2006/math">
                    <m:r>
                      <a:rPr lang="zh-TW" altLang="en-US" i="1" dirty="0" smtClean="0">
                        <a:latin typeface="Cambria Math" panose="02040503050406030204" pitchFamily="18" charset="0"/>
                      </a:rPr>
                      <m:t>𝑧</m:t>
                    </m:r>
                  </m:oMath>
                </a14:m>
                <a:r>
                  <a:rPr lang="en-US" altLang="zh-TW" dirty="0">
                    <a:latin typeface="Times New Roman" panose="02020603050405020304" pitchFamily="18" charset="0"/>
                    <a:cs typeface="Times New Roman" panose="02020603050405020304" pitchFamily="18" charset="0"/>
                  </a:rPr>
                  <a:t>, and the hint </a:t>
                </a:r>
                <a14:m>
                  <m:oMath xmlns:m="http://schemas.openxmlformats.org/officeDocument/2006/math">
                    <m:r>
                      <a:rPr lang="en-US" altLang="zh-TW" i="1" dirty="0" smtClean="0">
                        <a:latin typeface="Cambria Math" panose="02040503050406030204" pitchFamily="18" charset="0"/>
                      </a:rPr>
                      <m:t>h</m:t>
                    </m:r>
                  </m:oMath>
                </a14:m>
                <a:endParaRPr lang="en-US" altLang="zh-TW" dirty="0">
                  <a:latin typeface="Times New Roman" panose="02020603050405020304" pitchFamily="18" charset="0"/>
                  <a:cs typeface="Times New Roman" panose="02020603050405020304" pitchFamily="18" charset="0"/>
                </a:endParaRPr>
              </a:p>
              <a:p>
                <a:pPr marL="342900" indent="-342900">
                  <a:lnSpc>
                    <a:spcPct val="150000"/>
                  </a:lnSpc>
                  <a:buFont typeface="+mj-lt"/>
                  <a:buAutoNum type="arabicPeriod" startAt="4"/>
                </a:pPr>
                <a:r>
                  <a:rPr lang="en-US" altLang="zh-TW" dirty="0">
                    <a:latin typeface="Times New Roman" panose="02020603050405020304" pitchFamily="18" charset="0"/>
                    <a:cs typeface="Times New Roman" panose="02020603050405020304" pitchFamily="18" charset="0"/>
                  </a:rPr>
                  <a:t>Second Stage of Rejection Sampling</a:t>
                </a:r>
                <a:r>
                  <a:rPr lang="zh-TW" altLang="en-US" dirty="0">
                    <a:latin typeface="Times New Roman" panose="02020603050405020304" pitchFamily="18" charset="0"/>
                    <a:cs typeface="Times New Roman" panose="02020603050405020304" pitchFamily="18" charset="0"/>
                  </a:rPr>
                  <a:t>：</a:t>
                </a:r>
                <a:endParaRPr lang="en-US" altLang="zh-TW" dirty="0">
                  <a:latin typeface="Times New Roman" panose="02020603050405020304" pitchFamily="18" charset="0"/>
                  <a:cs typeface="Times New Roman" panose="02020603050405020304" pitchFamily="18" charset="0"/>
                </a:endParaRPr>
              </a:p>
              <a:p>
                <a:pPr marL="800100" lvl="1" indent="-34290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To ensure the correctness of the signature, a second stage of rejection sampling must be performed</a:t>
                </a:r>
                <a:endParaRPr lang="zh-TW" altLang="en-US" dirty="0">
                  <a:latin typeface="Times New Roman" panose="02020603050405020304" pitchFamily="18" charset="0"/>
                  <a:cs typeface="Times New Roman" panose="02020603050405020304" pitchFamily="18" charset="0"/>
                </a:endParaRPr>
              </a:p>
            </p:txBody>
          </p:sp>
        </mc:Choice>
        <mc:Fallback xmlns="">
          <p:sp>
            <p:nvSpPr>
              <p:cNvPr id="7" name="文字方塊 6">
                <a:extLst>
                  <a:ext uri="{FF2B5EF4-FFF2-40B4-BE49-F238E27FC236}">
                    <a16:creationId xmlns:a16="http://schemas.microsoft.com/office/drawing/2014/main" id="{5E111187-42FC-361A-5F31-FF3748776243}"/>
                  </a:ext>
                </a:extLst>
              </p:cNvPr>
              <p:cNvSpPr txBox="1">
                <a:spLocks noRot="1" noChangeAspect="1" noMove="1" noResize="1" noEditPoints="1" noAdjustHandles="1" noChangeArrowheads="1" noChangeShapeType="1" noTextEdit="1"/>
              </p:cNvSpPr>
              <p:nvPr/>
            </p:nvSpPr>
            <p:spPr>
              <a:xfrm>
                <a:off x="6433013" y="683300"/>
                <a:ext cx="5482761" cy="5129674"/>
              </a:xfrm>
              <a:prstGeom prst="rect">
                <a:avLst/>
              </a:prstGeom>
              <a:blipFill>
                <a:blip r:embed="rId4"/>
                <a:stretch>
                  <a:fillRect l="-667" r="-1667" b="-950"/>
                </a:stretch>
              </a:blipFill>
            </p:spPr>
            <p:txBody>
              <a:bodyPr/>
              <a:lstStyle/>
              <a:p>
                <a:r>
                  <a:rPr lang="zh-TW" altLang="en-US">
                    <a:noFill/>
                  </a:rPr>
                  <a:t> </a:t>
                </a:r>
              </a:p>
            </p:txBody>
          </p:sp>
        </mc:Fallback>
      </mc:AlternateContent>
      <p:sp>
        <p:nvSpPr>
          <p:cNvPr id="2" name="投影片編號版面配置區 1">
            <a:extLst>
              <a:ext uri="{FF2B5EF4-FFF2-40B4-BE49-F238E27FC236}">
                <a16:creationId xmlns:a16="http://schemas.microsoft.com/office/drawing/2014/main" id="{DA8AF152-E266-8588-1347-B82AFC7FFF09}"/>
              </a:ext>
            </a:extLst>
          </p:cNvPr>
          <p:cNvSpPr>
            <a:spLocks noGrp="1"/>
          </p:cNvSpPr>
          <p:nvPr>
            <p:ph type="sldNum" sz="quarter" idx="12"/>
          </p:nvPr>
        </p:nvSpPr>
        <p:spPr/>
        <p:txBody>
          <a:bodyPr/>
          <a:lstStyle/>
          <a:p>
            <a:fld id="{565CE74E-AB26-4998-AD42-012C4C1AD076}" type="slidenum">
              <a:rPr lang="zh-CN" altLang="en-US" smtClean="0"/>
              <a:t>6</a:t>
            </a:fld>
            <a:endParaRPr lang="zh-CN" altLang="en-US" dirty="0"/>
          </a:p>
        </p:txBody>
      </p:sp>
    </p:spTree>
    <p:extLst>
      <p:ext uri="{BB962C8B-B14F-4D97-AF65-F5344CB8AC3E}">
        <p14:creationId xmlns:p14="http://schemas.microsoft.com/office/powerpoint/2010/main" val="186025661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show="0">
  <p:cSld>
    <p:spTree>
      <p:nvGrpSpPr>
        <p:cNvPr id="1" name="">
          <a:extLst>
            <a:ext uri="{FF2B5EF4-FFF2-40B4-BE49-F238E27FC236}">
              <a16:creationId xmlns:a16="http://schemas.microsoft.com/office/drawing/2014/main" id="{6729B644-50D7-6486-31DC-A76B410D875E}"/>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442F70C-AE11-01DA-E3A1-6034642EF361}"/>
              </a:ext>
            </a:extLst>
          </p:cNvPr>
          <p:cNvGrpSpPr/>
          <p:nvPr/>
        </p:nvGrpSpPr>
        <p:grpSpPr>
          <a:xfrm>
            <a:off x="568443" y="319365"/>
            <a:ext cx="2661872" cy="461665"/>
            <a:chOff x="568442" y="319364"/>
            <a:chExt cx="2661872" cy="461666"/>
          </a:xfrm>
        </p:grpSpPr>
        <p:sp>
          <p:nvSpPr>
            <p:cNvPr id="55" name="文本框 23">
              <a:extLst>
                <a:ext uri="{FF2B5EF4-FFF2-40B4-BE49-F238E27FC236}">
                  <a16:creationId xmlns:a16="http://schemas.microsoft.com/office/drawing/2014/main" id="{995D281F-1B11-D13F-1FCC-6635B1D3CEB9}"/>
                </a:ext>
              </a:extLst>
            </p:cNvPr>
            <p:cNvSpPr txBox="1"/>
            <p:nvPr/>
          </p:nvSpPr>
          <p:spPr>
            <a:xfrm>
              <a:off x="665958" y="319364"/>
              <a:ext cx="2564356"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Function - Theta </a:t>
              </a:r>
              <a:r>
                <a:rPr lang="zh-CN"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𝛉 </a:t>
              </a:r>
              <a:endPar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475F5F05-2FF8-96DD-9D91-CEA05FCDBCDE}"/>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4" name="文字方塊 3">
            <a:extLst>
              <a:ext uri="{FF2B5EF4-FFF2-40B4-BE49-F238E27FC236}">
                <a16:creationId xmlns:a16="http://schemas.microsoft.com/office/drawing/2014/main" id="{C9B2F984-9BBE-94E9-68AF-5B368B6E186E}"/>
              </a:ext>
            </a:extLst>
          </p:cNvPr>
          <p:cNvSpPr txBox="1"/>
          <p:nvPr/>
        </p:nvSpPr>
        <p:spPr>
          <a:xfrm>
            <a:off x="660861" y="998249"/>
            <a:ext cx="8026090" cy="1845826"/>
          </a:xfrm>
          <a:prstGeom prst="rect">
            <a:avLst/>
          </a:prstGeom>
          <a:noFill/>
        </p:spPr>
        <p:txBody>
          <a:bodyPr wrap="square">
            <a:spAutoFit/>
          </a:bodyPr>
          <a:lstStyle/>
          <a:p>
            <a:pPr marL="285750" indent="-285750">
              <a:lnSpc>
                <a:spcPct val="200000"/>
              </a:lnSpc>
              <a:buFont typeface="Wingdings" panose="05000000000000000000" pitchFamily="2" charset="2"/>
              <a:buChar char="ü"/>
            </a:pPr>
            <a:r>
              <a:rPr lang="en-U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C[x] = A[x, 0] ⊕ A[x, 1] ⊕ A[x, 2] ⊕ A[x, 3] ⊕ A[x, 4]	∀ x in 0...4 </a:t>
            </a:r>
            <a:endParaRPr lang="en-US" altLang="zh-TW" sz="2000" b="1" dirty="0">
              <a:latin typeface="Times New Roman" panose="02020603050405020304" pitchFamily="18" charset="0"/>
              <a:ea typeface="Microsoft YaHei" panose="020B0503020204020204" pitchFamily="34" charset="-122"/>
              <a:cs typeface="Times New Roman" panose="02020603050405020304" pitchFamily="18" charset="0"/>
            </a:endParaRPr>
          </a:p>
          <a:p>
            <a:pPr marL="285750" indent="-285750">
              <a:lnSpc>
                <a:spcPct val="200000"/>
              </a:lnSpc>
              <a:buFont typeface="Wingdings" panose="05000000000000000000" pitchFamily="2" charset="2"/>
              <a:buChar char="ü"/>
            </a:pPr>
            <a:r>
              <a:rPr lang="en-US" altLang="zh-TW"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D[x] = C[x − 1] ⊕ ROT(C[x + 1], 1)	∀ x in 0...4 </a:t>
            </a:r>
            <a:endParaRPr lang="en-U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a:p>
            <a:pPr marL="285750" indent="-285750">
              <a:lnSpc>
                <a:spcPct val="200000"/>
              </a:lnSpc>
              <a:buFont typeface="Wingdings" panose="05000000000000000000" pitchFamily="2" charset="2"/>
              <a:buChar char="ü"/>
            </a:pPr>
            <a:r>
              <a:rPr lang="es-E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A[x, y] = A[x, y] ⊕ D[x]	∀ (x, y) in (0...4, 0...4) </a:t>
            </a:r>
            <a:endParaRPr lang="zh-TW" altLang="en-US" sz="2000" b="1"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p:txBody>
      </p:sp>
      <p:pic>
        <p:nvPicPr>
          <p:cNvPr id="6" name="圖片 5">
            <a:extLst>
              <a:ext uri="{FF2B5EF4-FFF2-40B4-BE49-F238E27FC236}">
                <a16:creationId xmlns:a16="http://schemas.microsoft.com/office/drawing/2014/main" id="{942050EE-D616-2CB5-FBFE-4DD520D8C64A}"/>
              </a:ext>
            </a:extLst>
          </p:cNvPr>
          <p:cNvPicPr>
            <a:picLocks noChangeAspect="1"/>
          </p:cNvPicPr>
          <p:nvPr/>
        </p:nvPicPr>
        <p:blipFill>
          <a:blip r:embed="rId3"/>
          <a:stretch>
            <a:fillRect/>
          </a:stretch>
        </p:blipFill>
        <p:spPr>
          <a:xfrm>
            <a:off x="237045" y="3142436"/>
            <a:ext cx="3500656" cy="3564112"/>
          </a:xfrm>
          <a:prstGeom prst="rect">
            <a:avLst/>
          </a:prstGeom>
        </p:spPr>
      </p:pic>
      <p:pic>
        <p:nvPicPr>
          <p:cNvPr id="65" name="圖片 64">
            <a:extLst>
              <a:ext uri="{FF2B5EF4-FFF2-40B4-BE49-F238E27FC236}">
                <a16:creationId xmlns:a16="http://schemas.microsoft.com/office/drawing/2014/main" id="{CB51CEBE-15AF-D15B-C0E1-61759EADEE9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61170" y="3488961"/>
            <a:ext cx="6649564" cy="2724152"/>
          </a:xfrm>
          <a:prstGeom prst="rect">
            <a:avLst/>
          </a:prstGeom>
        </p:spPr>
      </p:pic>
      <p:sp>
        <p:nvSpPr>
          <p:cNvPr id="70" name="箭號: 向右 69">
            <a:extLst>
              <a:ext uri="{FF2B5EF4-FFF2-40B4-BE49-F238E27FC236}">
                <a16:creationId xmlns:a16="http://schemas.microsoft.com/office/drawing/2014/main" id="{9A934F45-57D7-6F5A-6E92-B0F2DF6C8B6A}"/>
              </a:ext>
            </a:extLst>
          </p:cNvPr>
          <p:cNvSpPr/>
          <p:nvPr/>
        </p:nvSpPr>
        <p:spPr>
          <a:xfrm>
            <a:off x="3790929" y="4851037"/>
            <a:ext cx="716631" cy="15226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71" name="圖片 70">
            <a:extLst>
              <a:ext uri="{FF2B5EF4-FFF2-40B4-BE49-F238E27FC236}">
                <a16:creationId xmlns:a16="http://schemas.microsoft.com/office/drawing/2014/main" id="{BE493D96-23AF-C5A6-B363-66B61C0C229A}"/>
              </a:ext>
            </a:extLst>
          </p:cNvPr>
          <p:cNvPicPr>
            <a:picLocks noChangeAspect="1"/>
          </p:cNvPicPr>
          <p:nvPr/>
        </p:nvPicPr>
        <p:blipFill>
          <a:blip r:embed="rId3"/>
          <a:srcRect t="75522" r="77023"/>
          <a:stretch/>
        </p:blipFill>
        <p:spPr>
          <a:xfrm>
            <a:off x="4532188" y="5812077"/>
            <a:ext cx="804355" cy="872437"/>
          </a:xfrm>
          <a:prstGeom prst="rect">
            <a:avLst/>
          </a:prstGeom>
        </p:spPr>
      </p:pic>
      <p:sp>
        <p:nvSpPr>
          <p:cNvPr id="2" name="投影片編號版面配置區 1">
            <a:extLst>
              <a:ext uri="{FF2B5EF4-FFF2-40B4-BE49-F238E27FC236}">
                <a16:creationId xmlns:a16="http://schemas.microsoft.com/office/drawing/2014/main" id="{880AD201-3FAD-A7E2-BE20-E06A978AE0B3}"/>
              </a:ext>
            </a:extLst>
          </p:cNvPr>
          <p:cNvSpPr>
            <a:spLocks noGrp="1"/>
          </p:cNvSpPr>
          <p:nvPr>
            <p:ph type="sldNum" sz="quarter" idx="12"/>
          </p:nvPr>
        </p:nvSpPr>
        <p:spPr/>
        <p:txBody>
          <a:bodyPr/>
          <a:lstStyle/>
          <a:p>
            <a:fld id="{565CE74E-AB26-4998-AD42-012C4C1AD076}" type="slidenum">
              <a:rPr lang="zh-CN" altLang="en-US" smtClean="0"/>
              <a:t>60</a:t>
            </a:fld>
            <a:endParaRPr lang="zh-CN" altLang="en-US" dirty="0"/>
          </a:p>
        </p:txBody>
      </p:sp>
    </p:spTree>
    <p:extLst>
      <p:ext uri="{BB962C8B-B14F-4D97-AF65-F5344CB8AC3E}">
        <p14:creationId xmlns:p14="http://schemas.microsoft.com/office/powerpoint/2010/main" val="211048384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show="0">
  <p:cSld>
    <p:spTree>
      <p:nvGrpSpPr>
        <p:cNvPr id="1" name="">
          <a:extLst>
            <a:ext uri="{FF2B5EF4-FFF2-40B4-BE49-F238E27FC236}">
              <a16:creationId xmlns:a16="http://schemas.microsoft.com/office/drawing/2014/main" id="{43BDE4BD-F1BA-0634-574A-78C97BF6AED5}"/>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55208042-5D3A-02D0-AAF2-13903B777E5E}"/>
              </a:ext>
            </a:extLst>
          </p:cNvPr>
          <p:cNvGrpSpPr/>
          <p:nvPr/>
        </p:nvGrpSpPr>
        <p:grpSpPr>
          <a:xfrm>
            <a:off x="568443" y="319365"/>
            <a:ext cx="3709402" cy="461665"/>
            <a:chOff x="568442" y="319364"/>
            <a:chExt cx="3709402" cy="461666"/>
          </a:xfrm>
        </p:grpSpPr>
        <p:sp>
          <p:nvSpPr>
            <p:cNvPr id="55" name="文本框 23">
              <a:extLst>
                <a:ext uri="{FF2B5EF4-FFF2-40B4-BE49-F238E27FC236}">
                  <a16:creationId xmlns:a16="http://schemas.microsoft.com/office/drawing/2014/main" id="{35FC6B78-F82B-F919-4680-E6789A101BBA}"/>
                </a:ext>
              </a:extLst>
            </p:cNvPr>
            <p:cNvSpPr txBox="1"/>
            <p:nvPr/>
          </p:nvSpPr>
          <p:spPr>
            <a:xfrm>
              <a:off x="665958" y="319364"/>
              <a:ext cx="3611886"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Function - Rho </a:t>
              </a:r>
              <a:r>
                <a:rPr lang="zh-CN"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𝝆 </a:t>
              </a:r>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and Pi </a:t>
              </a:r>
              <a:r>
                <a:rPr lang="zh-CN"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𝝅  </a:t>
              </a:r>
            </a:p>
          </p:txBody>
        </p:sp>
        <p:sp>
          <p:nvSpPr>
            <p:cNvPr id="56" name="等腰三角形 55">
              <a:extLst>
                <a:ext uri="{FF2B5EF4-FFF2-40B4-BE49-F238E27FC236}">
                  <a16:creationId xmlns:a16="http://schemas.microsoft.com/office/drawing/2014/main" id="{84E1DF0B-D4FC-C547-21F7-B3872CA09ED9}"/>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4" name="文字方塊 3">
            <a:extLst>
              <a:ext uri="{FF2B5EF4-FFF2-40B4-BE49-F238E27FC236}">
                <a16:creationId xmlns:a16="http://schemas.microsoft.com/office/drawing/2014/main" id="{9CAAB33C-9DDD-B5EB-D06A-ED796B701D5B}"/>
              </a:ext>
            </a:extLst>
          </p:cNvPr>
          <p:cNvSpPr txBox="1"/>
          <p:nvPr/>
        </p:nvSpPr>
        <p:spPr>
          <a:xfrm>
            <a:off x="660861" y="998249"/>
            <a:ext cx="8026090" cy="614079"/>
          </a:xfrm>
          <a:prstGeom prst="rect">
            <a:avLst/>
          </a:prstGeom>
          <a:noFill/>
        </p:spPr>
        <p:txBody>
          <a:bodyPr wrap="square">
            <a:spAutoFit/>
          </a:bodyPr>
          <a:lstStyle/>
          <a:p>
            <a:pPr marL="285750" indent="-285750">
              <a:lnSpc>
                <a:spcPct val="200000"/>
              </a:lnSpc>
              <a:buFont typeface="Wingdings" panose="05000000000000000000" pitchFamily="2" charset="2"/>
              <a:buChar char="ü"/>
            </a:pPr>
            <a:r>
              <a:rPr lang="es-E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B[y, 2x + 3y] = ROT(A[x, y], r[x, y])                     ∀ (x, y) in (0...4, 0...4) </a:t>
            </a:r>
            <a:endParaRPr lang="zh-TW" altLang="en-US" sz="2000" b="1"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p:txBody>
      </p:sp>
      <p:pic>
        <p:nvPicPr>
          <p:cNvPr id="3" name="圖片 2">
            <a:extLst>
              <a:ext uri="{FF2B5EF4-FFF2-40B4-BE49-F238E27FC236}">
                <a16:creationId xmlns:a16="http://schemas.microsoft.com/office/drawing/2014/main" id="{DB9E6265-D8C9-AEDE-BA8D-546441975712}"/>
              </a:ext>
            </a:extLst>
          </p:cNvPr>
          <p:cNvPicPr>
            <a:picLocks noChangeAspect="1"/>
          </p:cNvPicPr>
          <p:nvPr/>
        </p:nvPicPr>
        <p:blipFill rotWithShape="1">
          <a:blip r:embed="rId3"/>
          <a:srcRect l="3153" t="3930" b="20604"/>
          <a:stretch/>
        </p:blipFill>
        <p:spPr>
          <a:xfrm>
            <a:off x="707774" y="2247372"/>
            <a:ext cx="5374238" cy="1905585"/>
          </a:xfrm>
          <a:prstGeom prst="rect">
            <a:avLst/>
          </a:prstGeom>
        </p:spPr>
      </p:pic>
      <p:graphicFrame>
        <p:nvGraphicFramePr>
          <p:cNvPr id="6" name="表格 5">
            <a:extLst>
              <a:ext uri="{FF2B5EF4-FFF2-40B4-BE49-F238E27FC236}">
                <a16:creationId xmlns:a16="http://schemas.microsoft.com/office/drawing/2014/main" id="{DE9A77F0-E080-771A-4056-8E1CDB800791}"/>
              </a:ext>
            </a:extLst>
          </p:cNvPr>
          <p:cNvGraphicFramePr>
            <a:graphicFrameLocks noGrp="1"/>
          </p:cNvGraphicFramePr>
          <p:nvPr>
            <p:extLst>
              <p:ext uri="{D42A27DB-BD31-4B8C-83A1-F6EECF244321}">
                <p14:modId xmlns:p14="http://schemas.microsoft.com/office/powerpoint/2010/main" val="3842918334"/>
              </p:ext>
            </p:extLst>
          </p:nvPr>
        </p:nvGraphicFramePr>
        <p:xfrm>
          <a:off x="970039" y="4521817"/>
          <a:ext cx="3307806" cy="1615376"/>
        </p:xfrm>
        <a:graphic>
          <a:graphicData uri="http://schemas.openxmlformats.org/drawingml/2006/table">
            <a:tbl>
              <a:tblPr firstRow="1" bandRow="1">
                <a:tableStyleId>{616DA210-FB5B-4158-B5E0-FEB733F419BA}</a:tableStyleId>
              </a:tblPr>
              <a:tblGrid>
                <a:gridCol w="551301">
                  <a:extLst>
                    <a:ext uri="{9D8B030D-6E8A-4147-A177-3AD203B41FA5}">
                      <a16:colId xmlns:a16="http://schemas.microsoft.com/office/drawing/2014/main" val="3614025825"/>
                    </a:ext>
                  </a:extLst>
                </a:gridCol>
                <a:gridCol w="551301">
                  <a:extLst>
                    <a:ext uri="{9D8B030D-6E8A-4147-A177-3AD203B41FA5}">
                      <a16:colId xmlns:a16="http://schemas.microsoft.com/office/drawing/2014/main" val="2404859464"/>
                    </a:ext>
                  </a:extLst>
                </a:gridCol>
                <a:gridCol w="551301">
                  <a:extLst>
                    <a:ext uri="{9D8B030D-6E8A-4147-A177-3AD203B41FA5}">
                      <a16:colId xmlns:a16="http://schemas.microsoft.com/office/drawing/2014/main" val="3311957823"/>
                    </a:ext>
                  </a:extLst>
                </a:gridCol>
                <a:gridCol w="551301">
                  <a:extLst>
                    <a:ext uri="{9D8B030D-6E8A-4147-A177-3AD203B41FA5}">
                      <a16:colId xmlns:a16="http://schemas.microsoft.com/office/drawing/2014/main" val="4005269230"/>
                    </a:ext>
                  </a:extLst>
                </a:gridCol>
                <a:gridCol w="551301">
                  <a:extLst>
                    <a:ext uri="{9D8B030D-6E8A-4147-A177-3AD203B41FA5}">
                      <a16:colId xmlns:a16="http://schemas.microsoft.com/office/drawing/2014/main" val="1568460107"/>
                    </a:ext>
                  </a:extLst>
                </a:gridCol>
                <a:gridCol w="551301">
                  <a:extLst>
                    <a:ext uri="{9D8B030D-6E8A-4147-A177-3AD203B41FA5}">
                      <a16:colId xmlns:a16="http://schemas.microsoft.com/office/drawing/2014/main" val="2309047448"/>
                    </a:ext>
                  </a:extLst>
                </a:gridCol>
              </a:tblGrid>
              <a:tr h="266662">
                <a:tc>
                  <a:txBody>
                    <a:bodyPr/>
                    <a:lstStyle/>
                    <a:p>
                      <a:endParaRPr lang="zh-TW" altLang="en-US" sz="1100" dirty="0">
                        <a:latin typeface="Times New Roman" panose="02020603050405020304" pitchFamily="18" charset="0"/>
                        <a:cs typeface="Times New Roman" panose="02020603050405020304" pitchFamily="18" charset="0"/>
                      </a:endParaRPr>
                    </a:p>
                  </a:txBody>
                  <a:tcPr>
                    <a:lnTlToBr w="12700" cap="flat" cmpd="sng" algn="ctr">
                      <a:solidFill>
                        <a:schemeClr val="tx1"/>
                      </a:solidFill>
                      <a:prstDash val="solid"/>
                      <a:round/>
                      <a:headEnd type="none" w="med" len="med"/>
                      <a:tailEnd type="none" w="med" len="med"/>
                    </a:lnTlToBr>
                    <a:solidFill>
                      <a:schemeClr val="accent5">
                        <a:lumMod val="10000"/>
                        <a:lumOff val="90000"/>
                      </a:schemeClr>
                    </a:solidFill>
                  </a:tcPr>
                </a:tc>
                <a:tc>
                  <a:txBody>
                    <a:bodyPr/>
                    <a:lstStyle/>
                    <a:p>
                      <a:r>
                        <a:rPr lang="en-US" altLang="zh-TW" sz="1100" i="1" dirty="0">
                          <a:latin typeface="Times New Roman" panose="02020603050405020304" pitchFamily="18" charset="0"/>
                          <a:cs typeface="Times New Roman" panose="02020603050405020304" pitchFamily="18" charset="0"/>
                        </a:rPr>
                        <a:t>x</a:t>
                      </a:r>
                      <a:r>
                        <a:rPr lang="en-US" altLang="zh-TW" sz="1100" dirty="0">
                          <a:latin typeface="Times New Roman" panose="02020603050405020304" pitchFamily="18" charset="0"/>
                          <a:cs typeface="Times New Roman" panose="02020603050405020304" pitchFamily="18" charset="0"/>
                        </a:rPr>
                        <a:t> = 3</a:t>
                      </a:r>
                      <a:endParaRPr lang="zh-TW" altLang="en-US" sz="1100" dirty="0">
                        <a:latin typeface="Times New Roman" panose="02020603050405020304" pitchFamily="18" charset="0"/>
                        <a:cs typeface="Times New Roman" panose="02020603050405020304" pitchFamily="18" charset="0"/>
                      </a:endParaRPr>
                    </a:p>
                  </a:txBody>
                  <a:tcPr>
                    <a:solidFill>
                      <a:schemeClr val="accent5">
                        <a:lumMod val="10000"/>
                        <a:lumOff val="9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100" i="1" dirty="0">
                          <a:latin typeface="Times New Roman" panose="02020603050405020304" pitchFamily="18" charset="0"/>
                          <a:cs typeface="Times New Roman" panose="02020603050405020304" pitchFamily="18" charset="0"/>
                        </a:rPr>
                        <a:t>x</a:t>
                      </a:r>
                      <a:r>
                        <a:rPr lang="en-US" altLang="zh-TW" sz="1100" dirty="0">
                          <a:latin typeface="Times New Roman" panose="02020603050405020304" pitchFamily="18" charset="0"/>
                          <a:cs typeface="Times New Roman" panose="02020603050405020304" pitchFamily="18" charset="0"/>
                        </a:rPr>
                        <a:t> = 4</a:t>
                      </a:r>
                      <a:endParaRPr lang="zh-TW" altLang="en-US" sz="1100" dirty="0">
                        <a:latin typeface="Times New Roman" panose="02020603050405020304" pitchFamily="18" charset="0"/>
                        <a:cs typeface="Times New Roman" panose="02020603050405020304" pitchFamily="18" charset="0"/>
                      </a:endParaRPr>
                    </a:p>
                  </a:txBody>
                  <a:tcPr>
                    <a:solidFill>
                      <a:schemeClr val="accent5">
                        <a:lumMod val="10000"/>
                        <a:lumOff val="9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100" i="1" dirty="0">
                          <a:latin typeface="Times New Roman" panose="02020603050405020304" pitchFamily="18" charset="0"/>
                          <a:cs typeface="Times New Roman" panose="02020603050405020304" pitchFamily="18" charset="0"/>
                        </a:rPr>
                        <a:t>x</a:t>
                      </a:r>
                      <a:r>
                        <a:rPr lang="en-US" altLang="zh-TW" sz="1100" dirty="0">
                          <a:latin typeface="Times New Roman" panose="02020603050405020304" pitchFamily="18" charset="0"/>
                          <a:cs typeface="Times New Roman" panose="02020603050405020304" pitchFamily="18" charset="0"/>
                        </a:rPr>
                        <a:t> =</a:t>
                      </a:r>
                      <a:r>
                        <a:rPr lang="en-US" altLang="zh-TW" sz="1100" baseline="0" dirty="0">
                          <a:latin typeface="Times New Roman" panose="02020603050405020304" pitchFamily="18" charset="0"/>
                          <a:cs typeface="Times New Roman" panose="02020603050405020304" pitchFamily="18" charset="0"/>
                        </a:rPr>
                        <a:t> 0</a:t>
                      </a:r>
                      <a:endParaRPr lang="zh-TW" altLang="en-US" sz="1100" dirty="0">
                        <a:latin typeface="Times New Roman" panose="02020603050405020304" pitchFamily="18" charset="0"/>
                        <a:cs typeface="Times New Roman" panose="02020603050405020304" pitchFamily="18" charset="0"/>
                      </a:endParaRPr>
                    </a:p>
                  </a:txBody>
                  <a:tcPr>
                    <a:solidFill>
                      <a:schemeClr val="accent5">
                        <a:lumMod val="10000"/>
                        <a:lumOff val="9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100" i="1" dirty="0">
                          <a:latin typeface="Times New Roman" panose="02020603050405020304" pitchFamily="18" charset="0"/>
                          <a:cs typeface="Times New Roman" panose="02020603050405020304" pitchFamily="18" charset="0"/>
                        </a:rPr>
                        <a:t>x</a:t>
                      </a:r>
                      <a:r>
                        <a:rPr lang="en-US" altLang="zh-TW" sz="1100" dirty="0">
                          <a:latin typeface="Times New Roman" panose="02020603050405020304" pitchFamily="18" charset="0"/>
                          <a:cs typeface="Times New Roman" panose="02020603050405020304" pitchFamily="18" charset="0"/>
                        </a:rPr>
                        <a:t> = 1</a:t>
                      </a:r>
                      <a:endParaRPr lang="zh-TW" altLang="en-US" sz="1100" dirty="0">
                        <a:latin typeface="Times New Roman" panose="02020603050405020304" pitchFamily="18" charset="0"/>
                        <a:cs typeface="Times New Roman" panose="02020603050405020304" pitchFamily="18" charset="0"/>
                      </a:endParaRPr>
                    </a:p>
                  </a:txBody>
                  <a:tcPr>
                    <a:solidFill>
                      <a:schemeClr val="accent5">
                        <a:lumMod val="10000"/>
                        <a:lumOff val="9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100" i="1" dirty="0">
                          <a:latin typeface="Times New Roman" panose="02020603050405020304" pitchFamily="18" charset="0"/>
                          <a:cs typeface="Times New Roman" panose="02020603050405020304" pitchFamily="18" charset="0"/>
                        </a:rPr>
                        <a:t>x</a:t>
                      </a:r>
                      <a:r>
                        <a:rPr lang="en-US" altLang="zh-TW" sz="1100" dirty="0">
                          <a:latin typeface="Times New Roman" panose="02020603050405020304" pitchFamily="18" charset="0"/>
                          <a:cs typeface="Times New Roman" panose="02020603050405020304" pitchFamily="18" charset="0"/>
                        </a:rPr>
                        <a:t> = 2</a:t>
                      </a:r>
                      <a:endParaRPr lang="zh-TW" altLang="en-US" sz="1100" dirty="0">
                        <a:latin typeface="Times New Roman" panose="02020603050405020304" pitchFamily="18" charset="0"/>
                        <a:cs typeface="Times New Roman" panose="02020603050405020304" pitchFamily="18" charset="0"/>
                      </a:endParaRPr>
                    </a:p>
                  </a:txBody>
                  <a:tcPr>
                    <a:solidFill>
                      <a:schemeClr val="accent5">
                        <a:lumMod val="10000"/>
                        <a:lumOff val="90000"/>
                      </a:schemeClr>
                    </a:solidFill>
                  </a:tcPr>
                </a:tc>
                <a:extLst>
                  <a:ext uri="{0D108BD9-81ED-4DB2-BD59-A6C34878D82A}">
                    <a16:rowId xmlns:a16="http://schemas.microsoft.com/office/drawing/2014/main" val="2980161464"/>
                  </a:ext>
                </a:extLst>
              </a:tr>
              <a:tr h="266662">
                <a:tc>
                  <a:txBody>
                    <a:bodyPr/>
                    <a:lstStyle/>
                    <a:p>
                      <a:r>
                        <a:rPr lang="en-US" altLang="zh-TW" sz="1100" b="1" i="1" dirty="0">
                          <a:latin typeface="Times New Roman" panose="02020603050405020304" pitchFamily="18" charset="0"/>
                          <a:cs typeface="Times New Roman" panose="02020603050405020304" pitchFamily="18" charset="0"/>
                        </a:rPr>
                        <a:t>y</a:t>
                      </a:r>
                      <a:r>
                        <a:rPr lang="en-US" altLang="zh-TW" sz="1100" b="1" dirty="0">
                          <a:latin typeface="Times New Roman" panose="02020603050405020304" pitchFamily="18" charset="0"/>
                          <a:cs typeface="Times New Roman" panose="02020603050405020304" pitchFamily="18" charset="0"/>
                        </a:rPr>
                        <a:t> = 2</a:t>
                      </a:r>
                      <a:endParaRPr lang="zh-TW" altLang="en-US" sz="1100" b="1" dirty="0">
                        <a:latin typeface="Times New Roman" panose="02020603050405020304" pitchFamily="18" charset="0"/>
                        <a:cs typeface="Times New Roman" panose="02020603050405020304" pitchFamily="18" charset="0"/>
                      </a:endParaRPr>
                    </a:p>
                  </a:txBody>
                  <a:tcPr>
                    <a:solidFill>
                      <a:schemeClr val="accent5">
                        <a:lumMod val="10000"/>
                        <a:lumOff val="90000"/>
                      </a:schemeClr>
                    </a:solidFill>
                  </a:tcPr>
                </a:tc>
                <a:tc>
                  <a:txBody>
                    <a:bodyPr/>
                    <a:lstStyle/>
                    <a:p>
                      <a:pPr algn="ctr"/>
                      <a:r>
                        <a:rPr lang="en-US" altLang="zh-TW" sz="1100" dirty="0">
                          <a:latin typeface="Times New Roman" panose="02020603050405020304" pitchFamily="18" charset="0"/>
                          <a:cs typeface="Times New Roman" panose="02020603050405020304" pitchFamily="18" charset="0"/>
                        </a:rPr>
                        <a:t>25</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39</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3</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10</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43</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extLst>
                  <a:ext uri="{0D108BD9-81ED-4DB2-BD59-A6C34878D82A}">
                    <a16:rowId xmlns:a16="http://schemas.microsoft.com/office/drawing/2014/main" val="1333451727"/>
                  </a:ext>
                </a:extLst>
              </a:tr>
              <a:tr h="27051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100" b="1" i="1" dirty="0">
                          <a:latin typeface="Times New Roman" panose="02020603050405020304" pitchFamily="18" charset="0"/>
                          <a:cs typeface="Times New Roman" panose="02020603050405020304" pitchFamily="18" charset="0"/>
                        </a:rPr>
                        <a:t>y</a:t>
                      </a:r>
                      <a:r>
                        <a:rPr lang="en-US" altLang="zh-TW" sz="1100" b="1" dirty="0">
                          <a:latin typeface="Times New Roman" panose="02020603050405020304" pitchFamily="18" charset="0"/>
                          <a:cs typeface="Times New Roman" panose="02020603050405020304" pitchFamily="18" charset="0"/>
                        </a:rPr>
                        <a:t> = 1</a:t>
                      </a:r>
                      <a:endParaRPr lang="zh-TW" altLang="en-US" sz="1100" b="1" dirty="0">
                        <a:latin typeface="Times New Roman" panose="02020603050405020304" pitchFamily="18" charset="0"/>
                        <a:cs typeface="Times New Roman" panose="02020603050405020304" pitchFamily="18" charset="0"/>
                      </a:endParaRPr>
                    </a:p>
                  </a:txBody>
                  <a:tcPr>
                    <a:solidFill>
                      <a:schemeClr val="accent5">
                        <a:lumMod val="10000"/>
                        <a:lumOff val="90000"/>
                      </a:schemeClr>
                    </a:solidFill>
                  </a:tcPr>
                </a:tc>
                <a:tc>
                  <a:txBody>
                    <a:bodyPr/>
                    <a:lstStyle/>
                    <a:p>
                      <a:pPr algn="ctr"/>
                      <a:r>
                        <a:rPr lang="en-US" altLang="zh-TW" sz="1100" dirty="0">
                          <a:latin typeface="Times New Roman" panose="02020603050405020304" pitchFamily="18" charset="0"/>
                          <a:cs typeface="Times New Roman" panose="02020603050405020304" pitchFamily="18" charset="0"/>
                        </a:rPr>
                        <a:t>55</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20</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36</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44</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6</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extLst>
                  <a:ext uri="{0D108BD9-81ED-4DB2-BD59-A6C34878D82A}">
                    <a16:rowId xmlns:a16="http://schemas.microsoft.com/office/drawing/2014/main" val="3132785920"/>
                  </a:ext>
                </a:extLst>
              </a:tr>
              <a:tr h="27051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100" b="1" i="1" dirty="0">
                          <a:latin typeface="Times New Roman" panose="02020603050405020304" pitchFamily="18" charset="0"/>
                          <a:cs typeface="Times New Roman" panose="02020603050405020304" pitchFamily="18" charset="0"/>
                        </a:rPr>
                        <a:t>y</a:t>
                      </a:r>
                      <a:r>
                        <a:rPr lang="en-US" altLang="zh-TW" sz="1100" b="1" dirty="0">
                          <a:latin typeface="Times New Roman" panose="02020603050405020304" pitchFamily="18" charset="0"/>
                          <a:cs typeface="Times New Roman" panose="02020603050405020304" pitchFamily="18" charset="0"/>
                        </a:rPr>
                        <a:t> = 0</a:t>
                      </a:r>
                      <a:endParaRPr lang="zh-TW" altLang="en-US" sz="1100" b="1" dirty="0">
                        <a:latin typeface="Times New Roman" panose="02020603050405020304" pitchFamily="18" charset="0"/>
                        <a:cs typeface="Times New Roman" panose="02020603050405020304" pitchFamily="18" charset="0"/>
                      </a:endParaRPr>
                    </a:p>
                  </a:txBody>
                  <a:tcPr>
                    <a:solidFill>
                      <a:schemeClr val="accent5">
                        <a:lumMod val="10000"/>
                        <a:lumOff val="90000"/>
                      </a:schemeClr>
                    </a:solidFill>
                  </a:tcPr>
                </a:tc>
                <a:tc>
                  <a:txBody>
                    <a:bodyPr/>
                    <a:lstStyle/>
                    <a:p>
                      <a:pPr algn="ctr"/>
                      <a:r>
                        <a:rPr lang="en-US" altLang="zh-TW" sz="1100" dirty="0">
                          <a:latin typeface="Times New Roman" panose="02020603050405020304" pitchFamily="18" charset="0"/>
                          <a:cs typeface="Times New Roman" panose="02020603050405020304" pitchFamily="18" charset="0"/>
                        </a:rPr>
                        <a:t>28</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27</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0</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1</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62</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extLst>
                  <a:ext uri="{0D108BD9-81ED-4DB2-BD59-A6C34878D82A}">
                    <a16:rowId xmlns:a16="http://schemas.microsoft.com/office/drawing/2014/main" val="3407945109"/>
                  </a:ext>
                </a:extLst>
              </a:tr>
              <a:tr h="27051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100" b="1" i="1" dirty="0">
                          <a:latin typeface="Times New Roman" panose="02020603050405020304" pitchFamily="18" charset="0"/>
                          <a:cs typeface="Times New Roman" panose="02020603050405020304" pitchFamily="18" charset="0"/>
                        </a:rPr>
                        <a:t>y</a:t>
                      </a:r>
                      <a:r>
                        <a:rPr lang="en-US" altLang="zh-TW" sz="1100" b="1" dirty="0">
                          <a:latin typeface="Times New Roman" panose="02020603050405020304" pitchFamily="18" charset="0"/>
                          <a:cs typeface="Times New Roman" panose="02020603050405020304" pitchFamily="18" charset="0"/>
                        </a:rPr>
                        <a:t> = 4</a:t>
                      </a:r>
                      <a:endParaRPr lang="zh-TW" altLang="en-US" sz="1100" b="1" dirty="0">
                        <a:latin typeface="Times New Roman" panose="02020603050405020304" pitchFamily="18" charset="0"/>
                        <a:cs typeface="Times New Roman" panose="02020603050405020304" pitchFamily="18" charset="0"/>
                      </a:endParaRPr>
                    </a:p>
                  </a:txBody>
                  <a:tcPr>
                    <a:solidFill>
                      <a:schemeClr val="accent5">
                        <a:lumMod val="10000"/>
                        <a:lumOff val="90000"/>
                      </a:schemeClr>
                    </a:solidFill>
                  </a:tcPr>
                </a:tc>
                <a:tc>
                  <a:txBody>
                    <a:bodyPr/>
                    <a:lstStyle/>
                    <a:p>
                      <a:pPr algn="ctr"/>
                      <a:r>
                        <a:rPr lang="en-US" altLang="zh-TW" sz="1100" dirty="0">
                          <a:latin typeface="Times New Roman" panose="02020603050405020304" pitchFamily="18" charset="0"/>
                          <a:cs typeface="Times New Roman" panose="02020603050405020304" pitchFamily="18" charset="0"/>
                        </a:rPr>
                        <a:t>56</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14</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18</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2</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61</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extLst>
                  <a:ext uri="{0D108BD9-81ED-4DB2-BD59-A6C34878D82A}">
                    <a16:rowId xmlns:a16="http://schemas.microsoft.com/office/drawing/2014/main" val="3011443800"/>
                  </a:ext>
                </a:extLst>
              </a:tr>
              <a:tr h="27051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100" b="1" i="1" dirty="0">
                          <a:latin typeface="Times New Roman" panose="02020603050405020304" pitchFamily="18" charset="0"/>
                          <a:cs typeface="Times New Roman" panose="02020603050405020304" pitchFamily="18" charset="0"/>
                        </a:rPr>
                        <a:t>y</a:t>
                      </a:r>
                      <a:r>
                        <a:rPr lang="en-US" altLang="zh-TW" sz="1100" b="1" dirty="0">
                          <a:latin typeface="Times New Roman" panose="02020603050405020304" pitchFamily="18" charset="0"/>
                          <a:cs typeface="Times New Roman" panose="02020603050405020304" pitchFamily="18" charset="0"/>
                        </a:rPr>
                        <a:t> = 3</a:t>
                      </a:r>
                      <a:endParaRPr lang="zh-TW" altLang="en-US" sz="1100" b="1" dirty="0">
                        <a:latin typeface="Times New Roman" panose="02020603050405020304" pitchFamily="18" charset="0"/>
                        <a:cs typeface="Times New Roman" panose="02020603050405020304" pitchFamily="18" charset="0"/>
                      </a:endParaRPr>
                    </a:p>
                  </a:txBody>
                  <a:tcPr>
                    <a:solidFill>
                      <a:schemeClr val="accent5">
                        <a:lumMod val="10000"/>
                        <a:lumOff val="90000"/>
                      </a:schemeClr>
                    </a:solidFill>
                  </a:tcPr>
                </a:tc>
                <a:tc>
                  <a:txBody>
                    <a:bodyPr/>
                    <a:lstStyle/>
                    <a:p>
                      <a:pPr algn="ctr"/>
                      <a:r>
                        <a:rPr lang="en-US" altLang="zh-TW" sz="1100" dirty="0">
                          <a:latin typeface="Times New Roman" panose="02020603050405020304" pitchFamily="18" charset="0"/>
                          <a:cs typeface="Times New Roman" panose="02020603050405020304" pitchFamily="18" charset="0"/>
                        </a:rPr>
                        <a:t>21</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8</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41</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45</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15</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extLst>
                  <a:ext uri="{0D108BD9-81ED-4DB2-BD59-A6C34878D82A}">
                    <a16:rowId xmlns:a16="http://schemas.microsoft.com/office/drawing/2014/main" val="4263992491"/>
                  </a:ext>
                </a:extLst>
              </a:tr>
            </a:tbl>
          </a:graphicData>
        </a:graphic>
      </p:graphicFrame>
      <p:grpSp>
        <p:nvGrpSpPr>
          <p:cNvPr id="12" name="群組 11">
            <a:extLst>
              <a:ext uri="{FF2B5EF4-FFF2-40B4-BE49-F238E27FC236}">
                <a16:creationId xmlns:a16="http://schemas.microsoft.com/office/drawing/2014/main" id="{E042A407-FE75-F1E7-7332-118CF3DEB6B5}"/>
              </a:ext>
            </a:extLst>
          </p:cNvPr>
          <p:cNvGrpSpPr/>
          <p:nvPr/>
        </p:nvGrpSpPr>
        <p:grpSpPr>
          <a:xfrm>
            <a:off x="6610874" y="1965752"/>
            <a:ext cx="3570051" cy="2252443"/>
            <a:chOff x="7037349" y="1982720"/>
            <a:chExt cx="3570051" cy="2252443"/>
          </a:xfrm>
        </p:grpSpPr>
        <p:pic>
          <p:nvPicPr>
            <p:cNvPr id="8" name="圖片 7">
              <a:extLst>
                <a:ext uri="{FF2B5EF4-FFF2-40B4-BE49-F238E27FC236}">
                  <a16:creationId xmlns:a16="http://schemas.microsoft.com/office/drawing/2014/main" id="{DFA572CE-A7A6-794A-BD08-AFA0236CEB0F}"/>
                </a:ext>
              </a:extLst>
            </p:cNvPr>
            <p:cNvPicPr>
              <a:picLocks noChangeAspect="1"/>
            </p:cNvPicPr>
            <p:nvPr/>
          </p:nvPicPr>
          <p:blipFill>
            <a:blip r:embed="rId4"/>
            <a:stretch>
              <a:fillRect/>
            </a:stretch>
          </p:blipFill>
          <p:spPr>
            <a:xfrm>
              <a:off x="7603507" y="1982720"/>
              <a:ext cx="3003893" cy="2187092"/>
            </a:xfrm>
            <a:prstGeom prst="rect">
              <a:avLst/>
            </a:prstGeom>
          </p:spPr>
        </p:pic>
        <p:pic>
          <p:nvPicPr>
            <p:cNvPr id="9" name="圖片 8">
              <a:extLst>
                <a:ext uri="{FF2B5EF4-FFF2-40B4-BE49-F238E27FC236}">
                  <a16:creationId xmlns:a16="http://schemas.microsoft.com/office/drawing/2014/main" id="{C2ADE487-71A5-1208-FA25-11FD122C0E88}"/>
                </a:ext>
              </a:extLst>
            </p:cNvPr>
            <p:cNvPicPr>
              <a:picLocks noChangeAspect="1"/>
            </p:cNvPicPr>
            <p:nvPr/>
          </p:nvPicPr>
          <p:blipFill>
            <a:blip r:embed="rId5"/>
            <a:srcRect t="75522" r="77023"/>
            <a:stretch/>
          </p:blipFill>
          <p:spPr>
            <a:xfrm>
              <a:off x="7037349" y="3621084"/>
              <a:ext cx="566158" cy="614079"/>
            </a:xfrm>
            <a:prstGeom prst="rect">
              <a:avLst/>
            </a:prstGeom>
          </p:spPr>
        </p:pic>
      </p:grpSp>
      <p:sp>
        <p:nvSpPr>
          <p:cNvPr id="2" name="投影片編號版面配置區 1">
            <a:extLst>
              <a:ext uri="{FF2B5EF4-FFF2-40B4-BE49-F238E27FC236}">
                <a16:creationId xmlns:a16="http://schemas.microsoft.com/office/drawing/2014/main" id="{617DD9CC-959E-B0E2-3425-55A3738467CD}"/>
              </a:ext>
            </a:extLst>
          </p:cNvPr>
          <p:cNvSpPr>
            <a:spLocks noGrp="1"/>
          </p:cNvSpPr>
          <p:nvPr>
            <p:ph type="sldNum" sz="quarter" idx="12"/>
          </p:nvPr>
        </p:nvSpPr>
        <p:spPr/>
        <p:txBody>
          <a:bodyPr/>
          <a:lstStyle/>
          <a:p>
            <a:fld id="{565CE74E-AB26-4998-AD42-012C4C1AD076}" type="slidenum">
              <a:rPr lang="zh-CN" altLang="en-US" smtClean="0"/>
              <a:t>61</a:t>
            </a:fld>
            <a:endParaRPr lang="zh-CN" altLang="en-US" dirty="0"/>
          </a:p>
        </p:txBody>
      </p:sp>
    </p:spTree>
    <p:extLst>
      <p:ext uri="{BB962C8B-B14F-4D97-AF65-F5344CB8AC3E}">
        <p14:creationId xmlns:p14="http://schemas.microsoft.com/office/powerpoint/2010/main" val="51941367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show="0">
  <p:cSld>
    <p:spTree>
      <p:nvGrpSpPr>
        <p:cNvPr id="1" name="">
          <a:extLst>
            <a:ext uri="{FF2B5EF4-FFF2-40B4-BE49-F238E27FC236}">
              <a16:creationId xmlns:a16="http://schemas.microsoft.com/office/drawing/2014/main" id="{9B8104DC-FA62-5BCC-1D11-149B5A0C42CF}"/>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6B2FF678-FE3B-27BD-84E5-8358FB0336EC}"/>
              </a:ext>
            </a:extLst>
          </p:cNvPr>
          <p:cNvGrpSpPr/>
          <p:nvPr/>
        </p:nvGrpSpPr>
        <p:grpSpPr>
          <a:xfrm>
            <a:off x="568443" y="319365"/>
            <a:ext cx="2398146" cy="461665"/>
            <a:chOff x="568442" y="319364"/>
            <a:chExt cx="2398146" cy="461666"/>
          </a:xfrm>
        </p:grpSpPr>
        <p:sp>
          <p:nvSpPr>
            <p:cNvPr id="55" name="文本框 23">
              <a:extLst>
                <a:ext uri="{FF2B5EF4-FFF2-40B4-BE49-F238E27FC236}">
                  <a16:creationId xmlns:a16="http://schemas.microsoft.com/office/drawing/2014/main" id="{F392301F-754B-FF06-94FF-E8AC088BD333}"/>
                </a:ext>
              </a:extLst>
            </p:cNvPr>
            <p:cNvSpPr txBox="1"/>
            <p:nvPr/>
          </p:nvSpPr>
          <p:spPr>
            <a:xfrm>
              <a:off x="665958" y="319364"/>
              <a:ext cx="2300630"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Function - Chi </a:t>
              </a:r>
              <a:r>
                <a:rPr lang="zh-CN"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𝛘 </a:t>
              </a:r>
              <a:endPar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33D46F33-C4E8-29DB-5044-60C8F55CB9D3}"/>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4" name="文字方塊 3">
            <a:extLst>
              <a:ext uri="{FF2B5EF4-FFF2-40B4-BE49-F238E27FC236}">
                <a16:creationId xmlns:a16="http://schemas.microsoft.com/office/drawing/2014/main" id="{1C7A9B81-4E32-BE3A-55E0-21EDB9258118}"/>
              </a:ext>
            </a:extLst>
          </p:cNvPr>
          <p:cNvSpPr txBox="1"/>
          <p:nvPr/>
        </p:nvSpPr>
        <p:spPr>
          <a:xfrm>
            <a:off x="660860" y="998249"/>
            <a:ext cx="9295939" cy="614720"/>
          </a:xfrm>
          <a:prstGeom prst="rect">
            <a:avLst/>
          </a:prstGeom>
          <a:noFill/>
        </p:spPr>
        <p:txBody>
          <a:bodyPr wrap="square">
            <a:spAutoFit/>
          </a:bodyPr>
          <a:lstStyle/>
          <a:p>
            <a:pPr marL="285750" indent="-285750">
              <a:lnSpc>
                <a:spcPct val="200000"/>
              </a:lnSpc>
              <a:buFont typeface="Wingdings" panose="05000000000000000000" pitchFamily="2" charset="2"/>
              <a:buChar char="ü"/>
            </a:pPr>
            <a:r>
              <a:rPr lang="es-E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A[x, y] = B[x, y] ⊕ ((NOT B[x + 1, y]) AND B[x + 2, y]),   ∀ (x, y) in (0...4, 0...4) </a:t>
            </a:r>
            <a:endParaRPr lang="zh-TW" altLang="en-US" sz="2000" b="1"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p:txBody>
      </p:sp>
      <p:pic>
        <p:nvPicPr>
          <p:cNvPr id="3" name="圖片 2">
            <a:extLst>
              <a:ext uri="{FF2B5EF4-FFF2-40B4-BE49-F238E27FC236}">
                <a16:creationId xmlns:a16="http://schemas.microsoft.com/office/drawing/2014/main" id="{848071AA-003C-43A1-6514-C63CF24C7884}"/>
              </a:ext>
            </a:extLst>
          </p:cNvPr>
          <p:cNvPicPr>
            <a:picLocks noChangeAspect="1"/>
          </p:cNvPicPr>
          <p:nvPr/>
        </p:nvPicPr>
        <p:blipFill rotWithShape="1">
          <a:blip r:embed="rId3"/>
          <a:srcRect l="5430" r="10561"/>
          <a:stretch/>
        </p:blipFill>
        <p:spPr>
          <a:xfrm>
            <a:off x="4348523" y="2381924"/>
            <a:ext cx="2867576" cy="3707121"/>
          </a:xfrm>
          <a:prstGeom prst="rect">
            <a:avLst/>
          </a:prstGeom>
          <a:ln>
            <a:noFill/>
          </a:ln>
        </p:spPr>
      </p:pic>
      <p:pic>
        <p:nvPicPr>
          <p:cNvPr id="5" name="圖片 4">
            <a:extLst>
              <a:ext uri="{FF2B5EF4-FFF2-40B4-BE49-F238E27FC236}">
                <a16:creationId xmlns:a16="http://schemas.microsoft.com/office/drawing/2014/main" id="{4139CB1F-DF47-1235-2058-590A048702A5}"/>
              </a:ext>
            </a:extLst>
          </p:cNvPr>
          <p:cNvPicPr>
            <a:picLocks noChangeAspect="1"/>
          </p:cNvPicPr>
          <p:nvPr/>
        </p:nvPicPr>
        <p:blipFill>
          <a:blip r:embed="rId4"/>
          <a:srcRect t="75522" r="77023"/>
          <a:stretch/>
        </p:blipFill>
        <p:spPr>
          <a:xfrm>
            <a:off x="2966589" y="5177928"/>
            <a:ext cx="911631" cy="988793"/>
          </a:xfrm>
          <a:prstGeom prst="rect">
            <a:avLst/>
          </a:prstGeom>
        </p:spPr>
      </p:pic>
      <p:sp>
        <p:nvSpPr>
          <p:cNvPr id="2" name="投影片編號版面配置區 1">
            <a:extLst>
              <a:ext uri="{FF2B5EF4-FFF2-40B4-BE49-F238E27FC236}">
                <a16:creationId xmlns:a16="http://schemas.microsoft.com/office/drawing/2014/main" id="{6E5B9A42-D634-AAD9-F113-26727FAFDCBE}"/>
              </a:ext>
            </a:extLst>
          </p:cNvPr>
          <p:cNvSpPr>
            <a:spLocks noGrp="1"/>
          </p:cNvSpPr>
          <p:nvPr>
            <p:ph type="sldNum" sz="quarter" idx="12"/>
          </p:nvPr>
        </p:nvSpPr>
        <p:spPr/>
        <p:txBody>
          <a:bodyPr/>
          <a:lstStyle/>
          <a:p>
            <a:fld id="{565CE74E-AB26-4998-AD42-012C4C1AD076}" type="slidenum">
              <a:rPr lang="zh-CN" altLang="en-US" smtClean="0"/>
              <a:t>62</a:t>
            </a:fld>
            <a:endParaRPr lang="zh-CN" altLang="en-US" dirty="0"/>
          </a:p>
        </p:txBody>
      </p:sp>
    </p:spTree>
    <p:extLst>
      <p:ext uri="{BB962C8B-B14F-4D97-AF65-F5344CB8AC3E}">
        <p14:creationId xmlns:p14="http://schemas.microsoft.com/office/powerpoint/2010/main" val="123943224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show="0">
  <p:cSld>
    <p:spTree>
      <p:nvGrpSpPr>
        <p:cNvPr id="1" name="">
          <a:extLst>
            <a:ext uri="{FF2B5EF4-FFF2-40B4-BE49-F238E27FC236}">
              <a16:creationId xmlns:a16="http://schemas.microsoft.com/office/drawing/2014/main" id="{FAA1D97C-5972-14A0-1C3A-75D7C2DCEE94}"/>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572F3928-674B-2BB5-BB08-2E789D52A06E}"/>
              </a:ext>
            </a:extLst>
          </p:cNvPr>
          <p:cNvGrpSpPr/>
          <p:nvPr/>
        </p:nvGrpSpPr>
        <p:grpSpPr>
          <a:xfrm>
            <a:off x="568443" y="319365"/>
            <a:ext cx="2398146" cy="461665"/>
            <a:chOff x="568442" y="319364"/>
            <a:chExt cx="2398146" cy="461666"/>
          </a:xfrm>
        </p:grpSpPr>
        <p:sp>
          <p:nvSpPr>
            <p:cNvPr id="55" name="文本框 23">
              <a:extLst>
                <a:ext uri="{FF2B5EF4-FFF2-40B4-BE49-F238E27FC236}">
                  <a16:creationId xmlns:a16="http://schemas.microsoft.com/office/drawing/2014/main" id="{108FAEBA-9F9D-B2F1-665D-8291EC93315E}"/>
                </a:ext>
              </a:extLst>
            </p:cNvPr>
            <p:cNvSpPr txBox="1"/>
            <p:nvPr/>
          </p:nvSpPr>
          <p:spPr>
            <a:xfrm>
              <a:off x="665958" y="319364"/>
              <a:ext cx="2300630"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Function - Iota </a:t>
              </a:r>
              <a:r>
                <a:rPr lang="zh-CN"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𝜾 </a:t>
              </a:r>
              <a:endPar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20166BAE-7198-FEC1-B084-237AA142A0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4" name="文字方塊 3">
            <a:extLst>
              <a:ext uri="{FF2B5EF4-FFF2-40B4-BE49-F238E27FC236}">
                <a16:creationId xmlns:a16="http://schemas.microsoft.com/office/drawing/2014/main" id="{1F3863DD-3355-8FC7-EB9F-0E7A523A1EAA}"/>
              </a:ext>
            </a:extLst>
          </p:cNvPr>
          <p:cNvSpPr txBox="1"/>
          <p:nvPr/>
        </p:nvSpPr>
        <p:spPr>
          <a:xfrm>
            <a:off x="707051" y="742914"/>
            <a:ext cx="10416714" cy="1845185"/>
          </a:xfrm>
          <a:prstGeom prst="rect">
            <a:avLst/>
          </a:prstGeom>
          <a:noFill/>
        </p:spPr>
        <p:txBody>
          <a:bodyPr wrap="square">
            <a:spAutoFit/>
          </a:bodyPr>
          <a:lstStyle/>
          <a:p>
            <a:pPr marL="285750" indent="-285750">
              <a:lnSpc>
                <a:spcPct val="200000"/>
              </a:lnSpc>
              <a:buFont typeface="Wingdings" panose="05000000000000000000" pitchFamily="2" charset="2"/>
              <a:buChar char="ü"/>
            </a:pPr>
            <a:r>
              <a:rPr lang="en-US" altLang="zh-TW" sz="2000" dirty="0">
                <a:latin typeface="Times New Roman" panose="02020603050405020304" pitchFamily="18" charset="0"/>
                <a:cs typeface="Segoe UI" panose="020B0502040204020203" pitchFamily="34" charset="0"/>
              </a:rPr>
              <a:t>The round constant for each round is generated by a linear feedback shift register (LFSR)</a:t>
            </a:r>
            <a:endParaRPr lang="pt-BR"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a:p>
            <a:pPr marL="285750" indent="-285750">
              <a:lnSpc>
                <a:spcPct val="200000"/>
              </a:lnSpc>
              <a:buFont typeface="Wingdings" panose="05000000000000000000" pitchFamily="2" charset="2"/>
              <a:buChar char="ü"/>
            </a:pPr>
            <a:r>
              <a:rPr lang="pt-BR"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A[0, 0] = A[0, 0] ⊕ RC </a:t>
            </a:r>
          </a:p>
          <a:p>
            <a:pPr marL="285750" indent="-285750">
              <a:lnSpc>
                <a:spcPct val="200000"/>
              </a:lnSpc>
              <a:buFont typeface="Wingdings" panose="05000000000000000000" pitchFamily="2" charset="2"/>
              <a:buChar char="ü"/>
            </a:pPr>
            <a:r>
              <a:rPr lang="en-U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The bits corresponding to 63, 31, 15, 7, 3, 1, and 0 are extracted</a:t>
            </a:r>
            <a:endParaRPr lang="zh-TW" altLang="en-US"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aphicFrame>
        <p:nvGraphicFramePr>
          <p:cNvPr id="3" name="表格 2">
            <a:extLst>
              <a:ext uri="{FF2B5EF4-FFF2-40B4-BE49-F238E27FC236}">
                <a16:creationId xmlns:a16="http://schemas.microsoft.com/office/drawing/2014/main" id="{7FD03392-96F1-4FB2-3280-2A81DE6F4F3F}"/>
              </a:ext>
            </a:extLst>
          </p:cNvPr>
          <p:cNvGraphicFramePr>
            <a:graphicFrameLocks noGrp="1"/>
          </p:cNvGraphicFramePr>
          <p:nvPr>
            <p:extLst>
              <p:ext uri="{D42A27DB-BD31-4B8C-83A1-F6EECF244321}">
                <p14:modId xmlns:p14="http://schemas.microsoft.com/office/powerpoint/2010/main" val="582562435"/>
              </p:ext>
            </p:extLst>
          </p:nvPr>
        </p:nvGraphicFramePr>
        <p:xfrm>
          <a:off x="813261" y="2910638"/>
          <a:ext cx="5282739" cy="3633370"/>
        </p:xfrm>
        <a:graphic>
          <a:graphicData uri="http://schemas.openxmlformats.org/drawingml/2006/table">
            <a:tbl>
              <a:tblPr firstRow="1" bandRow="1"/>
              <a:tblGrid>
                <a:gridCol w="712751">
                  <a:extLst>
                    <a:ext uri="{9D8B030D-6E8A-4147-A177-3AD203B41FA5}">
                      <a16:colId xmlns:a16="http://schemas.microsoft.com/office/drawing/2014/main" val="3048320585"/>
                    </a:ext>
                  </a:extLst>
                </a:gridCol>
                <a:gridCol w="1817636">
                  <a:extLst>
                    <a:ext uri="{9D8B030D-6E8A-4147-A177-3AD203B41FA5}">
                      <a16:colId xmlns:a16="http://schemas.microsoft.com/office/drawing/2014/main" val="467093248"/>
                    </a:ext>
                  </a:extLst>
                </a:gridCol>
                <a:gridCol w="710284">
                  <a:extLst>
                    <a:ext uri="{9D8B030D-6E8A-4147-A177-3AD203B41FA5}">
                      <a16:colId xmlns:a16="http://schemas.microsoft.com/office/drawing/2014/main" val="1287481547"/>
                    </a:ext>
                  </a:extLst>
                </a:gridCol>
                <a:gridCol w="2042068">
                  <a:extLst>
                    <a:ext uri="{9D8B030D-6E8A-4147-A177-3AD203B41FA5}">
                      <a16:colId xmlns:a16="http://schemas.microsoft.com/office/drawing/2014/main" val="910431227"/>
                    </a:ext>
                  </a:extLst>
                </a:gridCol>
              </a:tblGrid>
              <a:tr h="27949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Round</a:t>
                      </a:r>
                      <a:endParaRPr lang="zh-TW" altLang="en-US" sz="1200"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Constant</a:t>
                      </a:r>
                      <a:endParaRPr lang="zh-TW" altLang="en-US" sz="1200" dirty="0">
                        <a:latin typeface="Times New Roman" panose="02020603050405020304" pitchFamily="18" charset="0"/>
                        <a:cs typeface="Times New Roman" panose="02020603050405020304" pitchFamily="18" charset="0"/>
                      </a:endParaRPr>
                    </a:p>
                  </a:txBody>
                  <a:tcPr>
                    <a:solidFill>
                      <a:schemeClr val="accent6">
                        <a:lumMod val="40000"/>
                        <a:lumOff val="6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Round</a:t>
                      </a:r>
                      <a:endParaRPr lang="zh-TW" altLang="en-US" sz="1200"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Constant</a:t>
                      </a:r>
                      <a:endParaRPr lang="zh-TW" altLang="en-US" sz="1200" dirty="0">
                        <a:latin typeface="Times New Roman" panose="02020603050405020304" pitchFamily="18" charset="0"/>
                        <a:cs typeface="Times New Roman" panose="02020603050405020304" pitchFamily="18" charset="0"/>
                      </a:endParaRPr>
                    </a:p>
                  </a:txBody>
                  <a:tcPr>
                    <a:solidFill>
                      <a:schemeClr val="tx2">
                        <a:lumMod val="40000"/>
                        <a:lumOff val="60000"/>
                      </a:schemeClr>
                    </a:solidFill>
                  </a:tcPr>
                </a:tc>
                <a:extLst>
                  <a:ext uri="{0D108BD9-81ED-4DB2-BD59-A6C34878D82A}">
                    <a16:rowId xmlns:a16="http://schemas.microsoft.com/office/drawing/2014/main" val="3877786195"/>
                  </a:ext>
                </a:extLst>
              </a:tr>
              <a:tr h="279490">
                <a:tc>
                  <a:txBody>
                    <a:bodyPr/>
                    <a:lstStyle/>
                    <a:p>
                      <a:pPr algn="ctr"/>
                      <a:r>
                        <a:rPr lang="en-US" altLang="zh-TW" sz="1200" dirty="0"/>
                        <a:t>0 </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algn="ctr"/>
                      <a:r>
                        <a:rPr lang="en-US" altLang="zh-TW" sz="1200" dirty="0"/>
                        <a:t>0000_0000_0000_0001</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12</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0000_0000_8000_808B</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716979943"/>
                  </a:ext>
                </a:extLst>
              </a:tr>
              <a:tr h="279490">
                <a:tc>
                  <a:txBody>
                    <a:bodyPr/>
                    <a:lstStyle/>
                    <a:p>
                      <a:pPr algn="ctr"/>
                      <a:r>
                        <a:rPr lang="en-US" altLang="zh-TW" sz="1200" dirty="0"/>
                        <a:t>1</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0000_0000_0000_8082</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13</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8000_0000_0000_008B</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591764457"/>
                  </a:ext>
                </a:extLst>
              </a:tr>
              <a:tr h="279490">
                <a:tc>
                  <a:txBody>
                    <a:bodyPr/>
                    <a:lstStyle/>
                    <a:p>
                      <a:pPr algn="ctr"/>
                      <a:r>
                        <a:rPr lang="en-US" altLang="zh-TW" sz="1200" dirty="0"/>
                        <a:t>2</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8000_0000_0000_808A</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14</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8000_0000_0000_8089</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52462527"/>
                  </a:ext>
                </a:extLst>
              </a:tr>
              <a:tr h="279490">
                <a:tc>
                  <a:txBody>
                    <a:bodyPr/>
                    <a:lstStyle/>
                    <a:p>
                      <a:pPr algn="ctr"/>
                      <a:r>
                        <a:rPr lang="en-US" altLang="zh-TW" sz="1200" dirty="0"/>
                        <a:t>3</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8000_0000_8000_0000</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15</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8000_0000_0000_8003</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174619200"/>
                  </a:ext>
                </a:extLst>
              </a:tr>
              <a:tr h="279490">
                <a:tc>
                  <a:txBody>
                    <a:bodyPr/>
                    <a:lstStyle/>
                    <a:p>
                      <a:pPr algn="ctr"/>
                      <a:r>
                        <a:rPr lang="en-US" altLang="zh-TW" sz="1200" dirty="0"/>
                        <a:t>4</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0000_0000_0000_808B</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16</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8000_0000_0000_8002</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513639474"/>
                  </a:ext>
                </a:extLst>
              </a:tr>
              <a:tr h="279490">
                <a:tc>
                  <a:txBody>
                    <a:bodyPr/>
                    <a:lstStyle/>
                    <a:p>
                      <a:pPr algn="ctr"/>
                      <a:r>
                        <a:rPr lang="en-US" altLang="zh-TW" sz="1200" dirty="0"/>
                        <a:t>5</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0000_0000_8000_0001</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17</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8000_0000_0000_0080</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221065462"/>
                  </a:ext>
                </a:extLst>
              </a:tr>
              <a:tr h="279490">
                <a:tc>
                  <a:txBody>
                    <a:bodyPr/>
                    <a:lstStyle/>
                    <a:p>
                      <a:pPr algn="ctr"/>
                      <a:r>
                        <a:rPr lang="en-US" altLang="zh-TW" sz="1200" dirty="0"/>
                        <a:t>6</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8000_0000_8000_8081</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18</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0000_0000_0000_800A</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882901429"/>
                  </a:ext>
                </a:extLst>
              </a:tr>
              <a:tr h="279490">
                <a:tc>
                  <a:txBody>
                    <a:bodyPr/>
                    <a:lstStyle/>
                    <a:p>
                      <a:pPr algn="ctr"/>
                      <a:r>
                        <a:rPr lang="en-US" altLang="zh-TW" sz="1200" dirty="0"/>
                        <a:t>7</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8000_0000_0000_8009</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19</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8000_0000_8000_000A</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449030999"/>
                  </a:ext>
                </a:extLst>
              </a:tr>
              <a:tr h="279490">
                <a:tc>
                  <a:txBody>
                    <a:bodyPr/>
                    <a:lstStyle/>
                    <a:p>
                      <a:pPr algn="ctr"/>
                      <a:r>
                        <a:rPr lang="en-US" altLang="zh-TW" sz="1200" dirty="0"/>
                        <a:t>8</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0000_0000_0000_008A</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20</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8000_0000_8000_8081</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589423578"/>
                  </a:ext>
                </a:extLst>
              </a:tr>
              <a:tr h="279490">
                <a:tc>
                  <a:txBody>
                    <a:bodyPr/>
                    <a:lstStyle/>
                    <a:p>
                      <a:pPr algn="ctr"/>
                      <a:r>
                        <a:rPr lang="en-US" altLang="zh-TW" sz="1200" dirty="0"/>
                        <a:t>9</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0000_0000_0000_0088</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21</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8000_0000_0000_8080</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55112634"/>
                  </a:ext>
                </a:extLst>
              </a:tr>
              <a:tr h="279490">
                <a:tc>
                  <a:txBody>
                    <a:bodyPr/>
                    <a:lstStyle/>
                    <a:p>
                      <a:pPr algn="ctr"/>
                      <a:r>
                        <a:rPr lang="en-US" altLang="zh-TW" sz="1200" dirty="0"/>
                        <a:t>10</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0000_0000_8000_8009</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22</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0000_0000_8000_0001</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442251855"/>
                  </a:ext>
                </a:extLst>
              </a:tr>
              <a:tr h="279490">
                <a:tc>
                  <a:txBody>
                    <a:bodyPr/>
                    <a:lstStyle/>
                    <a:p>
                      <a:pPr algn="ctr"/>
                      <a:r>
                        <a:rPr lang="en-US" altLang="zh-TW" sz="1200" dirty="0"/>
                        <a:t>11</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0000_0000_8000_000A</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23</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8000_0000_8000_8008</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74408085"/>
                  </a:ext>
                </a:extLst>
              </a:tr>
            </a:tbl>
          </a:graphicData>
        </a:graphic>
      </p:graphicFrame>
      <p:grpSp>
        <p:nvGrpSpPr>
          <p:cNvPr id="14" name="群組 13">
            <a:extLst>
              <a:ext uri="{FF2B5EF4-FFF2-40B4-BE49-F238E27FC236}">
                <a16:creationId xmlns:a16="http://schemas.microsoft.com/office/drawing/2014/main" id="{242B9B5B-F91B-B189-D9B8-F874D3B9BCC3}"/>
              </a:ext>
            </a:extLst>
          </p:cNvPr>
          <p:cNvGrpSpPr/>
          <p:nvPr/>
        </p:nvGrpSpPr>
        <p:grpSpPr>
          <a:xfrm>
            <a:off x="10271530" y="897152"/>
            <a:ext cx="1704470" cy="1796267"/>
            <a:chOff x="10271530" y="897152"/>
            <a:chExt cx="1704470" cy="1796267"/>
          </a:xfrm>
        </p:grpSpPr>
        <p:pic>
          <p:nvPicPr>
            <p:cNvPr id="9" name="圖片 8">
              <a:extLst>
                <a:ext uri="{FF2B5EF4-FFF2-40B4-BE49-F238E27FC236}">
                  <a16:creationId xmlns:a16="http://schemas.microsoft.com/office/drawing/2014/main" id="{0872E71F-62F5-BAAB-5815-9312DDA9C42A}"/>
                </a:ext>
              </a:extLst>
            </p:cNvPr>
            <p:cNvPicPr>
              <a:picLocks noChangeAspect="1"/>
            </p:cNvPicPr>
            <p:nvPr/>
          </p:nvPicPr>
          <p:blipFill>
            <a:blip r:embed="rId3"/>
            <a:srcRect l="9377" t="-350" r="65764" b="10338"/>
            <a:stretch/>
          </p:blipFill>
          <p:spPr>
            <a:xfrm>
              <a:off x="10271530" y="897152"/>
              <a:ext cx="1704470" cy="1796267"/>
            </a:xfrm>
            <a:prstGeom prst="rect">
              <a:avLst/>
            </a:prstGeom>
          </p:spPr>
        </p:pic>
        <p:sp>
          <p:nvSpPr>
            <p:cNvPr id="11" name="矩形 10">
              <a:extLst>
                <a:ext uri="{FF2B5EF4-FFF2-40B4-BE49-F238E27FC236}">
                  <a16:creationId xmlns:a16="http://schemas.microsoft.com/office/drawing/2014/main" id="{ED07C601-2867-18B1-003C-490F8ABAE5E4}"/>
                </a:ext>
              </a:extLst>
            </p:cNvPr>
            <p:cNvSpPr/>
            <p:nvPr/>
          </p:nvSpPr>
          <p:spPr>
            <a:xfrm>
              <a:off x="10806112" y="1995488"/>
              <a:ext cx="171451" cy="176212"/>
            </a:xfrm>
            <a:prstGeom prst="rect">
              <a:avLst/>
            </a:prstGeom>
            <a:solidFill>
              <a:schemeClr val="accent5">
                <a:lumMod val="25000"/>
                <a:lumOff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2" name="投影片編號版面配置區 1">
            <a:extLst>
              <a:ext uri="{FF2B5EF4-FFF2-40B4-BE49-F238E27FC236}">
                <a16:creationId xmlns:a16="http://schemas.microsoft.com/office/drawing/2014/main" id="{49EB061C-2E58-A3E4-3BDC-D45826D35DE7}"/>
              </a:ext>
            </a:extLst>
          </p:cNvPr>
          <p:cNvSpPr>
            <a:spLocks noGrp="1"/>
          </p:cNvSpPr>
          <p:nvPr>
            <p:ph type="sldNum" sz="quarter" idx="12"/>
          </p:nvPr>
        </p:nvSpPr>
        <p:spPr/>
        <p:txBody>
          <a:bodyPr/>
          <a:lstStyle/>
          <a:p>
            <a:fld id="{565CE74E-AB26-4998-AD42-012C4C1AD076}" type="slidenum">
              <a:rPr lang="zh-CN" altLang="en-US" smtClean="0"/>
              <a:t>63</a:t>
            </a:fld>
            <a:endParaRPr lang="zh-CN" altLang="en-US" dirty="0"/>
          </a:p>
        </p:txBody>
      </p:sp>
      <p:sp>
        <p:nvSpPr>
          <p:cNvPr id="12" name="文字方塊 11">
            <a:extLst>
              <a:ext uri="{FF2B5EF4-FFF2-40B4-BE49-F238E27FC236}">
                <a16:creationId xmlns:a16="http://schemas.microsoft.com/office/drawing/2014/main" id="{C4C211AE-7DD9-C08D-10FC-BDCAD8409811}"/>
              </a:ext>
            </a:extLst>
          </p:cNvPr>
          <p:cNvSpPr txBox="1"/>
          <p:nvPr/>
        </p:nvSpPr>
        <p:spPr>
          <a:xfrm>
            <a:off x="7109139" y="3363176"/>
            <a:ext cx="4649272" cy="1200329"/>
          </a:xfrm>
          <a:prstGeom prst="rect">
            <a:avLst/>
          </a:prstGeom>
          <a:noFill/>
        </p:spPr>
        <p:txBody>
          <a:bodyPr wrap="square">
            <a:spAutoFit/>
          </a:bodyPr>
          <a:lstStyle/>
          <a:p>
            <a:r>
              <a:rPr lang="nn-NO" altLang="zh-TW" dirty="0">
                <a:latin typeface="Times New Roman" panose="02020603050405020304" pitchFamily="18" charset="0"/>
                <a:cs typeface="Times New Roman" panose="02020603050405020304" pitchFamily="18" charset="0"/>
              </a:rPr>
              <a:t>Ex.</a:t>
            </a:r>
          </a:p>
          <a:p>
            <a:br>
              <a:rPr lang="nn-NO" altLang="zh-TW" dirty="0">
                <a:latin typeface="Times New Roman" panose="02020603050405020304" pitchFamily="18" charset="0"/>
                <a:cs typeface="Times New Roman" panose="02020603050405020304" pitchFamily="18" charset="0"/>
              </a:rPr>
            </a:br>
            <a:r>
              <a:rPr lang="nn-NO" altLang="zh-TW" dirty="0">
                <a:latin typeface="Times New Roman" panose="02020603050405020304" pitchFamily="18" charset="0"/>
                <a:cs typeface="Times New Roman" panose="02020603050405020304" pitchFamily="18" charset="0"/>
              </a:rPr>
              <a:t>rc[0] = i[0] | i[4] | i[5] | i[6] | i[7] | i[10] | </a:t>
            </a:r>
          </a:p>
          <a:p>
            <a:r>
              <a:rPr lang="zh-TW" altLang="en-US" dirty="0">
                <a:latin typeface="Times New Roman" panose="02020603050405020304" pitchFamily="18" charset="0"/>
                <a:cs typeface="Times New Roman" panose="02020603050405020304" pitchFamily="18" charset="0"/>
              </a:rPr>
              <a:t>            </a:t>
            </a:r>
            <a:r>
              <a:rPr lang="nn-NO" altLang="zh-TW" dirty="0">
                <a:latin typeface="Times New Roman" panose="02020603050405020304" pitchFamily="18" charset="0"/>
                <a:cs typeface="Times New Roman" panose="02020603050405020304" pitchFamily="18" charset="0"/>
              </a:rPr>
              <a:t>i[12] | i[13] | i[14] | i[15] | i[20] | i[22];</a:t>
            </a: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4550940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show="0">
  <p:cSld>
    <p:spTree>
      <p:nvGrpSpPr>
        <p:cNvPr id="1" name="">
          <a:extLst>
            <a:ext uri="{FF2B5EF4-FFF2-40B4-BE49-F238E27FC236}">
              <a16:creationId xmlns:a16="http://schemas.microsoft.com/office/drawing/2014/main" id="{434D5ECC-FBA8-8B44-5B45-ACE9F08C011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7382E715-013F-B51E-7F94-6E7B18B50EE8}"/>
              </a:ext>
            </a:extLst>
          </p:cNvPr>
          <p:cNvGrpSpPr/>
          <p:nvPr/>
        </p:nvGrpSpPr>
        <p:grpSpPr>
          <a:xfrm>
            <a:off x="568443" y="319365"/>
            <a:ext cx="4202101" cy="461665"/>
            <a:chOff x="568442" y="319364"/>
            <a:chExt cx="4202101" cy="461666"/>
          </a:xfrm>
        </p:grpSpPr>
        <p:sp>
          <p:nvSpPr>
            <p:cNvPr id="55" name="文本框 23">
              <a:extLst>
                <a:ext uri="{FF2B5EF4-FFF2-40B4-BE49-F238E27FC236}">
                  <a16:creationId xmlns:a16="http://schemas.microsoft.com/office/drawing/2014/main" id="{2C0DF777-1B21-F30C-0784-6936F51F50A1}"/>
                </a:ext>
              </a:extLst>
            </p:cNvPr>
            <p:cNvSpPr txBox="1"/>
            <p:nvPr/>
          </p:nvSpPr>
          <p:spPr>
            <a:xfrm>
              <a:off x="665958" y="319364"/>
              <a:ext cx="4104585"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KECCAK-p PERMUTATIONS</a:t>
              </a:r>
            </a:p>
          </p:txBody>
        </p:sp>
        <p:sp>
          <p:nvSpPr>
            <p:cNvPr id="56" name="等腰三角形 55">
              <a:extLst>
                <a:ext uri="{FF2B5EF4-FFF2-40B4-BE49-F238E27FC236}">
                  <a16:creationId xmlns:a16="http://schemas.microsoft.com/office/drawing/2014/main" id="{E35106E7-4B65-C352-0323-E7EA1871054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graphicFrame>
        <p:nvGraphicFramePr>
          <p:cNvPr id="3" name="表格 2">
            <a:extLst>
              <a:ext uri="{FF2B5EF4-FFF2-40B4-BE49-F238E27FC236}">
                <a16:creationId xmlns:a16="http://schemas.microsoft.com/office/drawing/2014/main" id="{BC8B0CF6-1BA0-CD71-1339-B1DF0641E5AC}"/>
              </a:ext>
            </a:extLst>
          </p:cNvPr>
          <p:cNvGraphicFramePr>
            <a:graphicFrameLocks noGrp="1"/>
          </p:cNvGraphicFramePr>
          <p:nvPr>
            <p:extLst>
              <p:ext uri="{D42A27DB-BD31-4B8C-83A1-F6EECF244321}">
                <p14:modId xmlns:p14="http://schemas.microsoft.com/office/powerpoint/2010/main" val="419034908"/>
              </p:ext>
            </p:extLst>
          </p:nvPr>
        </p:nvGraphicFramePr>
        <p:xfrm>
          <a:off x="720898" y="1100395"/>
          <a:ext cx="10304896" cy="1737360"/>
        </p:xfrm>
        <a:graphic>
          <a:graphicData uri="http://schemas.openxmlformats.org/drawingml/2006/table">
            <a:tbl>
              <a:tblPr firstRow="1" bandRow="1">
                <a:tableStyleId>{5C22544A-7EE6-4342-B048-85BDC9FD1C3A}</a:tableStyleId>
              </a:tblPr>
              <a:tblGrid>
                <a:gridCol w="1508692">
                  <a:extLst>
                    <a:ext uri="{9D8B030D-6E8A-4147-A177-3AD203B41FA5}">
                      <a16:colId xmlns:a16="http://schemas.microsoft.com/office/drawing/2014/main" val="3792585614"/>
                    </a:ext>
                  </a:extLst>
                </a:gridCol>
                <a:gridCol w="1508692">
                  <a:extLst>
                    <a:ext uri="{9D8B030D-6E8A-4147-A177-3AD203B41FA5}">
                      <a16:colId xmlns:a16="http://schemas.microsoft.com/office/drawing/2014/main" val="2984835858"/>
                    </a:ext>
                  </a:extLst>
                </a:gridCol>
                <a:gridCol w="3435476">
                  <a:extLst>
                    <a:ext uri="{9D8B030D-6E8A-4147-A177-3AD203B41FA5}">
                      <a16:colId xmlns:a16="http://schemas.microsoft.com/office/drawing/2014/main" val="2851598383"/>
                    </a:ext>
                  </a:extLst>
                </a:gridCol>
                <a:gridCol w="1284012">
                  <a:extLst>
                    <a:ext uri="{9D8B030D-6E8A-4147-A177-3AD203B41FA5}">
                      <a16:colId xmlns:a16="http://schemas.microsoft.com/office/drawing/2014/main" val="2607440677"/>
                    </a:ext>
                  </a:extLst>
                </a:gridCol>
                <a:gridCol w="1284012">
                  <a:extLst>
                    <a:ext uri="{9D8B030D-6E8A-4147-A177-3AD203B41FA5}">
                      <a16:colId xmlns:a16="http://schemas.microsoft.com/office/drawing/2014/main" val="1786365981"/>
                    </a:ext>
                  </a:extLst>
                </a:gridCol>
                <a:gridCol w="1284012">
                  <a:extLst>
                    <a:ext uri="{9D8B030D-6E8A-4147-A177-3AD203B41FA5}">
                      <a16:colId xmlns:a16="http://schemas.microsoft.com/office/drawing/2014/main" val="1066215537"/>
                    </a:ext>
                  </a:extLst>
                </a:gridCol>
              </a:tblGrid>
              <a:tr h="0">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SHA3 primitives</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rowSpan="2">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MLDSA primitives</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rowSpan="2">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 Padding</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3">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Size in bits</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28677840"/>
                  </a:ext>
                </a:extLst>
              </a:tr>
              <a:tr h="204547">
                <a:tc vMerge="1">
                  <a:txBody>
                    <a:bodyPr/>
                    <a:lstStyle/>
                    <a:p>
                      <a:endParaRPr lang="zh-TW" altLang="en-US"/>
                    </a:p>
                  </a:txBody>
                  <a:tcPr/>
                </a:tc>
                <a:tc vMerge="1">
                  <a:txBody>
                    <a:bodyPr/>
                    <a:lstStyle/>
                    <a:p>
                      <a:pPr algn="ct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vMerge="1">
                  <a:txBody>
                    <a:bodyPr/>
                    <a:lstStyle/>
                    <a:p>
                      <a:pPr algn="ct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r</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c</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 output length</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86468704"/>
                  </a:ext>
                </a:extLst>
              </a:tr>
              <a:tr h="41148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SHAKE128</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G</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latin typeface="Times New Roman" panose="02020603050405020304" pitchFamily="18" charset="0"/>
                        </a:rPr>
                        <a:t>M || 0x1f || 0x00 … || 0x80</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1344</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256</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unlimited</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7846193"/>
                  </a:ext>
                </a:extLst>
              </a:tr>
              <a:tr h="411480">
                <a:tc>
                  <a:txBody>
                    <a:bodyPr/>
                    <a:lstStyle/>
                    <a:p>
                      <a:pPr algn="ctr"/>
                      <a:r>
                        <a:rPr lang="en-US" altLang="zh-TW"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SHAKE256</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latin typeface="Times New Roman" panose="02020603050405020304" pitchFamily="18" charset="0"/>
                        </a:rPr>
                        <a:t>M || 0x1f || 0x00 … || 0x80</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1088</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512</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unlimited</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5222163"/>
                  </a:ext>
                </a:extLst>
              </a:tr>
            </a:tbl>
          </a:graphicData>
        </a:graphic>
      </p:graphicFrame>
      <p:grpSp>
        <p:nvGrpSpPr>
          <p:cNvPr id="4" name="群組 3">
            <a:extLst>
              <a:ext uri="{FF2B5EF4-FFF2-40B4-BE49-F238E27FC236}">
                <a16:creationId xmlns:a16="http://schemas.microsoft.com/office/drawing/2014/main" id="{7030E6AD-D2C7-30A1-0D46-4203B833C620}"/>
              </a:ext>
            </a:extLst>
          </p:cNvPr>
          <p:cNvGrpSpPr/>
          <p:nvPr/>
        </p:nvGrpSpPr>
        <p:grpSpPr>
          <a:xfrm>
            <a:off x="2030345" y="3157120"/>
            <a:ext cx="8131309" cy="3296307"/>
            <a:chOff x="660861" y="3020956"/>
            <a:chExt cx="8131309" cy="3296307"/>
          </a:xfrm>
        </p:grpSpPr>
        <p:pic>
          <p:nvPicPr>
            <p:cNvPr id="5" name="圖片 4">
              <a:extLst>
                <a:ext uri="{FF2B5EF4-FFF2-40B4-BE49-F238E27FC236}">
                  <a16:creationId xmlns:a16="http://schemas.microsoft.com/office/drawing/2014/main" id="{A19E052D-55E0-BD6F-C92F-421915C5B7E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0861" y="3020956"/>
              <a:ext cx="8131309" cy="3296307"/>
            </a:xfrm>
            <a:prstGeom prst="rect">
              <a:avLst/>
            </a:prstGeom>
          </p:spPr>
        </p:pic>
        <p:pic>
          <p:nvPicPr>
            <p:cNvPr id="6" name="圖片 5">
              <a:extLst>
                <a:ext uri="{FF2B5EF4-FFF2-40B4-BE49-F238E27FC236}">
                  <a16:creationId xmlns:a16="http://schemas.microsoft.com/office/drawing/2014/main" id="{49C52C1E-1415-FFAD-82D7-3F51F9E28DE0}"/>
                </a:ext>
              </a:extLst>
            </p:cNvPr>
            <p:cNvPicPr>
              <a:picLocks noChangeAspect="1"/>
            </p:cNvPicPr>
            <p:nvPr/>
          </p:nvPicPr>
          <p:blipFill>
            <a:blip r:embed="rId4"/>
            <a:stretch>
              <a:fillRect/>
            </a:stretch>
          </p:blipFill>
          <p:spPr>
            <a:xfrm flipV="1">
              <a:off x="7266013" y="3405612"/>
              <a:ext cx="582770" cy="110652"/>
            </a:xfrm>
            <a:prstGeom prst="rect">
              <a:avLst/>
            </a:prstGeom>
          </p:spPr>
        </p:pic>
        <p:pic>
          <p:nvPicPr>
            <p:cNvPr id="7" name="圖片 6">
              <a:extLst>
                <a:ext uri="{FF2B5EF4-FFF2-40B4-BE49-F238E27FC236}">
                  <a16:creationId xmlns:a16="http://schemas.microsoft.com/office/drawing/2014/main" id="{5EAFBB53-7608-C400-7C0B-AA5098E2506B}"/>
                </a:ext>
              </a:extLst>
            </p:cNvPr>
            <p:cNvPicPr>
              <a:picLocks noChangeAspect="1"/>
            </p:cNvPicPr>
            <p:nvPr/>
          </p:nvPicPr>
          <p:blipFill>
            <a:blip r:embed="rId4"/>
            <a:stretch>
              <a:fillRect/>
            </a:stretch>
          </p:blipFill>
          <p:spPr>
            <a:xfrm rot="10800000" flipV="1">
              <a:off x="8104181" y="3405612"/>
              <a:ext cx="582770" cy="110652"/>
            </a:xfrm>
            <a:prstGeom prst="rect">
              <a:avLst/>
            </a:prstGeom>
          </p:spPr>
        </p:pic>
        <p:grpSp>
          <p:nvGrpSpPr>
            <p:cNvPr id="9" name="群組 8">
              <a:extLst>
                <a:ext uri="{FF2B5EF4-FFF2-40B4-BE49-F238E27FC236}">
                  <a16:creationId xmlns:a16="http://schemas.microsoft.com/office/drawing/2014/main" id="{B96E1923-7ECE-D777-92C5-5DAB2103743B}"/>
                </a:ext>
              </a:extLst>
            </p:cNvPr>
            <p:cNvGrpSpPr/>
            <p:nvPr/>
          </p:nvGrpSpPr>
          <p:grpSpPr>
            <a:xfrm>
              <a:off x="7726412" y="3373581"/>
              <a:ext cx="536578" cy="226178"/>
              <a:chOff x="7726412" y="3373581"/>
              <a:chExt cx="536578" cy="226178"/>
            </a:xfrm>
          </p:grpSpPr>
          <p:pic>
            <p:nvPicPr>
              <p:cNvPr id="12" name="圖片 11">
                <a:extLst>
                  <a:ext uri="{FF2B5EF4-FFF2-40B4-BE49-F238E27FC236}">
                    <a16:creationId xmlns:a16="http://schemas.microsoft.com/office/drawing/2014/main" id="{85975118-AD9D-1871-3DDB-181FD56D5EA6}"/>
                  </a:ext>
                </a:extLst>
              </p:cNvPr>
              <p:cNvPicPr>
                <a:picLocks noChangeAspect="1"/>
              </p:cNvPicPr>
              <p:nvPr/>
            </p:nvPicPr>
            <p:blipFill>
              <a:blip r:embed="rId5"/>
              <a:stretch>
                <a:fillRect/>
              </a:stretch>
            </p:blipFill>
            <p:spPr>
              <a:xfrm>
                <a:off x="7726412" y="3373581"/>
                <a:ext cx="536578" cy="154357"/>
              </a:xfrm>
              <a:prstGeom prst="rect">
                <a:avLst/>
              </a:prstGeom>
            </p:spPr>
          </p:pic>
          <p:pic>
            <p:nvPicPr>
              <p:cNvPr id="13" name="圖片 12">
                <a:extLst>
                  <a:ext uri="{FF2B5EF4-FFF2-40B4-BE49-F238E27FC236}">
                    <a16:creationId xmlns:a16="http://schemas.microsoft.com/office/drawing/2014/main" id="{1D9365E8-A213-D78B-0F5A-0B899909838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747841" y="3402103"/>
                <a:ext cx="125781" cy="197656"/>
              </a:xfrm>
              <a:prstGeom prst="rect">
                <a:avLst/>
              </a:prstGeom>
            </p:spPr>
          </p:pic>
        </p:grpSp>
      </p:grpSp>
      <p:sp>
        <p:nvSpPr>
          <p:cNvPr id="2" name="投影片編號版面配置區 1">
            <a:extLst>
              <a:ext uri="{FF2B5EF4-FFF2-40B4-BE49-F238E27FC236}">
                <a16:creationId xmlns:a16="http://schemas.microsoft.com/office/drawing/2014/main" id="{C6B92E85-8FE9-E683-31C3-A95B2AED7540}"/>
              </a:ext>
            </a:extLst>
          </p:cNvPr>
          <p:cNvSpPr>
            <a:spLocks noGrp="1"/>
          </p:cNvSpPr>
          <p:nvPr>
            <p:ph type="sldNum" sz="quarter" idx="12"/>
          </p:nvPr>
        </p:nvSpPr>
        <p:spPr/>
        <p:txBody>
          <a:bodyPr/>
          <a:lstStyle/>
          <a:p>
            <a:fld id="{565CE74E-AB26-4998-AD42-012C4C1AD076}" type="slidenum">
              <a:rPr lang="zh-CN" altLang="en-US" smtClean="0"/>
              <a:t>64</a:t>
            </a:fld>
            <a:endParaRPr lang="zh-CN" altLang="en-US" dirty="0"/>
          </a:p>
        </p:txBody>
      </p:sp>
    </p:spTree>
    <p:extLst>
      <p:ext uri="{BB962C8B-B14F-4D97-AF65-F5344CB8AC3E}">
        <p14:creationId xmlns:p14="http://schemas.microsoft.com/office/powerpoint/2010/main" val="193564008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show="0">
  <p:cSld>
    <p:spTree>
      <p:nvGrpSpPr>
        <p:cNvPr id="1" name="">
          <a:extLst>
            <a:ext uri="{FF2B5EF4-FFF2-40B4-BE49-F238E27FC236}">
              <a16:creationId xmlns:a16="http://schemas.microsoft.com/office/drawing/2014/main" id="{C9EB75D5-8226-F709-BA3A-197428F6608B}"/>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F1E34C9E-AA37-697D-0DFD-F93DF54B209F}"/>
              </a:ext>
            </a:extLst>
          </p:cNvPr>
          <p:cNvGrpSpPr/>
          <p:nvPr/>
        </p:nvGrpSpPr>
        <p:grpSpPr>
          <a:xfrm>
            <a:off x="568443" y="319365"/>
            <a:ext cx="1138186" cy="400110"/>
            <a:chOff x="568442" y="319364"/>
            <a:chExt cx="1138186" cy="400111"/>
          </a:xfrm>
        </p:grpSpPr>
        <p:sp>
          <p:nvSpPr>
            <p:cNvPr id="55" name="文本框 23">
              <a:extLst>
                <a:ext uri="{FF2B5EF4-FFF2-40B4-BE49-F238E27FC236}">
                  <a16:creationId xmlns:a16="http://schemas.microsoft.com/office/drawing/2014/main" id="{BF10068A-0FBA-2C02-9914-B18F351146C4}"/>
                </a:ext>
              </a:extLst>
            </p:cNvPr>
            <p:cNvSpPr txBox="1"/>
            <p:nvPr/>
          </p:nvSpPr>
          <p:spPr>
            <a:xfrm>
              <a:off x="665958" y="319364"/>
              <a:ext cx="1040670" cy="400111"/>
            </a:xfrm>
            <a:prstGeom prst="rect">
              <a:avLst/>
            </a:prstGeom>
            <a:noFill/>
          </p:spPr>
          <p:txBody>
            <a:bodyPr wrap="none" rtlCol="0">
              <a:spAutoFit/>
            </a:bodyPr>
            <a:lstStyle/>
            <a:p>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KeyGen</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E21529E2-C611-2890-CC20-C38698D914CF}"/>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grpSp>
        <p:nvGrpSpPr>
          <p:cNvPr id="77" name="群組 76">
            <a:extLst>
              <a:ext uri="{FF2B5EF4-FFF2-40B4-BE49-F238E27FC236}">
                <a16:creationId xmlns:a16="http://schemas.microsoft.com/office/drawing/2014/main" id="{849E4398-70AC-563C-0D6B-37207F953D19}"/>
              </a:ext>
            </a:extLst>
          </p:cNvPr>
          <p:cNvGrpSpPr/>
          <p:nvPr/>
        </p:nvGrpSpPr>
        <p:grpSpPr>
          <a:xfrm>
            <a:off x="1186294" y="1038840"/>
            <a:ext cx="7809472" cy="5168668"/>
            <a:chOff x="271847" y="1059137"/>
            <a:chExt cx="7809472" cy="5168668"/>
          </a:xfrm>
        </p:grpSpPr>
        <p:grpSp>
          <p:nvGrpSpPr>
            <p:cNvPr id="23" name="群組 22">
              <a:extLst>
                <a:ext uri="{FF2B5EF4-FFF2-40B4-BE49-F238E27FC236}">
                  <a16:creationId xmlns:a16="http://schemas.microsoft.com/office/drawing/2014/main" id="{1618BA1C-727D-954D-52EC-3C89BCEDF1E5}"/>
                </a:ext>
              </a:extLst>
            </p:cNvPr>
            <p:cNvGrpSpPr/>
            <p:nvPr/>
          </p:nvGrpSpPr>
          <p:grpSpPr>
            <a:xfrm>
              <a:off x="271847" y="1059137"/>
              <a:ext cx="7809472" cy="5168668"/>
              <a:chOff x="271848" y="1059135"/>
              <a:chExt cx="6808564" cy="4812956"/>
            </a:xfrm>
          </p:grpSpPr>
          <p:sp>
            <p:nvSpPr>
              <p:cNvPr id="3" name="橢圓 2">
                <a:extLst>
                  <a:ext uri="{FF2B5EF4-FFF2-40B4-BE49-F238E27FC236}">
                    <a16:creationId xmlns:a16="http://schemas.microsoft.com/office/drawing/2014/main" id="{B27E55BF-3034-7496-C4FE-F2711610CB71}"/>
                  </a:ext>
                </a:extLst>
              </p:cNvPr>
              <p:cNvSpPr/>
              <p:nvPr/>
            </p:nvSpPr>
            <p:spPr>
              <a:xfrm>
                <a:off x="271848" y="2747891"/>
                <a:ext cx="1248033" cy="50662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KeyGen</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4" name="橢圓 3">
                <a:extLst>
                  <a:ext uri="{FF2B5EF4-FFF2-40B4-BE49-F238E27FC236}">
                    <a16:creationId xmlns:a16="http://schemas.microsoft.com/office/drawing/2014/main" id="{516F9217-7B46-93F0-CCC4-77F5BA3249F2}"/>
                  </a:ext>
                </a:extLst>
              </p:cNvPr>
              <p:cNvSpPr/>
              <p:nvPr/>
            </p:nvSpPr>
            <p:spPr>
              <a:xfrm>
                <a:off x="2125363" y="1059135"/>
                <a:ext cx="1248033" cy="506627"/>
              </a:xfrm>
              <a:prstGeom prst="ellipse">
                <a:avLst/>
              </a:prstGeom>
              <a:solidFill>
                <a:srgbClr val="FFFF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H</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6" name="橢圓 5">
                <a:extLst>
                  <a:ext uri="{FF2B5EF4-FFF2-40B4-BE49-F238E27FC236}">
                    <a16:creationId xmlns:a16="http://schemas.microsoft.com/office/drawing/2014/main" id="{00D574D3-D9E5-4101-3C79-EA1C81380CCB}"/>
                  </a:ext>
                </a:extLst>
              </p:cNvPr>
              <p:cNvSpPr/>
              <p:nvPr/>
            </p:nvSpPr>
            <p:spPr>
              <a:xfrm>
                <a:off x="2125361" y="1776855"/>
                <a:ext cx="1248033" cy="50662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ExpandA</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7" name="橢圓 6">
                <a:extLst>
                  <a:ext uri="{FF2B5EF4-FFF2-40B4-BE49-F238E27FC236}">
                    <a16:creationId xmlns:a16="http://schemas.microsoft.com/office/drawing/2014/main" id="{5EBA84D8-52F5-DAD5-AF55-EF64B7175B03}"/>
                  </a:ext>
                </a:extLst>
              </p:cNvPr>
              <p:cNvSpPr/>
              <p:nvPr/>
            </p:nvSpPr>
            <p:spPr>
              <a:xfrm>
                <a:off x="2125362" y="2494577"/>
                <a:ext cx="1248033" cy="50662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ExapndS</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8" name="橢圓 7">
                <a:extLst>
                  <a:ext uri="{FF2B5EF4-FFF2-40B4-BE49-F238E27FC236}">
                    <a16:creationId xmlns:a16="http://schemas.microsoft.com/office/drawing/2014/main" id="{FB17AEB2-3A58-8DAD-77D1-3C8F98A90016}"/>
                  </a:ext>
                </a:extLst>
              </p:cNvPr>
              <p:cNvSpPr/>
              <p:nvPr/>
            </p:nvSpPr>
            <p:spPr>
              <a:xfrm>
                <a:off x="2125360" y="3212297"/>
                <a:ext cx="1248033" cy="50662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NTT/INTT</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9" name="橢圓 8">
                <a:extLst>
                  <a:ext uri="{FF2B5EF4-FFF2-40B4-BE49-F238E27FC236}">
                    <a16:creationId xmlns:a16="http://schemas.microsoft.com/office/drawing/2014/main" id="{580BB3DC-A398-B585-4062-49EA16ABD2ED}"/>
                  </a:ext>
                </a:extLst>
              </p:cNvPr>
              <p:cNvSpPr/>
              <p:nvPr/>
            </p:nvSpPr>
            <p:spPr>
              <a:xfrm>
                <a:off x="2125361" y="3930018"/>
                <a:ext cx="1248033" cy="50662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Power2</a:t>
                </a:r>
              </a:p>
              <a:p>
                <a:pPr algn="ctr"/>
                <a:r>
                  <a:rPr lang="en-US" altLang="zh-TW" sz="1200" dirty="0">
                    <a:solidFill>
                      <a:schemeClr val="tx1"/>
                    </a:solidFill>
                    <a:latin typeface="Times New Roman" panose="02020603050405020304" pitchFamily="18" charset="0"/>
                    <a:cs typeface="Times New Roman" panose="02020603050405020304" pitchFamily="18" charset="0"/>
                  </a:rPr>
                  <a:t>Round</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2" name="橢圓 11">
                <a:extLst>
                  <a:ext uri="{FF2B5EF4-FFF2-40B4-BE49-F238E27FC236}">
                    <a16:creationId xmlns:a16="http://schemas.microsoft.com/office/drawing/2014/main" id="{AEF42B1B-8805-B455-9FE0-1824E2D3C606}"/>
                  </a:ext>
                </a:extLst>
              </p:cNvPr>
              <p:cNvSpPr/>
              <p:nvPr/>
            </p:nvSpPr>
            <p:spPr>
              <a:xfrm>
                <a:off x="5832379" y="1776854"/>
                <a:ext cx="1248033" cy="50662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CoeffFrom</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err="1">
                    <a:solidFill>
                      <a:schemeClr val="tx1"/>
                    </a:solidFill>
                    <a:latin typeface="Times New Roman" panose="02020603050405020304" pitchFamily="18" charset="0"/>
                    <a:cs typeface="Times New Roman" panose="02020603050405020304" pitchFamily="18" charset="0"/>
                  </a:rPr>
                  <a:t>ThreeBytes</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4" name="橢圓 13">
                <a:extLst>
                  <a:ext uri="{FF2B5EF4-FFF2-40B4-BE49-F238E27FC236}">
                    <a16:creationId xmlns:a16="http://schemas.microsoft.com/office/drawing/2014/main" id="{1444EFEF-FF0B-8A00-8B24-FBED55D2DE17}"/>
                  </a:ext>
                </a:extLst>
              </p:cNvPr>
              <p:cNvSpPr/>
              <p:nvPr/>
            </p:nvSpPr>
            <p:spPr>
              <a:xfrm>
                <a:off x="2125361" y="5365458"/>
                <a:ext cx="1248033" cy="50662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skEncode</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5" name="橢圓 14">
                <a:extLst>
                  <a:ext uri="{FF2B5EF4-FFF2-40B4-BE49-F238E27FC236}">
                    <a16:creationId xmlns:a16="http://schemas.microsoft.com/office/drawing/2014/main" id="{794536E2-FE9F-E13B-9AD4-B9A7D48B6FE9}"/>
                  </a:ext>
                </a:extLst>
              </p:cNvPr>
              <p:cNvSpPr/>
              <p:nvPr/>
            </p:nvSpPr>
            <p:spPr>
              <a:xfrm>
                <a:off x="3978871" y="1776855"/>
                <a:ext cx="1248033" cy="50662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RejNTT</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a:solidFill>
                      <a:schemeClr val="tx1"/>
                    </a:solidFill>
                    <a:latin typeface="Times New Roman" panose="02020603050405020304" pitchFamily="18" charset="0"/>
                    <a:cs typeface="Times New Roman" panose="02020603050405020304" pitchFamily="18" charset="0"/>
                  </a:rPr>
                  <a:t>Poly</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6" name="橢圓 15">
                <a:extLst>
                  <a:ext uri="{FF2B5EF4-FFF2-40B4-BE49-F238E27FC236}">
                    <a16:creationId xmlns:a16="http://schemas.microsoft.com/office/drawing/2014/main" id="{99BCB06A-5968-5E70-36D6-AF8FE4A76887}"/>
                  </a:ext>
                </a:extLst>
              </p:cNvPr>
              <p:cNvSpPr/>
              <p:nvPr/>
            </p:nvSpPr>
            <p:spPr>
              <a:xfrm>
                <a:off x="3978872" y="4647738"/>
                <a:ext cx="1248033" cy="50662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SimpleBit</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a:solidFill>
                      <a:schemeClr val="tx1"/>
                    </a:solidFill>
                    <a:latin typeface="Times New Roman" panose="02020603050405020304" pitchFamily="18" charset="0"/>
                    <a:cs typeface="Times New Roman" panose="02020603050405020304" pitchFamily="18" charset="0"/>
                  </a:rPr>
                  <a:t>Pack</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7" name="橢圓 16">
                <a:extLst>
                  <a:ext uri="{FF2B5EF4-FFF2-40B4-BE49-F238E27FC236}">
                    <a16:creationId xmlns:a16="http://schemas.microsoft.com/office/drawing/2014/main" id="{1FD11535-164B-FCB2-1881-7C56E9CD2605}"/>
                  </a:ext>
                </a:extLst>
              </p:cNvPr>
              <p:cNvSpPr/>
              <p:nvPr/>
            </p:nvSpPr>
            <p:spPr>
              <a:xfrm>
                <a:off x="3978871" y="2494576"/>
                <a:ext cx="1248033" cy="50662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RejBound</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a:solidFill>
                      <a:schemeClr val="tx1"/>
                    </a:solidFill>
                    <a:latin typeface="Times New Roman" panose="02020603050405020304" pitchFamily="18" charset="0"/>
                    <a:cs typeface="Times New Roman" panose="02020603050405020304" pitchFamily="18" charset="0"/>
                  </a:rPr>
                  <a:t>Poly</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8" name="橢圓 17">
                <a:extLst>
                  <a:ext uri="{FF2B5EF4-FFF2-40B4-BE49-F238E27FC236}">
                    <a16:creationId xmlns:a16="http://schemas.microsoft.com/office/drawing/2014/main" id="{7BB49EE9-9130-5DA2-4DC0-7FED7535D2EF}"/>
                  </a:ext>
                </a:extLst>
              </p:cNvPr>
              <p:cNvSpPr/>
              <p:nvPr/>
            </p:nvSpPr>
            <p:spPr>
              <a:xfrm>
                <a:off x="2125360" y="4647738"/>
                <a:ext cx="1248033" cy="50662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pkEncode</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9" name="橢圓 18">
                <a:extLst>
                  <a:ext uri="{FF2B5EF4-FFF2-40B4-BE49-F238E27FC236}">
                    <a16:creationId xmlns:a16="http://schemas.microsoft.com/office/drawing/2014/main" id="{91760F8D-FB9C-AB6C-FA12-E4051943AF95}"/>
                  </a:ext>
                </a:extLst>
              </p:cNvPr>
              <p:cNvSpPr/>
              <p:nvPr/>
            </p:nvSpPr>
            <p:spPr>
              <a:xfrm>
                <a:off x="5832379" y="1059135"/>
                <a:ext cx="1248033" cy="506627"/>
              </a:xfrm>
              <a:prstGeom prst="ellipse">
                <a:avLst/>
              </a:prstGeom>
              <a:solidFill>
                <a:srgbClr val="FFFF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G</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20" name="橢圓 19">
                <a:extLst>
                  <a:ext uri="{FF2B5EF4-FFF2-40B4-BE49-F238E27FC236}">
                    <a16:creationId xmlns:a16="http://schemas.microsoft.com/office/drawing/2014/main" id="{15B08E4A-081A-4D8E-9E66-31FD528CABFB}"/>
                  </a:ext>
                </a:extLst>
              </p:cNvPr>
              <p:cNvSpPr/>
              <p:nvPr/>
            </p:nvSpPr>
            <p:spPr>
              <a:xfrm>
                <a:off x="5832379" y="2496179"/>
                <a:ext cx="1248033" cy="506627"/>
              </a:xfrm>
              <a:prstGeom prst="ellipse">
                <a:avLst/>
              </a:prstGeom>
              <a:solidFill>
                <a:srgbClr val="FFFF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H</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21" name="橢圓 20">
                <a:extLst>
                  <a:ext uri="{FF2B5EF4-FFF2-40B4-BE49-F238E27FC236}">
                    <a16:creationId xmlns:a16="http://schemas.microsoft.com/office/drawing/2014/main" id="{2007503C-BC70-063A-EC74-88149EFBD373}"/>
                  </a:ext>
                </a:extLst>
              </p:cNvPr>
              <p:cNvSpPr/>
              <p:nvPr/>
            </p:nvSpPr>
            <p:spPr>
              <a:xfrm>
                <a:off x="5832377" y="3212298"/>
                <a:ext cx="1248033" cy="50662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CoeffFrom</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err="1">
                    <a:solidFill>
                      <a:schemeClr val="tx1"/>
                    </a:solidFill>
                    <a:latin typeface="Times New Roman" panose="02020603050405020304" pitchFamily="18" charset="0"/>
                    <a:cs typeface="Times New Roman" panose="02020603050405020304" pitchFamily="18" charset="0"/>
                  </a:rPr>
                  <a:t>ThreeBytes</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22" name="橢圓 21">
                <a:extLst>
                  <a:ext uri="{FF2B5EF4-FFF2-40B4-BE49-F238E27FC236}">
                    <a16:creationId xmlns:a16="http://schemas.microsoft.com/office/drawing/2014/main" id="{0BADB155-E74D-9FEB-BA5D-51DEE1194368}"/>
                  </a:ext>
                </a:extLst>
              </p:cNvPr>
              <p:cNvSpPr/>
              <p:nvPr/>
            </p:nvSpPr>
            <p:spPr>
              <a:xfrm>
                <a:off x="3978868" y="5365464"/>
                <a:ext cx="1248033" cy="50662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BitPack</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grpSp>
        <p:cxnSp>
          <p:nvCxnSpPr>
            <p:cNvPr id="25" name="直線接點 24">
              <a:extLst>
                <a:ext uri="{FF2B5EF4-FFF2-40B4-BE49-F238E27FC236}">
                  <a16:creationId xmlns:a16="http://schemas.microsoft.com/office/drawing/2014/main" id="{5CDE58E1-686D-6548-6AC8-826C8BF8ED21}"/>
                </a:ext>
              </a:extLst>
            </p:cNvPr>
            <p:cNvCxnSpPr>
              <a:stCxn id="3" idx="6"/>
              <a:endCxn id="4" idx="2"/>
            </p:cNvCxnSpPr>
            <p:nvPr/>
          </p:nvCxnSpPr>
          <p:spPr>
            <a:xfrm flipV="1">
              <a:off x="1703350" y="1331173"/>
              <a:ext cx="694492" cy="1813569"/>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7" name="直線接點 26">
              <a:extLst>
                <a:ext uri="{FF2B5EF4-FFF2-40B4-BE49-F238E27FC236}">
                  <a16:creationId xmlns:a16="http://schemas.microsoft.com/office/drawing/2014/main" id="{4AE31EDD-02C1-24BB-CE1F-61F96A478D94}"/>
                </a:ext>
              </a:extLst>
            </p:cNvPr>
            <p:cNvCxnSpPr>
              <a:stCxn id="3" idx="6"/>
              <a:endCxn id="6" idx="2"/>
            </p:cNvCxnSpPr>
            <p:nvPr/>
          </p:nvCxnSpPr>
          <p:spPr>
            <a:xfrm flipV="1">
              <a:off x="1703350" y="2101939"/>
              <a:ext cx="694490" cy="1042803"/>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9" name="直線接點 28">
              <a:extLst>
                <a:ext uri="{FF2B5EF4-FFF2-40B4-BE49-F238E27FC236}">
                  <a16:creationId xmlns:a16="http://schemas.microsoft.com/office/drawing/2014/main" id="{4AA99388-2BB6-DDA9-611D-56C2C7DCA35F}"/>
                </a:ext>
              </a:extLst>
            </p:cNvPr>
            <p:cNvCxnSpPr/>
            <p:nvPr/>
          </p:nvCxnSpPr>
          <p:spPr>
            <a:xfrm>
              <a:off x="1703348" y="3144740"/>
              <a:ext cx="694486" cy="498732"/>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2" name="直線接點 31">
              <a:extLst>
                <a:ext uri="{FF2B5EF4-FFF2-40B4-BE49-F238E27FC236}">
                  <a16:creationId xmlns:a16="http://schemas.microsoft.com/office/drawing/2014/main" id="{A8CAD7AF-4F1F-F536-8AA8-E2798E76D45C}"/>
                </a:ext>
              </a:extLst>
            </p:cNvPr>
            <p:cNvCxnSpPr>
              <a:stCxn id="3" idx="6"/>
              <a:endCxn id="9" idx="2"/>
            </p:cNvCxnSpPr>
            <p:nvPr/>
          </p:nvCxnSpPr>
          <p:spPr>
            <a:xfrm>
              <a:off x="1703350" y="3144742"/>
              <a:ext cx="694490" cy="1269496"/>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4" name="直線接點 33">
              <a:extLst>
                <a:ext uri="{FF2B5EF4-FFF2-40B4-BE49-F238E27FC236}">
                  <a16:creationId xmlns:a16="http://schemas.microsoft.com/office/drawing/2014/main" id="{1E2B523C-FE2C-AF2B-7003-3B71FC90F307}"/>
                </a:ext>
              </a:extLst>
            </p:cNvPr>
            <p:cNvCxnSpPr>
              <a:endCxn id="18" idx="2"/>
            </p:cNvCxnSpPr>
            <p:nvPr/>
          </p:nvCxnSpPr>
          <p:spPr>
            <a:xfrm>
              <a:off x="1703340" y="3144739"/>
              <a:ext cx="694499" cy="2040265"/>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6" name="直線接點 35">
              <a:extLst>
                <a:ext uri="{FF2B5EF4-FFF2-40B4-BE49-F238E27FC236}">
                  <a16:creationId xmlns:a16="http://schemas.microsoft.com/office/drawing/2014/main" id="{925896CA-CACB-7FFB-A042-900554F0371E}"/>
                </a:ext>
              </a:extLst>
            </p:cNvPr>
            <p:cNvCxnSpPr/>
            <p:nvPr/>
          </p:nvCxnSpPr>
          <p:spPr>
            <a:xfrm>
              <a:off x="1703348" y="3144739"/>
              <a:ext cx="694478" cy="2709651"/>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8" name="直線接點 37">
              <a:extLst>
                <a:ext uri="{FF2B5EF4-FFF2-40B4-BE49-F238E27FC236}">
                  <a16:creationId xmlns:a16="http://schemas.microsoft.com/office/drawing/2014/main" id="{DDEB6467-5CCB-9837-78BF-91D5E4D16E57}"/>
                </a:ext>
              </a:extLst>
            </p:cNvPr>
            <p:cNvCxnSpPr>
              <a:endCxn id="15" idx="2"/>
            </p:cNvCxnSpPr>
            <p:nvPr/>
          </p:nvCxnSpPr>
          <p:spPr>
            <a:xfrm>
              <a:off x="3829327" y="2101938"/>
              <a:ext cx="694502" cy="1"/>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0" name="直線接點 39">
              <a:extLst>
                <a:ext uri="{FF2B5EF4-FFF2-40B4-BE49-F238E27FC236}">
                  <a16:creationId xmlns:a16="http://schemas.microsoft.com/office/drawing/2014/main" id="{BB5CAAA7-14C6-8A64-03C7-50EC6D566CA0}"/>
                </a:ext>
              </a:extLst>
            </p:cNvPr>
            <p:cNvCxnSpPr>
              <a:endCxn id="17" idx="2"/>
            </p:cNvCxnSpPr>
            <p:nvPr/>
          </p:nvCxnSpPr>
          <p:spPr>
            <a:xfrm>
              <a:off x="3829337" y="2872704"/>
              <a:ext cx="694492" cy="1"/>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直線接點 41">
              <a:extLst>
                <a:ext uri="{FF2B5EF4-FFF2-40B4-BE49-F238E27FC236}">
                  <a16:creationId xmlns:a16="http://schemas.microsoft.com/office/drawing/2014/main" id="{E1BA2F84-EECA-4E75-C187-A7B8910CF11B}"/>
                </a:ext>
              </a:extLst>
            </p:cNvPr>
            <p:cNvCxnSpPr>
              <a:stCxn id="15" idx="6"/>
              <a:endCxn id="19" idx="2"/>
            </p:cNvCxnSpPr>
            <p:nvPr/>
          </p:nvCxnSpPr>
          <p:spPr>
            <a:xfrm flipV="1">
              <a:off x="5955332" y="1331173"/>
              <a:ext cx="694484" cy="770766"/>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4" name="直線接點 43">
              <a:extLst>
                <a:ext uri="{FF2B5EF4-FFF2-40B4-BE49-F238E27FC236}">
                  <a16:creationId xmlns:a16="http://schemas.microsoft.com/office/drawing/2014/main" id="{80BEF6EA-DE75-F2A5-FFF1-520742107158}"/>
                </a:ext>
              </a:extLst>
            </p:cNvPr>
            <p:cNvCxnSpPr>
              <a:stCxn id="15" idx="6"/>
              <a:endCxn id="12" idx="2"/>
            </p:cNvCxnSpPr>
            <p:nvPr/>
          </p:nvCxnSpPr>
          <p:spPr>
            <a:xfrm flipV="1">
              <a:off x="5955332" y="2101938"/>
              <a:ext cx="694484" cy="1"/>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6" name="直線接點 45">
              <a:extLst>
                <a:ext uri="{FF2B5EF4-FFF2-40B4-BE49-F238E27FC236}">
                  <a16:creationId xmlns:a16="http://schemas.microsoft.com/office/drawing/2014/main" id="{93A907A2-9BD7-0898-3430-5CEF73768452}"/>
                </a:ext>
              </a:extLst>
            </p:cNvPr>
            <p:cNvCxnSpPr>
              <a:stCxn id="17" idx="6"/>
              <a:endCxn id="20" idx="2"/>
            </p:cNvCxnSpPr>
            <p:nvPr/>
          </p:nvCxnSpPr>
          <p:spPr>
            <a:xfrm>
              <a:off x="5955332" y="2872705"/>
              <a:ext cx="694484" cy="1721"/>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8" name="直線接點 47">
              <a:extLst>
                <a:ext uri="{FF2B5EF4-FFF2-40B4-BE49-F238E27FC236}">
                  <a16:creationId xmlns:a16="http://schemas.microsoft.com/office/drawing/2014/main" id="{2B2C82F9-5621-6525-3DA3-3C1ACA516885}"/>
                </a:ext>
              </a:extLst>
            </p:cNvPr>
            <p:cNvCxnSpPr>
              <a:stCxn id="17" idx="6"/>
              <a:endCxn id="21" idx="2"/>
            </p:cNvCxnSpPr>
            <p:nvPr/>
          </p:nvCxnSpPr>
          <p:spPr>
            <a:xfrm>
              <a:off x="5955332" y="2872705"/>
              <a:ext cx="694483" cy="770767"/>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0" name="直線接點 49">
              <a:extLst>
                <a:ext uri="{FF2B5EF4-FFF2-40B4-BE49-F238E27FC236}">
                  <a16:creationId xmlns:a16="http://schemas.microsoft.com/office/drawing/2014/main" id="{4C687EB4-A903-8D58-7FA4-B540C0017DBC}"/>
                </a:ext>
              </a:extLst>
            </p:cNvPr>
            <p:cNvCxnSpPr>
              <a:stCxn id="18" idx="6"/>
              <a:endCxn id="16" idx="2"/>
            </p:cNvCxnSpPr>
            <p:nvPr/>
          </p:nvCxnSpPr>
          <p:spPr>
            <a:xfrm>
              <a:off x="3829342" y="5185004"/>
              <a:ext cx="694488" cy="0"/>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2" name="直線接點 51">
              <a:extLst>
                <a:ext uri="{FF2B5EF4-FFF2-40B4-BE49-F238E27FC236}">
                  <a16:creationId xmlns:a16="http://schemas.microsoft.com/office/drawing/2014/main" id="{5A413C96-7B57-082C-B11B-AA41D87B9D56}"/>
                </a:ext>
              </a:extLst>
            </p:cNvPr>
            <p:cNvCxnSpPr>
              <a:stCxn id="14" idx="6"/>
              <a:endCxn id="22" idx="2"/>
            </p:cNvCxnSpPr>
            <p:nvPr/>
          </p:nvCxnSpPr>
          <p:spPr>
            <a:xfrm>
              <a:off x="3829343" y="5955770"/>
              <a:ext cx="694484" cy="0"/>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9" name="直線單箭頭接點 58">
              <a:extLst>
                <a:ext uri="{FF2B5EF4-FFF2-40B4-BE49-F238E27FC236}">
                  <a16:creationId xmlns:a16="http://schemas.microsoft.com/office/drawing/2014/main" id="{1B26B3D5-BFF8-8F9C-F2AA-7B15DE3E0D80}"/>
                </a:ext>
              </a:extLst>
            </p:cNvPr>
            <p:cNvCxnSpPr>
              <a:endCxn id="7" idx="2"/>
            </p:cNvCxnSpPr>
            <p:nvPr/>
          </p:nvCxnSpPr>
          <p:spPr>
            <a:xfrm flipV="1">
              <a:off x="1703340" y="2872706"/>
              <a:ext cx="694501" cy="2720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2" name="投影片編號版面配置區 1">
            <a:extLst>
              <a:ext uri="{FF2B5EF4-FFF2-40B4-BE49-F238E27FC236}">
                <a16:creationId xmlns:a16="http://schemas.microsoft.com/office/drawing/2014/main" id="{49D5DB68-0DEE-0E82-B075-EB0C702E1AE9}"/>
              </a:ext>
            </a:extLst>
          </p:cNvPr>
          <p:cNvSpPr>
            <a:spLocks noGrp="1"/>
          </p:cNvSpPr>
          <p:nvPr>
            <p:ph type="sldNum" sz="quarter" idx="12"/>
          </p:nvPr>
        </p:nvSpPr>
        <p:spPr/>
        <p:txBody>
          <a:bodyPr/>
          <a:lstStyle/>
          <a:p>
            <a:fld id="{565CE74E-AB26-4998-AD42-012C4C1AD076}" type="slidenum">
              <a:rPr lang="zh-CN" altLang="en-US" smtClean="0"/>
              <a:t>65</a:t>
            </a:fld>
            <a:endParaRPr lang="zh-CN" altLang="en-US" dirty="0"/>
          </a:p>
        </p:txBody>
      </p:sp>
    </p:spTree>
    <p:extLst>
      <p:ext uri="{BB962C8B-B14F-4D97-AF65-F5344CB8AC3E}">
        <p14:creationId xmlns:p14="http://schemas.microsoft.com/office/powerpoint/2010/main" val="48834099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show="0">
  <p:cSld>
    <p:spTree>
      <p:nvGrpSpPr>
        <p:cNvPr id="1" name="">
          <a:extLst>
            <a:ext uri="{FF2B5EF4-FFF2-40B4-BE49-F238E27FC236}">
              <a16:creationId xmlns:a16="http://schemas.microsoft.com/office/drawing/2014/main" id="{94B8DEBD-29DB-80BC-948F-115B31840E2A}"/>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5712CDFF-EC25-0531-3F16-B915BAC65EDB}"/>
              </a:ext>
            </a:extLst>
          </p:cNvPr>
          <p:cNvGrpSpPr/>
          <p:nvPr/>
        </p:nvGrpSpPr>
        <p:grpSpPr>
          <a:xfrm>
            <a:off x="568443" y="319365"/>
            <a:ext cx="751862" cy="400110"/>
            <a:chOff x="568442" y="319364"/>
            <a:chExt cx="751862" cy="400111"/>
          </a:xfrm>
        </p:grpSpPr>
        <p:sp>
          <p:nvSpPr>
            <p:cNvPr id="55" name="文本框 23">
              <a:extLst>
                <a:ext uri="{FF2B5EF4-FFF2-40B4-BE49-F238E27FC236}">
                  <a16:creationId xmlns:a16="http://schemas.microsoft.com/office/drawing/2014/main" id="{E37E2C01-0052-540A-986B-A95E91D62E08}"/>
                </a:ext>
              </a:extLst>
            </p:cNvPr>
            <p:cNvSpPr txBox="1"/>
            <p:nvPr/>
          </p:nvSpPr>
          <p:spPr>
            <a:xfrm>
              <a:off x="665958" y="319364"/>
              <a:ext cx="654346"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AEE570B5-93C8-CD13-5C53-B1895FB5023F}"/>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3" name="橢圓 2">
            <a:extLst>
              <a:ext uri="{FF2B5EF4-FFF2-40B4-BE49-F238E27FC236}">
                <a16:creationId xmlns:a16="http://schemas.microsoft.com/office/drawing/2014/main" id="{5C2BBD62-7A98-B941-E4F9-11FA4AB0F1AF}"/>
              </a:ext>
            </a:extLst>
          </p:cNvPr>
          <p:cNvSpPr/>
          <p:nvPr/>
        </p:nvSpPr>
        <p:spPr>
          <a:xfrm>
            <a:off x="818415" y="2622956"/>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Sign</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4" name="橢圓 3">
            <a:extLst>
              <a:ext uri="{FF2B5EF4-FFF2-40B4-BE49-F238E27FC236}">
                <a16:creationId xmlns:a16="http://schemas.microsoft.com/office/drawing/2014/main" id="{1ABEBDEA-E1ED-DFE4-9565-74D8C23B74FB}"/>
              </a:ext>
            </a:extLst>
          </p:cNvPr>
          <p:cNvSpPr/>
          <p:nvPr/>
        </p:nvSpPr>
        <p:spPr>
          <a:xfrm>
            <a:off x="3312913" y="175404"/>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skDecode</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6" name="橢圓 5">
            <a:extLst>
              <a:ext uri="{FF2B5EF4-FFF2-40B4-BE49-F238E27FC236}">
                <a16:creationId xmlns:a16="http://schemas.microsoft.com/office/drawing/2014/main" id="{B25C691A-2F9D-65CB-4E7C-F12FCC294FBB}"/>
              </a:ext>
            </a:extLst>
          </p:cNvPr>
          <p:cNvSpPr/>
          <p:nvPr/>
        </p:nvSpPr>
        <p:spPr>
          <a:xfrm>
            <a:off x="3312907" y="787482"/>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NTT/INTT</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7" name="橢圓 6">
            <a:extLst>
              <a:ext uri="{FF2B5EF4-FFF2-40B4-BE49-F238E27FC236}">
                <a16:creationId xmlns:a16="http://schemas.microsoft.com/office/drawing/2014/main" id="{14D5F41F-68C8-1720-3FCD-7BBD0C102EDB}"/>
              </a:ext>
            </a:extLst>
          </p:cNvPr>
          <p:cNvSpPr/>
          <p:nvPr/>
        </p:nvSpPr>
        <p:spPr>
          <a:xfrm>
            <a:off x="3312908" y="1399559"/>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ExapndA</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8" name="橢圓 7">
            <a:extLst>
              <a:ext uri="{FF2B5EF4-FFF2-40B4-BE49-F238E27FC236}">
                <a16:creationId xmlns:a16="http://schemas.microsoft.com/office/drawing/2014/main" id="{A17CEE25-7DD8-DB58-1FEA-7D9F91887137}"/>
              </a:ext>
            </a:extLst>
          </p:cNvPr>
          <p:cNvSpPr/>
          <p:nvPr/>
        </p:nvSpPr>
        <p:spPr>
          <a:xfrm>
            <a:off x="3312906" y="2008731"/>
            <a:ext cx="1431503" cy="544071"/>
          </a:xfrm>
          <a:prstGeom prst="ellipse">
            <a:avLst/>
          </a:prstGeom>
          <a:solidFill>
            <a:srgbClr val="FFFF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H</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9" name="橢圓 8">
            <a:extLst>
              <a:ext uri="{FF2B5EF4-FFF2-40B4-BE49-F238E27FC236}">
                <a16:creationId xmlns:a16="http://schemas.microsoft.com/office/drawing/2014/main" id="{21CE8CF2-F8B6-7CAD-5647-B645AD075D8C}"/>
              </a:ext>
            </a:extLst>
          </p:cNvPr>
          <p:cNvSpPr/>
          <p:nvPr/>
        </p:nvSpPr>
        <p:spPr>
          <a:xfrm>
            <a:off x="3312911" y="2620810"/>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ExpandMask</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4" name="橢圓 13">
            <a:extLst>
              <a:ext uri="{FF2B5EF4-FFF2-40B4-BE49-F238E27FC236}">
                <a16:creationId xmlns:a16="http://schemas.microsoft.com/office/drawing/2014/main" id="{A0E0D133-4798-79D1-B4A1-CAC5F286CC0C}"/>
              </a:ext>
            </a:extLst>
          </p:cNvPr>
          <p:cNvSpPr/>
          <p:nvPr/>
        </p:nvSpPr>
        <p:spPr>
          <a:xfrm>
            <a:off x="3312906" y="3840646"/>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w1Encode</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8" name="橢圓 17">
            <a:extLst>
              <a:ext uri="{FF2B5EF4-FFF2-40B4-BE49-F238E27FC236}">
                <a16:creationId xmlns:a16="http://schemas.microsoft.com/office/drawing/2014/main" id="{C0B6F92E-8F7E-BCBD-C996-E52D1E47176A}"/>
              </a:ext>
            </a:extLst>
          </p:cNvPr>
          <p:cNvSpPr/>
          <p:nvPr/>
        </p:nvSpPr>
        <p:spPr>
          <a:xfrm>
            <a:off x="3312909" y="3228567"/>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HighBits</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25" name="直線接點 24">
            <a:extLst>
              <a:ext uri="{FF2B5EF4-FFF2-40B4-BE49-F238E27FC236}">
                <a16:creationId xmlns:a16="http://schemas.microsoft.com/office/drawing/2014/main" id="{6CBE74ED-1A57-0D98-AD19-2E36E565E0DF}"/>
              </a:ext>
            </a:extLst>
          </p:cNvPr>
          <p:cNvCxnSpPr>
            <a:stCxn id="3" idx="6"/>
            <a:endCxn id="4" idx="2"/>
          </p:cNvCxnSpPr>
          <p:nvPr/>
        </p:nvCxnSpPr>
        <p:spPr>
          <a:xfrm flipV="1">
            <a:off x="2249918" y="447440"/>
            <a:ext cx="1062995" cy="2447552"/>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7" name="直線接點 26">
            <a:extLst>
              <a:ext uri="{FF2B5EF4-FFF2-40B4-BE49-F238E27FC236}">
                <a16:creationId xmlns:a16="http://schemas.microsoft.com/office/drawing/2014/main" id="{DB04981F-4E45-BBDA-8656-D97A4B04B171}"/>
              </a:ext>
            </a:extLst>
          </p:cNvPr>
          <p:cNvCxnSpPr>
            <a:stCxn id="3" idx="6"/>
            <a:endCxn id="6" idx="2"/>
          </p:cNvCxnSpPr>
          <p:nvPr/>
        </p:nvCxnSpPr>
        <p:spPr>
          <a:xfrm flipV="1">
            <a:off x="2249918" y="1059518"/>
            <a:ext cx="1062989" cy="1835474"/>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9" name="直線接點 28">
            <a:extLst>
              <a:ext uri="{FF2B5EF4-FFF2-40B4-BE49-F238E27FC236}">
                <a16:creationId xmlns:a16="http://schemas.microsoft.com/office/drawing/2014/main" id="{B330D1F0-8839-535C-CF7B-00EE74312E49}"/>
              </a:ext>
            </a:extLst>
          </p:cNvPr>
          <p:cNvCxnSpPr>
            <a:cxnSpLocks/>
            <a:stCxn id="3" idx="6"/>
            <a:endCxn id="8" idx="2"/>
          </p:cNvCxnSpPr>
          <p:nvPr/>
        </p:nvCxnSpPr>
        <p:spPr>
          <a:xfrm flipV="1">
            <a:off x="2249918" y="2280767"/>
            <a:ext cx="1062988" cy="614225"/>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2" name="直線接點 31">
            <a:extLst>
              <a:ext uri="{FF2B5EF4-FFF2-40B4-BE49-F238E27FC236}">
                <a16:creationId xmlns:a16="http://schemas.microsoft.com/office/drawing/2014/main" id="{937B2EBC-74AF-4D5D-C8DB-8850B20BC6C3}"/>
              </a:ext>
            </a:extLst>
          </p:cNvPr>
          <p:cNvCxnSpPr>
            <a:stCxn id="3" idx="6"/>
            <a:endCxn id="9" idx="2"/>
          </p:cNvCxnSpPr>
          <p:nvPr/>
        </p:nvCxnSpPr>
        <p:spPr>
          <a:xfrm flipV="1">
            <a:off x="2249918" y="2892846"/>
            <a:ext cx="1062993" cy="2146"/>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4" name="直線接點 33">
            <a:extLst>
              <a:ext uri="{FF2B5EF4-FFF2-40B4-BE49-F238E27FC236}">
                <a16:creationId xmlns:a16="http://schemas.microsoft.com/office/drawing/2014/main" id="{22223D73-107A-517B-CEC2-4FB50299FF44}"/>
              </a:ext>
            </a:extLst>
          </p:cNvPr>
          <p:cNvCxnSpPr>
            <a:cxnSpLocks/>
            <a:stCxn id="3" idx="6"/>
            <a:endCxn id="18" idx="2"/>
          </p:cNvCxnSpPr>
          <p:nvPr/>
        </p:nvCxnSpPr>
        <p:spPr>
          <a:xfrm>
            <a:off x="2249918" y="2894992"/>
            <a:ext cx="1062991" cy="605611"/>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6" name="直線接點 35">
            <a:extLst>
              <a:ext uri="{FF2B5EF4-FFF2-40B4-BE49-F238E27FC236}">
                <a16:creationId xmlns:a16="http://schemas.microsoft.com/office/drawing/2014/main" id="{486D5C2F-F4DD-CD89-23E1-C176DC67ABA7}"/>
              </a:ext>
            </a:extLst>
          </p:cNvPr>
          <p:cNvCxnSpPr>
            <a:cxnSpLocks/>
            <a:stCxn id="3" idx="6"/>
            <a:endCxn id="14" idx="2"/>
          </p:cNvCxnSpPr>
          <p:nvPr/>
        </p:nvCxnSpPr>
        <p:spPr>
          <a:xfrm>
            <a:off x="2249918" y="2894992"/>
            <a:ext cx="1062988" cy="1217690"/>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 name="直線單箭頭接點 9">
            <a:extLst>
              <a:ext uri="{FF2B5EF4-FFF2-40B4-BE49-F238E27FC236}">
                <a16:creationId xmlns:a16="http://schemas.microsoft.com/office/drawing/2014/main" id="{E88747FF-15CF-ACF5-A43B-1F3C735B5AC7}"/>
              </a:ext>
            </a:extLst>
          </p:cNvPr>
          <p:cNvCxnSpPr>
            <a:stCxn id="3" idx="6"/>
            <a:endCxn id="7" idx="2"/>
          </p:cNvCxnSpPr>
          <p:nvPr/>
        </p:nvCxnSpPr>
        <p:spPr>
          <a:xfrm flipV="1">
            <a:off x="2249918" y="1671595"/>
            <a:ext cx="1062990" cy="12233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8" name="橢圓 77">
            <a:extLst>
              <a:ext uri="{FF2B5EF4-FFF2-40B4-BE49-F238E27FC236}">
                <a16:creationId xmlns:a16="http://schemas.microsoft.com/office/drawing/2014/main" id="{EC1953C8-C631-B5C4-C814-9C7C369067E3}"/>
              </a:ext>
            </a:extLst>
          </p:cNvPr>
          <p:cNvSpPr/>
          <p:nvPr/>
        </p:nvSpPr>
        <p:spPr>
          <a:xfrm>
            <a:off x="3312906" y="4448403"/>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SampleIn</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a:solidFill>
                  <a:schemeClr val="tx1"/>
                </a:solidFill>
                <a:latin typeface="Times New Roman" panose="02020603050405020304" pitchFamily="18" charset="0"/>
                <a:cs typeface="Times New Roman" panose="02020603050405020304" pitchFamily="18" charset="0"/>
              </a:rPr>
              <a:t>Ball</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79" name="橢圓 78">
            <a:extLst>
              <a:ext uri="{FF2B5EF4-FFF2-40B4-BE49-F238E27FC236}">
                <a16:creationId xmlns:a16="http://schemas.microsoft.com/office/drawing/2014/main" id="{CBBCEE2A-562A-D1B8-0A2F-543F64435684}"/>
              </a:ext>
            </a:extLst>
          </p:cNvPr>
          <p:cNvSpPr/>
          <p:nvPr/>
        </p:nvSpPr>
        <p:spPr>
          <a:xfrm>
            <a:off x="3312906" y="5054550"/>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LowBits</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80" name="橢圓 79">
            <a:extLst>
              <a:ext uri="{FF2B5EF4-FFF2-40B4-BE49-F238E27FC236}">
                <a16:creationId xmlns:a16="http://schemas.microsoft.com/office/drawing/2014/main" id="{37FEAB5A-E4E9-B09E-4433-36B657C11443}"/>
              </a:ext>
            </a:extLst>
          </p:cNvPr>
          <p:cNvSpPr/>
          <p:nvPr/>
        </p:nvSpPr>
        <p:spPr>
          <a:xfrm>
            <a:off x="3312895" y="5666335"/>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MakeHint</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89" name="直線單箭頭接點 88">
            <a:extLst>
              <a:ext uri="{FF2B5EF4-FFF2-40B4-BE49-F238E27FC236}">
                <a16:creationId xmlns:a16="http://schemas.microsoft.com/office/drawing/2014/main" id="{3E555E17-0B86-1F6D-DE60-245F7F23E5A1}"/>
              </a:ext>
            </a:extLst>
          </p:cNvPr>
          <p:cNvCxnSpPr>
            <a:stCxn id="3" idx="6"/>
            <a:endCxn id="78" idx="2"/>
          </p:cNvCxnSpPr>
          <p:nvPr/>
        </p:nvCxnSpPr>
        <p:spPr>
          <a:xfrm>
            <a:off x="2249918" y="2894992"/>
            <a:ext cx="1062988" cy="18254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1" name="直線單箭頭接點 90">
            <a:extLst>
              <a:ext uri="{FF2B5EF4-FFF2-40B4-BE49-F238E27FC236}">
                <a16:creationId xmlns:a16="http://schemas.microsoft.com/office/drawing/2014/main" id="{F0196982-BADB-97C9-3EA3-881E5D29E787}"/>
              </a:ext>
            </a:extLst>
          </p:cNvPr>
          <p:cNvCxnSpPr>
            <a:stCxn id="3" idx="6"/>
            <a:endCxn id="79" idx="2"/>
          </p:cNvCxnSpPr>
          <p:nvPr/>
        </p:nvCxnSpPr>
        <p:spPr>
          <a:xfrm>
            <a:off x="2249918" y="2894992"/>
            <a:ext cx="1062988" cy="24315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4" name="橢圓 93">
            <a:extLst>
              <a:ext uri="{FF2B5EF4-FFF2-40B4-BE49-F238E27FC236}">
                <a16:creationId xmlns:a16="http://schemas.microsoft.com/office/drawing/2014/main" id="{572F0536-F4E5-302C-73E0-85E1381C8C42}"/>
              </a:ext>
            </a:extLst>
          </p:cNvPr>
          <p:cNvSpPr/>
          <p:nvPr/>
        </p:nvSpPr>
        <p:spPr>
          <a:xfrm>
            <a:off x="3312895" y="6274387"/>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sigEncode</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96" name="直線單箭頭接點 95">
            <a:extLst>
              <a:ext uri="{FF2B5EF4-FFF2-40B4-BE49-F238E27FC236}">
                <a16:creationId xmlns:a16="http://schemas.microsoft.com/office/drawing/2014/main" id="{C745428A-C052-A18E-FAE3-665E705306B2}"/>
              </a:ext>
            </a:extLst>
          </p:cNvPr>
          <p:cNvCxnSpPr>
            <a:stCxn id="3" idx="6"/>
            <a:endCxn id="94" idx="2"/>
          </p:cNvCxnSpPr>
          <p:nvPr/>
        </p:nvCxnSpPr>
        <p:spPr>
          <a:xfrm>
            <a:off x="2249918" y="2894992"/>
            <a:ext cx="1062977" cy="36514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8" name="直線單箭頭接點 97">
            <a:extLst>
              <a:ext uri="{FF2B5EF4-FFF2-40B4-BE49-F238E27FC236}">
                <a16:creationId xmlns:a16="http://schemas.microsoft.com/office/drawing/2014/main" id="{F4D1CD9F-B183-D4D9-89DD-80509126BB11}"/>
              </a:ext>
            </a:extLst>
          </p:cNvPr>
          <p:cNvCxnSpPr>
            <a:stCxn id="3" idx="6"/>
            <a:endCxn id="80" idx="2"/>
          </p:cNvCxnSpPr>
          <p:nvPr/>
        </p:nvCxnSpPr>
        <p:spPr>
          <a:xfrm>
            <a:off x="2249918" y="2894992"/>
            <a:ext cx="1062977" cy="30433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5" name="橢圓 104">
            <a:extLst>
              <a:ext uri="{FF2B5EF4-FFF2-40B4-BE49-F238E27FC236}">
                <a16:creationId xmlns:a16="http://schemas.microsoft.com/office/drawing/2014/main" id="{992861E5-9D7D-CF6D-1A4C-6459B4263779}"/>
              </a:ext>
            </a:extLst>
          </p:cNvPr>
          <p:cNvSpPr/>
          <p:nvPr/>
        </p:nvSpPr>
        <p:spPr>
          <a:xfrm>
            <a:off x="5807391" y="175403"/>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BitUnpack</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107" name="直線單箭頭接點 106">
            <a:extLst>
              <a:ext uri="{FF2B5EF4-FFF2-40B4-BE49-F238E27FC236}">
                <a16:creationId xmlns:a16="http://schemas.microsoft.com/office/drawing/2014/main" id="{9A705B87-330A-FF8E-5F47-8FF391CB2511}"/>
              </a:ext>
            </a:extLst>
          </p:cNvPr>
          <p:cNvCxnSpPr>
            <a:stCxn id="4" idx="6"/>
            <a:endCxn id="105" idx="2"/>
          </p:cNvCxnSpPr>
          <p:nvPr/>
        </p:nvCxnSpPr>
        <p:spPr>
          <a:xfrm flipV="1">
            <a:off x="4744416" y="447439"/>
            <a:ext cx="1062975"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8" name="橢圓 107">
            <a:extLst>
              <a:ext uri="{FF2B5EF4-FFF2-40B4-BE49-F238E27FC236}">
                <a16:creationId xmlns:a16="http://schemas.microsoft.com/office/drawing/2014/main" id="{C9573E71-546D-2D32-4CDE-2A7A0BD1288B}"/>
              </a:ext>
            </a:extLst>
          </p:cNvPr>
          <p:cNvSpPr/>
          <p:nvPr/>
        </p:nvSpPr>
        <p:spPr>
          <a:xfrm>
            <a:off x="8301868" y="1395861"/>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CoeffFrom</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err="1">
                <a:solidFill>
                  <a:schemeClr val="tx1"/>
                </a:solidFill>
                <a:latin typeface="Times New Roman" panose="02020603050405020304" pitchFamily="18" charset="0"/>
                <a:cs typeface="Times New Roman" panose="02020603050405020304" pitchFamily="18" charset="0"/>
              </a:rPr>
              <a:t>ThreeBytes</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09" name="橢圓 108">
            <a:extLst>
              <a:ext uri="{FF2B5EF4-FFF2-40B4-BE49-F238E27FC236}">
                <a16:creationId xmlns:a16="http://schemas.microsoft.com/office/drawing/2014/main" id="{705E1F72-DC47-8842-6803-E16B54AF394A}"/>
              </a:ext>
            </a:extLst>
          </p:cNvPr>
          <p:cNvSpPr/>
          <p:nvPr/>
        </p:nvSpPr>
        <p:spPr>
          <a:xfrm>
            <a:off x="5820472" y="789440"/>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RejNTT</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a:solidFill>
                  <a:schemeClr val="tx1"/>
                </a:solidFill>
                <a:latin typeface="Times New Roman" panose="02020603050405020304" pitchFamily="18" charset="0"/>
                <a:cs typeface="Times New Roman" panose="02020603050405020304" pitchFamily="18" charset="0"/>
              </a:rPr>
              <a:t>Poly</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10" name="橢圓 109">
            <a:extLst>
              <a:ext uri="{FF2B5EF4-FFF2-40B4-BE49-F238E27FC236}">
                <a16:creationId xmlns:a16="http://schemas.microsoft.com/office/drawing/2014/main" id="{4C1BE650-3558-A010-8B3E-AE9D91432D34}"/>
              </a:ext>
            </a:extLst>
          </p:cNvPr>
          <p:cNvSpPr/>
          <p:nvPr/>
        </p:nvSpPr>
        <p:spPr>
          <a:xfrm>
            <a:off x="8301868" y="787481"/>
            <a:ext cx="1431503" cy="544071"/>
          </a:xfrm>
          <a:prstGeom prst="ellipse">
            <a:avLst/>
          </a:prstGeom>
          <a:solidFill>
            <a:srgbClr val="FFFF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G</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111" name="直線接點 110">
            <a:extLst>
              <a:ext uri="{FF2B5EF4-FFF2-40B4-BE49-F238E27FC236}">
                <a16:creationId xmlns:a16="http://schemas.microsoft.com/office/drawing/2014/main" id="{A0248719-979F-BC3D-D828-2A196325395C}"/>
              </a:ext>
            </a:extLst>
          </p:cNvPr>
          <p:cNvCxnSpPr>
            <a:cxnSpLocks/>
            <a:stCxn id="7" idx="6"/>
            <a:endCxn id="109" idx="2"/>
          </p:cNvCxnSpPr>
          <p:nvPr/>
        </p:nvCxnSpPr>
        <p:spPr>
          <a:xfrm flipV="1">
            <a:off x="4744411" y="1061476"/>
            <a:ext cx="1076061" cy="610119"/>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4" name="直線單箭頭接點 113">
            <a:extLst>
              <a:ext uri="{FF2B5EF4-FFF2-40B4-BE49-F238E27FC236}">
                <a16:creationId xmlns:a16="http://schemas.microsoft.com/office/drawing/2014/main" id="{5D9473AB-E4BC-F7C7-D85C-A6D49EEA1B45}"/>
              </a:ext>
            </a:extLst>
          </p:cNvPr>
          <p:cNvCxnSpPr>
            <a:stCxn id="109" idx="6"/>
            <a:endCxn id="110" idx="2"/>
          </p:cNvCxnSpPr>
          <p:nvPr/>
        </p:nvCxnSpPr>
        <p:spPr>
          <a:xfrm flipV="1">
            <a:off x="7251975" y="1059517"/>
            <a:ext cx="1049893" cy="19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6" name="直線單箭頭接點 115">
            <a:extLst>
              <a:ext uri="{FF2B5EF4-FFF2-40B4-BE49-F238E27FC236}">
                <a16:creationId xmlns:a16="http://schemas.microsoft.com/office/drawing/2014/main" id="{3A08F8BC-FD6E-10EC-4113-920083FBF6EB}"/>
              </a:ext>
            </a:extLst>
          </p:cNvPr>
          <p:cNvCxnSpPr>
            <a:stCxn id="109" idx="6"/>
            <a:endCxn id="108" idx="2"/>
          </p:cNvCxnSpPr>
          <p:nvPr/>
        </p:nvCxnSpPr>
        <p:spPr>
          <a:xfrm>
            <a:off x="7251975" y="1061476"/>
            <a:ext cx="1049893" cy="6064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7" name="橢圓 116">
            <a:extLst>
              <a:ext uri="{FF2B5EF4-FFF2-40B4-BE49-F238E27FC236}">
                <a16:creationId xmlns:a16="http://schemas.microsoft.com/office/drawing/2014/main" id="{DE357A00-AE69-7EC3-F12A-097BC36D1BA9}"/>
              </a:ext>
            </a:extLst>
          </p:cNvPr>
          <p:cNvSpPr/>
          <p:nvPr/>
        </p:nvSpPr>
        <p:spPr>
          <a:xfrm>
            <a:off x="5820454" y="2014226"/>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BitUnpack</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18" name="橢圓 117">
            <a:extLst>
              <a:ext uri="{FF2B5EF4-FFF2-40B4-BE49-F238E27FC236}">
                <a16:creationId xmlns:a16="http://schemas.microsoft.com/office/drawing/2014/main" id="{79B88525-20D3-C392-4256-CBA162E2BCBD}"/>
              </a:ext>
            </a:extLst>
          </p:cNvPr>
          <p:cNvSpPr/>
          <p:nvPr/>
        </p:nvSpPr>
        <p:spPr>
          <a:xfrm>
            <a:off x="5820453" y="1402310"/>
            <a:ext cx="1431503" cy="544071"/>
          </a:xfrm>
          <a:prstGeom prst="ellipse">
            <a:avLst/>
          </a:prstGeom>
          <a:solidFill>
            <a:srgbClr val="FFFF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H</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120" name="直線單箭頭接點 119">
            <a:extLst>
              <a:ext uri="{FF2B5EF4-FFF2-40B4-BE49-F238E27FC236}">
                <a16:creationId xmlns:a16="http://schemas.microsoft.com/office/drawing/2014/main" id="{90C62740-B3EE-96D8-02E4-F8A63604303F}"/>
              </a:ext>
            </a:extLst>
          </p:cNvPr>
          <p:cNvCxnSpPr>
            <a:stCxn id="9" idx="6"/>
            <a:endCxn id="118" idx="2"/>
          </p:cNvCxnSpPr>
          <p:nvPr/>
        </p:nvCxnSpPr>
        <p:spPr>
          <a:xfrm flipV="1">
            <a:off x="4744414" y="1674346"/>
            <a:ext cx="1076039" cy="12185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2" name="直線單箭頭接點 121">
            <a:extLst>
              <a:ext uri="{FF2B5EF4-FFF2-40B4-BE49-F238E27FC236}">
                <a16:creationId xmlns:a16="http://schemas.microsoft.com/office/drawing/2014/main" id="{60632B62-0F73-B79A-8F19-1F719B37D0B6}"/>
              </a:ext>
            </a:extLst>
          </p:cNvPr>
          <p:cNvCxnSpPr>
            <a:stCxn id="9" idx="6"/>
            <a:endCxn id="117" idx="2"/>
          </p:cNvCxnSpPr>
          <p:nvPr/>
        </p:nvCxnSpPr>
        <p:spPr>
          <a:xfrm flipV="1">
            <a:off x="4744414" y="2286262"/>
            <a:ext cx="1076040" cy="6065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3" name="橢圓 122">
            <a:extLst>
              <a:ext uri="{FF2B5EF4-FFF2-40B4-BE49-F238E27FC236}">
                <a16:creationId xmlns:a16="http://schemas.microsoft.com/office/drawing/2014/main" id="{C225B4C9-8D42-5636-7561-C1E3DF787319}"/>
              </a:ext>
            </a:extLst>
          </p:cNvPr>
          <p:cNvSpPr/>
          <p:nvPr/>
        </p:nvSpPr>
        <p:spPr>
          <a:xfrm>
            <a:off x="5820454" y="2626142"/>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Decomposer</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133" name="直線單箭頭接點 132">
            <a:extLst>
              <a:ext uri="{FF2B5EF4-FFF2-40B4-BE49-F238E27FC236}">
                <a16:creationId xmlns:a16="http://schemas.microsoft.com/office/drawing/2014/main" id="{334FA2D3-B0DA-FB1F-D8F3-6D665D897152}"/>
              </a:ext>
            </a:extLst>
          </p:cNvPr>
          <p:cNvCxnSpPr>
            <a:stCxn id="18" idx="6"/>
            <a:endCxn id="123" idx="2"/>
          </p:cNvCxnSpPr>
          <p:nvPr/>
        </p:nvCxnSpPr>
        <p:spPr>
          <a:xfrm flipV="1">
            <a:off x="4744412" y="2898178"/>
            <a:ext cx="1076042" cy="6024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4" name="橢圓 133">
            <a:extLst>
              <a:ext uri="{FF2B5EF4-FFF2-40B4-BE49-F238E27FC236}">
                <a16:creationId xmlns:a16="http://schemas.microsoft.com/office/drawing/2014/main" id="{CADD45C8-4E83-F40F-76B3-664C93DFCA28}"/>
              </a:ext>
            </a:extLst>
          </p:cNvPr>
          <p:cNvSpPr/>
          <p:nvPr/>
        </p:nvSpPr>
        <p:spPr>
          <a:xfrm>
            <a:off x="5812024" y="3232333"/>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SimpleBit</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a:solidFill>
                  <a:schemeClr val="tx1"/>
                </a:solidFill>
                <a:latin typeface="Times New Roman" panose="02020603050405020304" pitchFamily="18" charset="0"/>
                <a:cs typeface="Times New Roman" panose="02020603050405020304" pitchFamily="18" charset="0"/>
              </a:rPr>
              <a:t>Pack</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136" name="直線單箭頭接點 135">
            <a:extLst>
              <a:ext uri="{FF2B5EF4-FFF2-40B4-BE49-F238E27FC236}">
                <a16:creationId xmlns:a16="http://schemas.microsoft.com/office/drawing/2014/main" id="{7103C799-A75C-46FF-9335-AB8FD02BBF6E}"/>
              </a:ext>
            </a:extLst>
          </p:cNvPr>
          <p:cNvCxnSpPr>
            <a:stCxn id="14" idx="6"/>
            <a:endCxn id="134" idx="2"/>
          </p:cNvCxnSpPr>
          <p:nvPr/>
        </p:nvCxnSpPr>
        <p:spPr>
          <a:xfrm flipV="1">
            <a:off x="4744409" y="3504369"/>
            <a:ext cx="1067615" cy="6083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7" name="橢圓 136">
            <a:extLst>
              <a:ext uri="{FF2B5EF4-FFF2-40B4-BE49-F238E27FC236}">
                <a16:creationId xmlns:a16="http://schemas.microsoft.com/office/drawing/2014/main" id="{02E855DA-054A-33AF-3BA5-6AA6B974C719}"/>
              </a:ext>
            </a:extLst>
          </p:cNvPr>
          <p:cNvSpPr/>
          <p:nvPr/>
        </p:nvSpPr>
        <p:spPr>
          <a:xfrm>
            <a:off x="5812023" y="3841568"/>
            <a:ext cx="1431503" cy="544071"/>
          </a:xfrm>
          <a:prstGeom prst="ellipse">
            <a:avLst/>
          </a:prstGeom>
          <a:solidFill>
            <a:srgbClr val="FFFF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H</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139" name="直線單箭頭接點 138">
            <a:extLst>
              <a:ext uri="{FF2B5EF4-FFF2-40B4-BE49-F238E27FC236}">
                <a16:creationId xmlns:a16="http://schemas.microsoft.com/office/drawing/2014/main" id="{1EB477B6-423D-17EB-DB43-5E5B5B647384}"/>
              </a:ext>
            </a:extLst>
          </p:cNvPr>
          <p:cNvCxnSpPr>
            <a:stCxn id="78" idx="6"/>
            <a:endCxn id="137" idx="2"/>
          </p:cNvCxnSpPr>
          <p:nvPr/>
        </p:nvCxnSpPr>
        <p:spPr>
          <a:xfrm flipV="1">
            <a:off x="4744409" y="4113604"/>
            <a:ext cx="1067614" cy="6068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0" name="橢圓 139">
            <a:extLst>
              <a:ext uri="{FF2B5EF4-FFF2-40B4-BE49-F238E27FC236}">
                <a16:creationId xmlns:a16="http://schemas.microsoft.com/office/drawing/2014/main" id="{4839D8E2-F471-0837-FB17-FB42896DC0F1}"/>
              </a:ext>
            </a:extLst>
          </p:cNvPr>
          <p:cNvSpPr/>
          <p:nvPr/>
        </p:nvSpPr>
        <p:spPr>
          <a:xfrm>
            <a:off x="5812022" y="4448130"/>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Decomposer</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142" name="直線單箭頭接點 141">
            <a:extLst>
              <a:ext uri="{FF2B5EF4-FFF2-40B4-BE49-F238E27FC236}">
                <a16:creationId xmlns:a16="http://schemas.microsoft.com/office/drawing/2014/main" id="{FE2D0EE3-65E8-C922-5BB0-1FAC4C5C64C7}"/>
              </a:ext>
            </a:extLst>
          </p:cNvPr>
          <p:cNvCxnSpPr>
            <a:stCxn id="79" idx="6"/>
            <a:endCxn id="140" idx="2"/>
          </p:cNvCxnSpPr>
          <p:nvPr/>
        </p:nvCxnSpPr>
        <p:spPr>
          <a:xfrm flipV="1">
            <a:off x="4744409" y="4720166"/>
            <a:ext cx="1067613" cy="6064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3" name="橢圓 142">
            <a:extLst>
              <a:ext uri="{FF2B5EF4-FFF2-40B4-BE49-F238E27FC236}">
                <a16:creationId xmlns:a16="http://schemas.microsoft.com/office/drawing/2014/main" id="{2EC9F80D-E623-28CD-0168-637EA75C931E}"/>
              </a:ext>
            </a:extLst>
          </p:cNvPr>
          <p:cNvSpPr/>
          <p:nvPr/>
        </p:nvSpPr>
        <p:spPr>
          <a:xfrm>
            <a:off x="5794298" y="5060918"/>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HighBits</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145" name="直線單箭頭接點 144">
            <a:extLst>
              <a:ext uri="{FF2B5EF4-FFF2-40B4-BE49-F238E27FC236}">
                <a16:creationId xmlns:a16="http://schemas.microsoft.com/office/drawing/2014/main" id="{2161D7EF-3EB7-B94A-DB70-69888ED280CB}"/>
              </a:ext>
            </a:extLst>
          </p:cNvPr>
          <p:cNvCxnSpPr>
            <a:stCxn id="80" idx="6"/>
            <a:endCxn id="143" idx="2"/>
          </p:cNvCxnSpPr>
          <p:nvPr/>
        </p:nvCxnSpPr>
        <p:spPr>
          <a:xfrm flipV="1">
            <a:off x="4744398" y="5332954"/>
            <a:ext cx="1049900" cy="6054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6" name="橢圓 155">
            <a:extLst>
              <a:ext uri="{FF2B5EF4-FFF2-40B4-BE49-F238E27FC236}">
                <a16:creationId xmlns:a16="http://schemas.microsoft.com/office/drawing/2014/main" id="{A02860A4-DC16-AAA8-838F-D0D5CA88EDB2}"/>
              </a:ext>
            </a:extLst>
          </p:cNvPr>
          <p:cNvSpPr/>
          <p:nvPr/>
        </p:nvSpPr>
        <p:spPr>
          <a:xfrm>
            <a:off x="5794287" y="5673706"/>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BitPack</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57" name="橢圓 156">
            <a:extLst>
              <a:ext uri="{FF2B5EF4-FFF2-40B4-BE49-F238E27FC236}">
                <a16:creationId xmlns:a16="http://schemas.microsoft.com/office/drawing/2014/main" id="{EF1ED301-910B-53E7-5896-C146F72D296C}"/>
              </a:ext>
            </a:extLst>
          </p:cNvPr>
          <p:cNvSpPr/>
          <p:nvPr/>
        </p:nvSpPr>
        <p:spPr>
          <a:xfrm>
            <a:off x="5792643" y="6274387"/>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HintBitPack</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159" name="直線單箭頭接點 158">
            <a:extLst>
              <a:ext uri="{FF2B5EF4-FFF2-40B4-BE49-F238E27FC236}">
                <a16:creationId xmlns:a16="http://schemas.microsoft.com/office/drawing/2014/main" id="{9EC86537-3218-F1AA-F50A-AFE855927195}"/>
              </a:ext>
            </a:extLst>
          </p:cNvPr>
          <p:cNvCxnSpPr>
            <a:stCxn id="94" idx="6"/>
            <a:endCxn id="157" idx="2"/>
          </p:cNvCxnSpPr>
          <p:nvPr/>
        </p:nvCxnSpPr>
        <p:spPr>
          <a:xfrm>
            <a:off x="4744398" y="6546423"/>
            <a:ext cx="104824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1" name="直線單箭頭接點 160">
            <a:extLst>
              <a:ext uri="{FF2B5EF4-FFF2-40B4-BE49-F238E27FC236}">
                <a16:creationId xmlns:a16="http://schemas.microsoft.com/office/drawing/2014/main" id="{564AC114-2B3C-42BC-9B11-03EB5A1EAC67}"/>
              </a:ext>
            </a:extLst>
          </p:cNvPr>
          <p:cNvCxnSpPr>
            <a:stCxn id="94" idx="6"/>
            <a:endCxn id="156" idx="2"/>
          </p:cNvCxnSpPr>
          <p:nvPr/>
        </p:nvCxnSpPr>
        <p:spPr>
          <a:xfrm flipV="1">
            <a:off x="4744398" y="5945742"/>
            <a:ext cx="1049889" cy="6006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投影片編號版面配置區 1">
            <a:extLst>
              <a:ext uri="{FF2B5EF4-FFF2-40B4-BE49-F238E27FC236}">
                <a16:creationId xmlns:a16="http://schemas.microsoft.com/office/drawing/2014/main" id="{B81CC0EB-99FD-00AE-DBBA-5E28C5C8467C}"/>
              </a:ext>
            </a:extLst>
          </p:cNvPr>
          <p:cNvSpPr>
            <a:spLocks noGrp="1"/>
          </p:cNvSpPr>
          <p:nvPr>
            <p:ph type="sldNum" sz="quarter" idx="12"/>
          </p:nvPr>
        </p:nvSpPr>
        <p:spPr/>
        <p:txBody>
          <a:bodyPr/>
          <a:lstStyle/>
          <a:p>
            <a:fld id="{565CE74E-AB26-4998-AD42-012C4C1AD076}" type="slidenum">
              <a:rPr lang="zh-CN" altLang="en-US" smtClean="0"/>
              <a:t>66</a:t>
            </a:fld>
            <a:endParaRPr lang="zh-CN" altLang="en-US" dirty="0"/>
          </a:p>
        </p:txBody>
      </p:sp>
    </p:spTree>
    <p:extLst>
      <p:ext uri="{BB962C8B-B14F-4D97-AF65-F5344CB8AC3E}">
        <p14:creationId xmlns:p14="http://schemas.microsoft.com/office/powerpoint/2010/main" val="158165703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show="0">
  <p:cSld>
    <p:spTree>
      <p:nvGrpSpPr>
        <p:cNvPr id="1" name="">
          <a:extLst>
            <a:ext uri="{FF2B5EF4-FFF2-40B4-BE49-F238E27FC236}">
              <a16:creationId xmlns:a16="http://schemas.microsoft.com/office/drawing/2014/main" id="{960C9761-D9E7-726F-8DFD-D6FCBE03DB44}"/>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A6E16DEB-DE14-677A-B05A-F333389B6584}"/>
              </a:ext>
            </a:extLst>
          </p:cNvPr>
          <p:cNvGrpSpPr/>
          <p:nvPr/>
        </p:nvGrpSpPr>
        <p:grpSpPr>
          <a:xfrm>
            <a:off x="568443" y="319365"/>
            <a:ext cx="922229" cy="400110"/>
            <a:chOff x="568442" y="319364"/>
            <a:chExt cx="922229" cy="400111"/>
          </a:xfrm>
        </p:grpSpPr>
        <p:sp>
          <p:nvSpPr>
            <p:cNvPr id="55" name="文本框 23">
              <a:extLst>
                <a:ext uri="{FF2B5EF4-FFF2-40B4-BE49-F238E27FC236}">
                  <a16:creationId xmlns:a16="http://schemas.microsoft.com/office/drawing/2014/main" id="{069D0BBD-4FEB-9A44-7D41-B9A8C114435F}"/>
                </a:ext>
              </a:extLst>
            </p:cNvPr>
            <p:cNvSpPr txBox="1"/>
            <p:nvPr/>
          </p:nvSpPr>
          <p:spPr>
            <a:xfrm>
              <a:off x="665958" y="319364"/>
              <a:ext cx="824713"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Verify</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45982658-9F9C-8106-E0C3-B2B1EDD8C3A0}"/>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3" name="橢圓 2">
            <a:extLst>
              <a:ext uri="{FF2B5EF4-FFF2-40B4-BE49-F238E27FC236}">
                <a16:creationId xmlns:a16="http://schemas.microsoft.com/office/drawing/2014/main" id="{CD037756-BED4-2621-2A0E-9EE4EC1DAAB9}"/>
              </a:ext>
            </a:extLst>
          </p:cNvPr>
          <p:cNvSpPr/>
          <p:nvPr/>
        </p:nvSpPr>
        <p:spPr>
          <a:xfrm>
            <a:off x="1050731" y="3380683"/>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Verify</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4" name="橢圓 3">
            <a:extLst>
              <a:ext uri="{FF2B5EF4-FFF2-40B4-BE49-F238E27FC236}">
                <a16:creationId xmlns:a16="http://schemas.microsoft.com/office/drawing/2014/main" id="{918C99B9-1EE9-9F6D-0CF8-ED836D33A0A8}"/>
              </a:ext>
            </a:extLst>
          </p:cNvPr>
          <p:cNvSpPr/>
          <p:nvPr/>
        </p:nvSpPr>
        <p:spPr>
          <a:xfrm>
            <a:off x="3197989" y="796350"/>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pkDecode</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6" name="橢圓 5">
            <a:extLst>
              <a:ext uri="{FF2B5EF4-FFF2-40B4-BE49-F238E27FC236}">
                <a16:creationId xmlns:a16="http://schemas.microsoft.com/office/drawing/2014/main" id="{9CE11175-22D7-866A-FEDD-176CD5B63DA9}"/>
              </a:ext>
            </a:extLst>
          </p:cNvPr>
          <p:cNvSpPr/>
          <p:nvPr/>
        </p:nvSpPr>
        <p:spPr>
          <a:xfrm>
            <a:off x="3197987" y="1567116"/>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sigDecode</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7" name="橢圓 6">
            <a:extLst>
              <a:ext uri="{FF2B5EF4-FFF2-40B4-BE49-F238E27FC236}">
                <a16:creationId xmlns:a16="http://schemas.microsoft.com/office/drawing/2014/main" id="{B8AA40FF-16D4-E5D5-3162-5FFB53777E08}"/>
              </a:ext>
            </a:extLst>
          </p:cNvPr>
          <p:cNvSpPr/>
          <p:nvPr/>
        </p:nvSpPr>
        <p:spPr>
          <a:xfrm>
            <a:off x="3197988" y="2337883"/>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ExapndA</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8" name="橢圓 7">
            <a:extLst>
              <a:ext uri="{FF2B5EF4-FFF2-40B4-BE49-F238E27FC236}">
                <a16:creationId xmlns:a16="http://schemas.microsoft.com/office/drawing/2014/main" id="{7E16C7FD-4BE6-922F-5D5F-16477D8BF10D}"/>
              </a:ext>
            </a:extLst>
          </p:cNvPr>
          <p:cNvSpPr/>
          <p:nvPr/>
        </p:nvSpPr>
        <p:spPr>
          <a:xfrm>
            <a:off x="3197986" y="3108649"/>
            <a:ext cx="1431503" cy="544071"/>
          </a:xfrm>
          <a:prstGeom prst="ellipse">
            <a:avLst/>
          </a:prstGeom>
          <a:solidFill>
            <a:srgbClr val="FFFF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H</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9" name="橢圓 8">
            <a:extLst>
              <a:ext uri="{FF2B5EF4-FFF2-40B4-BE49-F238E27FC236}">
                <a16:creationId xmlns:a16="http://schemas.microsoft.com/office/drawing/2014/main" id="{ACD2E911-7976-AA3F-3045-3CE50A344BD8}"/>
              </a:ext>
            </a:extLst>
          </p:cNvPr>
          <p:cNvSpPr/>
          <p:nvPr/>
        </p:nvSpPr>
        <p:spPr>
          <a:xfrm>
            <a:off x="3197987" y="3879415"/>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SimpleIn</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a:solidFill>
                  <a:schemeClr val="tx1"/>
                </a:solidFill>
                <a:latin typeface="Times New Roman" panose="02020603050405020304" pitchFamily="18" charset="0"/>
                <a:cs typeface="Times New Roman" panose="02020603050405020304" pitchFamily="18" charset="0"/>
              </a:rPr>
              <a:t>Ball</a:t>
            </a:r>
          </a:p>
        </p:txBody>
      </p:sp>
      <p:sp>
        <p:nvSpPr>
          <p:cNvPr id="14" name="橢圓 13">
            <a:extLst>
              <a:ext uri="{FF2B5EF4-FFF2-40B4-BE49-F238E27FC236}">
                <a16:creationId xmlns:a16="http://schemas.microsoft.com/office/drawing/2014/main" id="{B5DFAFBC-23F1-95D6-5E21-40A1B16EA6CB}"/>
              </a:ext>
            </a:extLst>
          </p:cNvPr>
          <p:cNvSpPr/>
          <p:nvPr/>
        </p:nvSpPr>
        <p:spPr>
          <a:xfrm>
            <a:off x="3197987" y="5420947"/>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UseHint</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5" name="橢圓 14">
            <a:extLst>
              <a:ext uri="{FF2B5EF4-FFF2-40B4-BE49-F238E27FC236}">
                <a16:creationId xmlns:a16="http://schemas.microsoft.com/office/drawing/2014/main" id="{9BE5563F-40FA-7113-B45E-3CEC63A725F1}"/>
              </a:ext>
            </a:extLst>
          </p:cNvPr>
          <p:cNvSpPr/>
          <p:nvPr/>
        </p:nvSpPr>
        <p:spPr>
          <a:xfrm>
            <a:off x="5323973" y="796350"/>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BitUnpack</a:t>
            </a:r>
            <a:endParaRPr lang="en-US" altLang="zh-TW" sz="1200" dirty="0">
              <a:solidFill>
                <a:schemeClr val="tx1"/>
              </a:solidFill>
              <a:latin typeface="Times New Roman" panose="02020603050405020304" pitchFamily="18" charset="0"/>
              <a:cs typeface="Times New Roman" panose="02020603050405020304" pitchFamily="18" charset="0"/>
            </a:endParaRPr>
          </a:p>
        </p:txBody>
      </p:sp>
      <p:sp>
        <p:nvSpPr>
          <p:cNvPr id="16" name="橢圓 15">
            <a:extLst>
              <a:ext uri="{FF2B5EF4-FFF2-40B4-BE49-F238E27FC236}">
                <a16:creationId xmlns:a16="http://schemas.microsoft.com/office/drawing/2014/main" id="{F5132B46-3586-6EE8-D3E0-B3CAAB68B7DD}"/>
              </a:ext>
            </a:extLst>
          </p:cNvPr>
          <p:cNvSpPr/>
          <p:nvPr/>
        </p:nvSpPr>
        <p:spPr>
          <a:xfrm>
            <a:off x="5302703" y="6237045"/>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SimpleBit</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a:solidFill>
                  <a:schemeClr val="tx1"/>
                </a:solidFill>
                <a:latin typeface="Times New Roman" panose="02020603050405020304" pitchFamily="18" charset="0"/>
                <a:cs typeface="Times New Roman" panose="02020603050405020304" pitchFamily="18" charset="0"/>
              </a:rPr>
              <a:t>Pack</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7" name="橢圓 16">
            <a:extLst>
              <a:ext uri="{FF2B5EF4-FFF2-40B4-BE49-F238E27FC236}">
                <a16:creationId xmlns:a16="http://schemas.microsoft.com/office/drawing/2014/main" id="{3A3D79E4-06D1-1013-B711-C1F05694DC8D}"/>
              </a:ext>
            </a:extLst>
          </p:cNvPr>
          <p:cNvSpPr/>
          <p:nvPr/>
        </p:nvSpPr>
        <p:spPr>
          <a:xfrm>
            <a:off x="5302705" y="1567114"/>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HintBit</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a:solidFill>
                  <a:schemeClr val="tx1"/>
                </a:solidFill>
                <a:latin typeface="Times New Roman" panose="02020603050405020304" pitchFamily="18" charset="0"/>
                <a:cs typeface="Times New Roman" panose="02020603050405020304" pitchFamily="18" charset="0"/>
              </a:rPr>
              <a:t>Unpacked</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8" name="橢圓 17">
            <a:extLst>
              <a:ext uri="{FF2B5EF4-FFF2-40B4-BE49-F238E27FC236}">
                <a16:creationId xmlns:a16="http://schemas.microsoft.com/office/drawing/2014/main" id="{759F6A86-B70E-E54E-EEFF-000CAD89B1C8}"/>
              </a:ext>
            </a:extLst>
          </p:cNvPr>
          <p:cNvSpPr/>
          <p:nvPr/>
        </p:nvSpPr>
        <p:spPr>
          <a:xfrm>
            <a:off x="3197986" y="4650181"/>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NTT/INTT</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22" name="橢圓 21">
            <a:extLst>
              <a:ext uri="{FF2B5EF4-FFF2-40B4-BE49-F238E27FC236}">
                <a16:creationId xmlns:a16="http://schemas.microsoft.com/office/drawing/2014/main" id="{E5221EDD-E02B-3B9B-325B-730B3F7231B0}"/>
              </a:ext>
            </a:extLst>
          </p:cNvPr>
          <p:cNvSpPr/>
          <p:nvPr/>
        </p:nvSpPr>
        <p:spPr>
          <a:xfrm>
            <a:off x="5323974" y="5420947"/>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Decomposer</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25" name="直線接點 24">
            <a:extLst>
              <a:ext uri="{FF2B5EF4-FFF2-40B4-BE49-F238E27FC236}">
                <a16:creationId xmlns:a16="http://schemas.microsoft.com/office/drawing/2014/main" id="{979D3AFA-C7E2-045C-AA53-3FB0670C92B1}"/>
              </a:ext>
            </a:extLst>
          </p:cNvPr>
          <p:cNvCxnSpPr>
            <a:cxnSpLocks/>
            <a:stCxn id="3" idx="6"/>
            <a:endCxn id="4" idx="2"/>
          </p:cNvCxnSpPr>
          <p:nvPr/>
        </p:nvCxnSpPr>
        <p:spPr>
          <a:xfrm flipV="1">
            <a:off x="2482234" y="1068386"/>
            <a:ext cx="715755" cy="2584333"/>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7" name="直線接點 26">
            <a:extLst>
              <a:ext uri="{FF2B5EF4-FFF2-40B4-BE49-F238E27FC236}">
                <a16:creationId xmlns:a16="http://schemas.microsoft.com/office/drawing/2014/main" id="{C524F615-4245-FE1D-77BA-B575DC12238F}"/>
              </a:ext>
            </a:extLst>
          </p:cNvPr>
          <p:cNvCxnSpPr>
            <a:cxnSpLocks/>
            <a:stCxn id="3" idx="6"/>
            <a:endCxn id="6" idx="2"/>
          </p:cNvCxnSpPr>
          <p:nvPr/>
        </p:nvCxnSpPr>
        <p:spPr>
          <a:xfrm flipV="1">
            <a:off x="2482234" y="1839152"/>
            <a:ext cx="715753" cy="1813567"/>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9" name="直線接點 28">
            <a:extLst>
              <a:ext uri="{FF2B5EF4-FFF2-40B4-BE49-F238E27FC236}">
                <a16:creationId xmlns:a16="http://schemas.microsoft.com/office/drawing/2014/main" id="{2BB2BDD8-414C-99F2-99A2-ADA711CBE7ED}"/>
              </a:ext>
            </a:extLst>
          </p:cNvPr>
          <p:cNvCxnSpPr>
            <a:cxnSpLocks/>
            <a:stCxn id="3" idx="6"/>
          </p:cNvCxnSpPr>
          <p:nvPr/>
        </p:nvCxnSpPr>
        <p:spPr>
          <a:xfrm>
            <a:off x="2482234" y="3652719"/>
            <a:ext cx="694484" cy="498730"/>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2" name="直線接點 31">
            <a:extLst>
              <a:ext uri="{FF2B5EF4-FFF2-40B4-BE49-F238E27FC236}">
                <a16:creationId xmlns:a16="http://schemas.microsoft.com/office/drawing/2014/main" id="{EF386281-F9B7-EE92-7052-C14A40D655F3}"/>
              </a:ext>
            </a:extLst>
          </p:cNvPr>
          <p:cNvCxnSpPr>
            <a:cxnSpLocks/>
            <a:stCxn id="3" idx="6"/>
            <a:endCxn id="8" idx="2"/>
          </p:cNvCxnSpPr>
          <p:nvPr/>
        </p:nvCxnSpPr>
        <p:spPr>
          <a:xfrm flipV="1">
            <a:off x="2482234" y="3380685"/>
            <a:ext cx="715752" cy="272034"/>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4" name="直線接點 33">
            <a:extLst>
              <a:ext uri="{FF2B5EF4-FFF2-40B4-BE49-F238E27FC236}">
                <a16:creationId xmlns:a16="http://schemas.microsoft.com/office/drawing/2014/main" id="{B723D3C2-F593-5DE4-FAFC-25E488208BED}"/>
              </a:ext>
            </a:extLst>
          </p:cNvPr>
          <p:cNvCxnSpPr>
            <a:cxnSpLocks/>
            <a:stCxn id="3" idx="6"/>
            <a:endCxn id="18" idx="2"/>
          </p:cNvCxnSpPr>
          <p:nvPr/>
        </p:nvCxnSpPr>
        <p:spPr>
          <a:xfrm>
            <a:off x="2482234" y="3652719"/>
            <a:ext cx="715752" cy="1269498"/>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6" name="直線接點 35">
            <a:extLst>
              <a:ext uri="{FF2B5EF4-FFF2-40B4-BE49-F238E27FC236}">
                <a16:creationId xmlns:a16="http://schemas.microsoft.com/office/drawing/2014/main" id="{75C7065A-E7CF-D5A0-98E6-4BAADA0A6567}"/>
              </a:ext>
            </a:extLst>
          </p:cNvPr>
          <p:cNvCxnSpPr>
            <a:cxnSpLocks/>
            <a:stCxn id="3" idx="6"/>
            <a:endCxn id="14" idx="2"/>
          </p:cNvCxnSpPr>
          <p:nvPr/>
        </p:nvCxnSpPr>
        <p:spPr>
          <a:xfrm>
            <a:off x="2482234" y="3652719"/>
            <a:ext cx="715753" cy="2040264"/>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8" name="直線接點 37">
            <a:extLst>
              <a:ext uri="{FF2B5EF4-FFF2-40B4-BE49-F238E27FC236}">
                <a16:creationId xmlns:a16="http://schemas.microsoft.com/office/drawing/2014/main" id="{C8C1D585-656D-DC02-7FF2-D90A08CD8F5A}"/>
              </a:ext>
            </a:extLst>
          </p:cNvPr>
          <p:cNvCxnSpPr>
            <a:cxnSpLocks/>
            <a:stCxn id="6" idx="6"/>
            <a:endCxn id="15" idx="2"/>
          </p:cNvCxnSpPr>
          <p:nvPr/>
        </p:nvCxnSpPr>
        <p:spPr>
          <a:xfrm flipV="1">
            <a:off x="4629490" y="1068386"/>
            <a:ext cx="694483" cy="770766"/>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0" name="直線接點 39">
            <a:extLst>
              <a:ext uri="{FF2B5EF4-FFF2-40B4-BE49-F238E27FC236}">
                <a16:creationId xmlns:a16="http://schemas.microsoft.com/office/drawing/2014/main" id="{F24D9884-FB96-BD5F-4E49-B0BBD1672832}"/>
              </a:ext>
            </a:extLst>
          </p:cNvPr>
          <p:cNvCxnSpPr>
            <a:cxnSpLocks/>
            <a:stCxn id="6" idx="6"/>
            <a:endCxn id="17" idx="2"/>
          </p:cNvCxnSpPr>
          <p:nvPr/>
        </p:nvCxnSpPr>
        <p:spPr>
          <a:xfrm flipV="1">
            <a:off x="4629490" y="1839150"/>
            <a:ext cx="673215" cy="2"/>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2" name="直線接點 51">
            <a:extLst>
              <a:ext uri="{FF2B5EF4-FFF2-40B4-BE49-F238E27FC236}">
                <a16:creationId xmlns:a16="http://schemas.microsoft.com/office/drawing/2014/main" id="{1FD7839B-5420-8B85-CE8D-4D1D9D611A1D}"/>
              </a:ext>
            </a:extLst>
          </p:cNvPr>
          <p:cNvCxnSpPr>
            <a:stCxn id="14" idx="6"/>
            <a:endCxn id="22" idx="2"/>
          </p:cNvCxnSpPr>
          <p:nvPr/>
        </p:nvCxnSpPr>
        <p:spPr>
          <a:xfrm>
            <a:off x="4629490" y="5692983"/>
            <a:ext cx="694484" cy="0"/>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9" name="直線單箭頭接點 58">
            <a:extLst>
              <a:ext uri="{FF2B5EF4-FFF2-40B4-BE49-F238E27FC236}">
                <a16:creationId xmlns:a16="http://schemas.microsoft.com/office/drawing/2014/main" id="{3BE72B06-4FFA-7268-4E53-029C4A38F7B2}"/>
              </a:ext>
            </a:extLst>
          </p:cNvPr>
          <p:cNvCxnSpPr>
            <a:cxnSpLocks/>
            <a:stCxn id="3" idx="6"/>
            <a:endCxn id="7" idx="2"/>
          </p:cNvCxnSpPr>
          <p:nvPr/>
        </p:nvCxnSpPr>
        <p:spPr>
          <a:xfrm flipV="1">
            <a:off x="2482234" y="2609919"/>
            <a:ext cx="715754" cy="1042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橢圓 4">
            <a:extLst>
              <a:ext uri="{FF2B5EF4-FFF2-40B4-BE49-F238E27FC236}">
                <a16:creationId xmlns:a16="http://schemas.microsoft.com/office/drawing/2014/main" id="{12FA2179-14EF-4E14-11E2-EAF288620B85}"/>
              </a:ext>
            </a:extLst>
          </p:cNvPr>
          <p:cNvSpPr/>
          <p:nvPr/>
        </p:nvSpPr>
        <p:spPr>
          <a:xfrm>
            <a:off x="5302704" y="19805"/>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SimpleBit</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a:solidFill>
                  <a:schemeClr val="tx1"/>
                </a:solidFill>
                <a:latin typeface="Times New Roman" panose="02020603050405020304" pitchFamily="18" charset="0"/>
                <a:cs typeface="Times New Roman" panose="02020603050405020304" pitchFamily="18" charset="0"/>
              </a:rPr>
              <a:t>Unpack</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24" name="直線單箭頭接點 23">
            <a:extLst>
              <a:ext uri="{FF2B5EF4-FFF2-40B4-BE49-F238E27FC236}">
                <a16:creationId xmlns:a16="http://schemas.microsoft.com/office/drawing/2014/main" id="{6D9BD203-1452-F28D-632E-2ABFE8A15C81}"/>
              </a:ext>
            </a:extLst>
          </p:cNvPr>
          <p:cNvCxnSpPr>
            <a:stCxn id="4" idx="6"/>
            <a:endCxn id="5" idx="2"/>
          </p:cNvCxnSpPr>
          <p:nvPr/>
        </p:nvCxnSpPr>
        <p:spPr>
          <a:xfrm flipV="1">
            <a:off x="4629492" y="291841"/>
            <a:ext cx="673212" cy="7765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橢圓 27">
            <a:extLst>
              <a:ext uri="{FF2B5EF4-FFF2-40B4-BE49-F238E27FC236}">
                <a16:creationId xmlns:a16="http://schemas.microsoft.com/office/drawing/2014/main" id="{BE228491-3B72-7142-171B-618C36D2BC6F}"/>
              </a:ext>
            </a:extLst>
          </p:cNvPr>
          <p:cNvSpPr/>
          <p:nvPr/>
        </p:nvSpPr>
        <p:spPr>
          <a:xfrm>
            <a:off x="3197981" y="6237054"/>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UseHint</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75" name="直線單箭頭接點 74">
            <a:extLst>
              <a:ext uri="{FF2B5EF4-FFF2-40B4-BE49-F238E27FC236}">
                <a16:creationId xmlns:a16="http://schemas.microsoft.com/office/drawing/2014/main" id="{C905BBD3-E5C3-AA9A-A22E-F373DDA3F18A}"/>
              </a:ext>
            </a:extLst>
          </p:cNvPr>
          <p:cNvCxnSpPr>
            <a:stCxn id="3" idx="6"/>
            <a:endCxn id="28" idx="2"/>
          </p:cNvCxnSpPr>
          <p:nvPr/>
        </p:nvCxnSpPr>
        <p:spPr>
          <a:xfrm>
            <a:off x="2482234" y="3652719"/>
            <a:ext cx="715747" cy="28563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4" name="橢圓 83">
            <a:extLst>
              <a:ext uri="{FF2B5EF4-FFF2-40B4-BE49-F238E27FC236}">
                <a16:creationId xmlns:a16="http://schemas.microsoft.com/office/drawing/2014/main" id="{EC8E5638-BCBD-18BD-93DC-19748F27AEBB}"/>
              </a:ext>
            </a:extLst>
          </p:cNvPr>
          <p:cNvSpPr/>
          <p:nvPr/>
        </p:nvSpPr>
        <p:spPr>
          <a:xfrm>
            <a:off x="7407422" y="2337878"/>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CoeffFrom</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err="1">
                <a:solidFill>
                  <a:schemeClr val="tx1"/>
                </a:solidFill>
                <a:latin typeface="Times New Roman" panose="02020603050405020304" pitchFamily="18" charset="0"/>
                <a:cs typeface="Times New Roman" panose="02020603050405020304" pitchFamily="18" charset="0"/>
              </a:rPr>
              <a:t>ThreeBytes</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85" name="橢圓 84">
            <a:extLst>
              <a:ext uri="{FF2B5EF4-FFF2-40B4-BE49-F238E27FC236}">
                <a16:creationId xmlns:a16="http://schemas.microsoft.com/office/drawing/2014/main" id="{B3073EF4-3628-6FE3-48C7-9A8A35B22095}"/>
              </a:ext>
            </a:extLst>
          </p:cNvPr>
          <p:cNvSpPr/>
          <p:nvPr/>
        </p:nvSpPr>
        <p:spPr>
          <a:xfrm>
            <a:off x="5323974" y="2337879"/>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RejNTT</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a:solidFill>
                  <a:schemeClr val="tx1"/>
                </a:solidFill>
                <a:latin typeface="Times New Roman" panose="02020603050405020304" pitchFamily="18" charset="0"/>
                <a:cs typeface="Times New Roman" panose="02020603050405020304" pitchFamily="18" charset="0"/>
              </a:rPr>
              <a:t>Poly</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86" name="橢圓 85">
            <a:extLst>
              <a:ext uri="{FF2B5EF4-FFF2-40B4-BE49-F238E27FC236}">
                <a16:creationId xmlns:a16="http://schemas.microsoft.com/office/drawing/2014/main" id="{EF02F585-24B4-653F-E70A-9684992A273A}"/>
              </a:ext>
            </a:extLst>
          </p:cNvPr>
          <p:cNvSpPr/>
          <p:nvPr/>
        </p:nvSpPr>
        <p:spPr>
          <a:xfrm>
            <a:off x="7407423" y="1550224"/>
            <a:ext cx="1431503" cy="544071"/>
          </a:xfrm>
          <a:prstGeom prst="ellipse">
            <a:avLst/>
          </a:prstGeom>
          <a:solidFill>
            <a:srgbClr val="FFFF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G</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87" name="直線接點 86">
            <a:extLst>
              <a:ext uri="{FF2B5EF4-FFF2-40B4-BE49-F238E27FC236}">
                <a16:creationId xmlns:a16="http://schemas.microsoft.com/office/drawing/2014/main" id="{94C3F6BA-0288-F76D-B746-7BF6244AB75C}"/>
              </a:ext>
            </a:extLst>
          </p:cNvPr>
          <p:cNvCxnSpPr>
            <a:cxnSpLocks/>
            <a:stCxn id="7" idx="6"/>
            <a:endCxn id="85" idx="2"/>
          </p:cNvCxnSpPr>
          <p:nvPr/>
        </p:nvCxnSpPr>
        <p:spPr>
          <a:xfrm flipV="1">
            <a:off x="4629491" y="2609915"/>
            <a:ext cx="694483" cy="4"/>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8" name="直線接點 87">
            <a:extLst>
              <a:ext uri="{FF2B5EF4-FFF2-40B4-BE49-F238E27FC236}">
                <a16:creationId xmlns:a16="http://schemas.microsoft.com/office/drawing/2014/main" id="{4E73AC64-013E-33BA-C94D-C0F16D819FC3}"/>
              </a:ext>
            </a:extLst>
          </p:cNvPr>
          <p:cNvCxnSpPr>
            <a:stCxn id="85" idx="6"/>
            <a:endCxn id="86" idx="2"/>
          </p:cNvCxnSpPr>
          <p:nvPr/>
        </p:nvCxnSpPr>
        <p:spPr>
          <a:xfrm flipV="1">
            <a:off x="6755477" y="1822260"/>
            <a:ext cx="651946" cy="787655"/>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9" name="直線接點 88">
            <a:extLst>
              <a:ext uri="{FF2B5EF4-FFF2-40B4-BE49-F238E27FC236}">
                <a16:creationId xmlns:a16="http://schemas.microsoft.com/office/drawing/2014/main" id="{4481CA7A-1160-5BE0-9A1B-4D1324855117}"/>
              </a:ext>
            </a:extLst>
          </p:cNvPr>
          <p:cNvCxnSpPr>
            <a:stCxn id="85" idx="6"/>
            <a:endCxn id="84" idx="2"/>
          </p:cNvCxnSpPr>
          <p:nvPr/>
        </p:nvCxnSpPr>
        <p:spPr>
          <a:xfrm flipV="1">
            <a:off x="6755477" y="2609914"/>
            <a:ext cx="651945" cy="1"/>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1" name="橢圓 100">
            <a:extLst>
              <a:ext uri="{FF2B5EF4-FFF2-40B4-BE49-F238E27FC236}">
                <a16:creationId xmlns:a16="http://schemas.microsoft.com/office/drawing/2014/main" id="{9B313E5A-1B56-0B36-177B-85564B464888}"/>
              </a:ext>
            </a:extLst>
          </p:cNvPr>
          <p:cNvSpPr/>
          <p:nvPr/>
        </p:nvSpPr>
        <p:spPr>
          <a:xfrm>
            <a:off x="5323973" y="3879408"/>
            <a:ext cx="1431503" cy="544071"/>
          </a:xfrm>
          <a:prstGeom prst="ellipse">
            <a:avLst/>
          </a:prstGeom>
          <a:solidFill>
            <a:srgbClr val="FFFF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H</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103" name="直線單箭頭接點 102">
            <a:extLst>
              <a:ext uri="{FF2B5EF4-FFF2-40B4-BE49-F238E27FC236}">
                <a16:creationId xmlns:a16="http://schemas.microsoft.com/office/drawing/2014/main" id="{5C192628-8251-66B0-1DDF-F2F268FB85DE}"/>
              </a:ext>
            </a:extLst>
          </p:cNvPr>
          <p:cNvCxnSpPr>
            <a:stCxn id="9" idx="6"/>
            <a:endCxn id="101" idx="2"/>
          </p:cNvCxnSpPr>
          <p:nvPr/>
        </p:nvCxnSpPr>
        <p:spPr>
          <a:xfrm flipV="1">
            <a:off x="4629490" y="4151444"/>
            <a:ext cx="694483" cy="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5" name="直線單箭頭接點 104">
            <a:extLst>
              <a:ext uri="{FF2B5EF4-FFF2-40B4-BE49-F238E27FC236}">
                <a16:creationId xmlns:a16="http://schemas.microsoft.com/office/drawing/2014/main" id="{27540B68-94F8-15CA-838D-7E53B180C649}"/>
              </a:ext>
            </a:extLst>
          </p:cNvPr>
          <p:cNvCxnSpPr>
            <a:stCxn id="28" idx="6"/>
            <a:endCxn id="16" idx="2"/>
          </p:cNvCxnSpPr>
          <p:nvPr/>
        </p:nvCxnSpPr>
        <p:spPr>
          <a:xfrm flipV="1">
            <a:off x="4629484" y="6509081"/>
            <a:ext cx="673219" cy="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投影片編號版面配置區 1">
            <a:extLst>
              <a:ext uri="{FF2B5EF4-FFF2-40B4-BE49-F238E27FC236}">
                <a16:creationId xmlns:a16="http://schemas.microsoft.com/office/drawing/2014/main" id="{D282DBBC-4ACE-16A6-B09C-884F666AF903}"/>
              </a:ext>
            </a:extLst>
          </p:cNvPr>
          <p:cNvSpPr>
            <a:spLocks noGrp="1"/>
          </p:cNvSpPr>
          <p:nvPr>
            <p:ph type="sldNum" sz="quarter" idx="12"/>
          </p:nvPr>
        </p:nvSpPr>
        <p:spPr/>
        <p:txBody>
          <a:bodyPr/>
          <a:lstStyle/>
          <a:p>
            <a:fld id="{565CE74E-AB26-4998-AD42-012C4C1AD076}" type="slidenum">
              <a:rPr lang="zh-CN" altLang="en-US" smtClean="0"/>
              <a:t>67</a:t>
            </a:fld>
            <a:endParaRPr lang="zh-CN" altLang="en-US" dirty="0"/>
          </a:p>
        </p:txBody>
      </p:sp>
    </p:spTree>
    <p:extLst>
      <p:ext uri="{BB962C8B-B14F-4D97-AF65-F5344CB8AC3E}">
        <p14:creationId xmlns:p14="http://schemas.microsoft.com/office/powerpoint/2010/main" val="186837337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show="0">
  <p:cSld>
    <p:spTree>
      <p:nvGrpSpPr>
        <p:cNvPr id="1" name="">
          <a:extLst>
            <a:ext uri="{FF2B5EF4-FFF2-40B4-BE49-F238E27FC236}">
              <a16:creationId xmlns:a16="http://schemas.microsoft.com/office/drawing/2014/main" id="{1EB03B3C-0618-62D4-C4B0-E3A964D9A54B}"/>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D09D87EB-4F08-7711-3424-351408D0F1EA}"/>
              </a:ext>
            </a:extLst>
          </p:cNvPr>
          <p:cNvGrpSpPr/>
          <p:nvPr/>
        </p:nvGrpSpPr>
        <p:grpSpPr>
          <a:xfrm>
            <a:off x="568443" y="319365"/>
            <a:ext cx="1874221" cy="400110"/>
            <a:chOff x="568442" y="319364"/>
            <a:chExt cx="1874221" cy="400111"/>
          </a:xfrm>
        </p:grpSpPr>
        <p:sp>
          <p:nvSpPr>
            <p:cNvPr id="55" name="文本框 23">
              <a:extLst>
                <a:ext uri="{FF2B5EF4-FFF2-40B4-BE49-F238E27FC236}">
                  <a16:creationId xmlns:a16="http://schemas.microsoft.com/office/drawing/2014/main" id="{E1EAB3A3-8CA1-3E9C-EC36-2B0692A6D410}"/>
                </a:ext>
              </a:extLst>
            </p:cNvPr>
            <p:cNvSpPr txBox="1"/>
            <p:nvPr/>
          </p:nvSpPr>
          <p:spPr>
            <a:xfrm>
              <a:off x="665958" y="319364"/>
              <a:ext cx="1776705"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MLDSA</a:t>
              </a:r>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SHA3</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2B876FE4-2646-76CC-A022-8AD26052B037}"/>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graphicFrame>
        <p:nvGraphicFramePr>
          <p:cNvPr id="4" name="表格 3">
            <a:extLst>
              <a:ext uri="{FF2B5EF4-FFF2-40B4-BE49-F238E27FC236}">
                <a16:creationId xmlns:a16="http://schemas.microsoft.com/office/drawing/2014/main" id="{EFE179B3-0A28-B76B-2C45-D6666C2F75A5}"/>
              </a:ext>
            </a:extLst>
          </p:cNvPr>
          <p:cNvGraphicFramePr>
            <a:graphicFrameLocks noGrp="1"/>
          </p:cNvGraphicFramePr>
          <p:nvPr>
            <p:extLst>
              <p:ext uri="{D42A27DB-BD31-4B8C-83A1-F6EECF244321}">
                <p14:modId xmlns:p14="http://schemas.microsoft.com/office/powerpoint/2010/main" val="2773353638"/>
              </p:ext>
            </p:extLst>
          </p:nvPr>
        </p:nvGraphicFramePr>
        <p:xfrm>
          <a:off x="961858" y="802913"/>
          <a:ext cx="10268283" cy="5666664"/>
        </p:xfrm>
        <a:graphic>
          <a:graphicData uri="http://schemas.openxmlformats.org/drawingml/2006/table">
            <a:tbl>
              <a:tblPr firstRow="1" bandRow="1">
                <a:tableStyleId>{5C22544A-7EE6-4342-B048-85BDC9FD1C3A}</a:tableStyleId>
              </a:tblPr>
              <a:tblGrid>
                <a:gridCol w="1872489">
                  <a:extLst>
                    <a:ext uri="{9D8B030D-6E8A-4147-A177-3AD203B41FA5}">
                      <a16:colId xmlns:a16="http://schemas.microsoft.com/office/drawing/2014/main" val="119686947"/>
                    </a:ext>
                  </a:extLst>
                </a:gridCol>
                <a:gridCol w="3785803">
                  <a:extLst>
                    <a:ext uri="{9D8B030D-6E8A-4147-A177-3AD203B41FA5}">
                      <a16:colId xmlns:a16="http://schemas.microsoft.com/office/drawing/2014/main" val="2984835858"/>
                    </a:ext>
                  </a:extLst>
                </a:gridCol>
                <a:gridCol w="2462202">
                  <a:extLst>
                    <a:ext uri="{9D8B030D-6E8A-4147-A177-3AD203B41FA5}">
                      <a16:colId xmlns:a16="http://schemas.microsoft.com/office/drawing/2014/main" val="3288777230"/>
                    </a:ext>
                  </a:extLst>
                </a:gridCol>
                <a:gridCol w="2147789">
                  <a:extLst>
                    <a:ext uri="{9D8B030D-6E8A-4147-A177-3AD203B41FA5}">
                      <a16:colId xmlns:a16="http://schemas.microsoft.com/office/drawing/2014/main" val="2851598383"/>
                    </a:ext>
                  </a:extLst>
                </a:gridCol>
              </a:tblGrid>
              <a:tr h="51005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Main algorithm</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SHA3 primitives</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Input</a:t>
                      </a:r>
                    </a:p>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Size</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Output</a:t>
                      </a:r>
                    </a:p>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Size</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28677840"/>
                  </a:ext>
                </a:extLst>
              </a:tr>
              <a:tr h="363396">
                <a:tc rowSpan="4">
                  <a:txBody>
                    <a:bodyPr/>
                    <a:lstStyle/>
                    <a:p>
                      <a:pPr algn="ctr"/>
                      <a:r>
                        <a:rPr lang="en-US" altLang="zh-TW" sz="16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KeyGen</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p>
                      <a:pPr algn="ct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H_SeedGen</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(32 + 2)*8 = 272</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rPr>
                        <a:t>128*8 = 1024</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477539"/>
                  </a:ext>
                </a:extLst>
              </a:tr>
              <a:tr h="363396">
                <a:tc vMerge="1">
                  <a:txBody>
                    <a:bodyPr/>
                    <a:lstStyle/>
                    <a:p>
                      <a:pPr algn="ctr"/>
                      <a:endPar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sym typeface="Wingdings" panose="05000000000000000000" pitchFamily="2" charset="2"/>
                        </a:rPr>
                        <a:t>G_ExapndA</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34*8         = 272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rPr>
                        <a:t>894*8 = 7152</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61497"/>
                  </a:ext>
                </a:extLst>
              </a:tr>
              <a:tr h="363396">
                <a:tc vMerge="1">
                  <a:txBody>
                    <a:bodyPr/>
                    <a:lstStyle/>
                    <a:p>
                      <a:pPr algn="ctr"/>
                      <a:endPar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H_ExpandS</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+ 2) * 8 = 528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rPr>
                        <a:t>481 * 8 =3848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3161703"/>
                  </a:ext>
                </a:extLst>
              </a:tr>
              <a:tr h="363396">
                <a:tc vMerge="1">
                  <a:txBody>
                    <a:bodyPr/>
                    <a:lstStyle/>
                    <a:p>
                      <a:pPr algn="ct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H_tr</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1312 * 8 = 10496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 8 = 512</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43677853"/>
                  </a:ext>
                </a:extLst>
              </a:tr>
              <a:tr h="363396">
                <a:tc rowSpan="6">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Sign</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sym typeface="Wingdings" panose="05000000000000000000" pitchFamily="2" charset="2"/>
                        </a:rPr>
                        <a:t>G_ExapndA</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34*8 = 272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rPr>
                        <a:t>894*8 = 7152</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60466304"/>
                  </a:ext>
                </a:extLst>
              </a:tr>
              <a:tr h="363396">
                <a:tc vMerge="1">
                  <a:txBody>
                    <a:bodyPr/>
                    <a:lstStyle/>
                    <a:p>
                      <a:endParaRPr dirty="0"/>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dirty="0">
                          <a:solidFill>
                            <a:schemeClr val="tx1"/>
                          </a:solidFill>
                          <a:latin typeface="Times New Roman" panose="02020603050405020304" pitchFamily="18" charset="0"/>
                          <a:cs typeface="Times New Roman" panose="02020603050405020304" pitchFamily="18" charset="0"/>
                        </a:rPr>
                        <a:t>H_</a:t>
                      </a:r>
                      <a:r>
                        <a:rPr lang="zh-TW" altLang="en-US" sz="1600" dirty="0">
                          <a:solidFill>
                            <a:schemeClr val="tx1"/>
                          </a:solidFill>
                          <a:latin typeface="Times New Roman" panose="02020603050405020304" pitchFamily="18" charset="0"/>
                          <a:cs typeface="Times New Roman" panose="02020603050405020304" pitchFamily="18" charset="0"/>
                        </a:rPr>
                        <a:t>𝜇</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+(2+n+m))*8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 8 =512</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4598505"/>
                  </a:ext>
                </a:extLst>
              </a:tr>
              <a:tr h="363396">
                <a:tc vMerge="1">
                  <a:txBody>
                    <a:bodyPr/>
                    <a:lstStyle/>
                    <a:p>
                      <a:pPr algn="ct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dirty="0">
                          <a:solidFill>
                            <a:schemeClr val="tx1"/>
                          </a:solidFill>
                          <a:latin typeface="Times New Roman" panose="02020603050405020304" pitchFamily="18" charset="0"/>
                          <a:cs typeface="Times New Roman" panose="02020603050405020304" pitchFamily="18" charset="0"/>
                        </a:rPr>
                        <a:t>H_</a:t>
                      </a:r>
                      <a:r>
                        <a:rPr lang="zh-TW" altLang="en-US" sz="1600" dirty="0">
                          <a:solidFill>
                            <a:schemeClr val="tx1"/>
                          </a:solidFill>
                          <a:latin typeface="Times New Roman" panose="02020603050405020304" pitchFamily="18" charset="0"/>
                          <a:cs typeface="Times New Roman" panose="02020603050405020304" pitchFamily="18" charset="0"/>
                        </a:rPr>
                        <a:t>𝜌</a:t>
                      </a:r>
                      <a:r>
                        <a:rPr lang="en-US" altLang="zh-TW" sz="1600" dirty="0">
                          <a:solidFill>
                            <a:schemeClr val="tx1"/>
                          </a:solidFill>
                          <a:latin typeface="Times New Roman" panose="02020603050405020304" pitchFamily="18" charset="0"/>
                          <a:cs typeface="Times New Roman" panose="02020603050405020304" pitchFamily="18" charset="0"/>
                        </a:rPr>
                        <a:t>″ </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(32 + 32 + 64) *8 = 1024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 8 =512</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10803716"/>
                  </a:ext>
                </a:extLst>
              </a:tr>
              <a:tr h="363396">
                <a:tc vMerge="1">
                  <a:txBody>
                    <a:bodyPr/>
                    <a:lstStyle/>
                    <a:p>
                      <a:pPr algn="ct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dirty="0" err="1">
                          <a:solidFill>
                            <a:schemeClr val="tx1"/>
                          </a:solidFill>
                          <a:latin typeface="Times New Roman" panose="02020603050405020304" pitchFamily="18" charset="0"/>
                          <a:cs typeface="Times New Roman" panose="02020603050405020304" pitchFamily="18" charset="0"/>
                        </a:rPr>
                        <a:t>H_ExpandMask</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+ 2)*8 = 528  </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32 * 18 * 8 = 4608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50030610"/>
                  </a:ext>
                </a:extLst>
              </a:tr>
              <a:tr h="363396">
                <a:tc vMerge="1">
                  <a:txBody>
                    <a:bodyPr/>
                    <a:lstStyle/>
                    <a:p>
                      <a:pPr algn="ct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dirty="0" err="1">
                          <a:solidFill>
                            <a:schemeClr val="tx1"/>
                          </a:solidFill>
                          <a:latin typeface="Times New Roman" panose="02020603050405020304" pitchFamily="18" charset="0"/>
                          <a:cs typeface="Times New Roman" panose="02020603050405020304" pitchFamily="18" charset="0"/>
                        </a:rPr>
                        <a:t>H_C_tilde</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+ 768)*8 = 6656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128 / 4 * 8 = 256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7846193"/>
                  </a:ext>
                </a:extLst>
              </a:tr>
              <a:tr h="363396">
                <a:tc vMerge="1">
                  <a:txBody>
                    <a:bodyPr/>
                    <a:lstStyle/>
                    <a:p>
                      <a:pPr algn="ct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dirty="0" err="1">
                          <a:solidFill>
                            <a:schemeClr val="tx1"/>
                          </a:solidFill>
                          <a:latin typeface="Times New Roman" panose="02020603050405020304" pitchFamily="18" charset="0"/>
                          <a:cs typeface="Times New Roman" panose="02020603050405020304" pitchFamily="18" charset="0"/>
                        </a:rPr>
                        <a:t>H_SampleInball</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128 / 4 * 8 = 256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221 * 8 = 1768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5222163"/>
                  </a:ext>
                </a:extLst>
              </a:tr>
              <a:tr h="363396">
                <a:tc rowSpan="4">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Verify</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sym typeface="Wingdings" panose="05000000000000000000" pitchFamily="2" charset="2"/>
                        </a:rPr>
                        <a:t>G_ExapndA</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34*8 = 272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rPr>
                        <a:t>894*8 = 7152</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31335679"/>
                  </a:ext>
                </a:extLst>
              </a:tr>
              <a:tr h="363396">
                <a:tc vMerge="1">
                  <a:txBody>
                    <a:bodyPr/>
                    <a:lstStyle/>
                    <a:p>
                      <a:pPr algn="ct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H_tr</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1312 * 8 = 10496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 8 = 512</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50036220"/>
                  </a:ext>
                </a:extLst>
              </a:tr>
              <a:tr h="363396">
                <a:tc vMerge="1">
                  <a:txBody>
                    <a:bodyPr/>
                    <a:lstStyle/>
                    <a:p>
                      <a:pPr algn="ct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dirty="0">
                          <a:solidFill>
                            <a:schemeClr val="tx1"/>
                          </a:solidFill>
                          <a:latin typeface="Times New Roman" panose="02020603050405020304" pitchFamily="18" charset="0"/>
                          <a:cs typeface="Times New Roman" panose="02020603050405020304" pitchFamily="18" charset="0"/>
                        </a:rPr>
                        <a:t>H_</a:t>
                      </a:r>
                      <a:r>
                        <a:rPr lang="zh-TW" altLang="en-US" sz="1600" dirty="0">
                          <a:solidFill>
                            <a:schemeClr val="tx1"/>
                          </a:solidFill>
                          <a:latin typeface="Times New Roman" panose="02020603050405020304" pitchFamily="18" charset="0"/>
                          <a:cs typeface="Times New Roman" panose="02020603050405020304" pitchFamily="18" charset="0"/>
                        </a:rPr>
                        <a:t>𝜇</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+ 283)*8 = 2776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 8 =512</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3447960"/>
                  </a:ext>
                </a:extLst>
              </a:tr>
              <a:tr h="363396">
                <a:tc vMerge="1">
                  <a:txBody>
                    <a:bodyPr/>
                    <a:lstStyle/>
                    <a:p>
                      <a:pPr algn="ct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dirty="0" err="1">
                          <a:solidFill>
                            <a:schemeClr val="tx1"/>
                          </a:solidFill>
                          <a:latin typeface="Times New Roman" panose="02020603050405020304" pitchFamily="18" charset="0"/>
                          <a:cs typeface="Times New Roman" panose="02020603050405020304" pitchFamily="18" charset="0"/>
                        </a:rPr>
                        <a:t>H_SampleInball</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128 / 4 * 8 = 256</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221 * 8 = 1768</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73059682"/>
                  </a:ext>
                </a:extLst>
              </a:tr>
            </a:tbl>
          </a:graphicData>
        </a:graphic>
      </p:graphicFrame>
      <p:sp>
        <p:nvSpPr>
          <p:cNvPr id="2" name="投影片編號版面配置區 1">
            <a:extLst>
              <a:ext uri="{FF2B5EF4-FFF2-40B4-BE49-F238E27FC236}">
                <a16:creationId xmlns:a16="http://schemas.microsoft.com/office/drawing/2014/main" id="{BDCBE1D3-79B2-3A23-9E16-882BEB0D5139}"/>
              </a:ext>
            </a:extLst>
          </p:cNvPr>
          <p:cNvSpPr>
            <a:spLocks noGrp="1"/>
          </p:cNvSpPr>
          <p:nvPr>
            <p:ph type="sldNum" sz="quarter" idx="12"/>
          </p:nvPr>
        </p:nvSpPr>
        <p:spPr/>
        <p:txBody>
          <a:bodyPr/>
          <a:lstStyle/>
          <a:p>
            <a:fld id="{565CE74E-AB26-4998-AD42-012C4C1AD076}" type="slidenum">
              <a:rPr lang="zh-CN" altLang="en-US" smtClean="0"/>
              <a:t>68</a:t>
            </a:fld>
            <a:endParaRPr lang="zh-CN" altLang="en-US" dirty="0"/>
          </a:p>
        </p:txBody>
      </p:sp>
    </p:spTree>
    <p:extLst>
      <p:ext uri="{BB962C8B-B14F-4D97-AF65-F5344CB8AC3E}">
        <p14:creationId xmlns:p14="http://schemas.microsoft.com/office/powerpoint/2010/main" val="360128648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show="0">
  <p:cSld>
    <p:spTree>
      <p:nvGrpSpPr>
        <p:cNvPr id="1" name="">
          <a:extLst>
            <a:ext uri="{FF2B5EF4-FFF2-40B4-BE49-F238E27FC236}">
              <a16:creationId xmlns:a16="http://schemas.microsoft.com/office/drawing/2014/main" id="{A833B6A4-8BFC-6010-1DBE-4636CB8545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093D4FC5-D6D2-8A3B-AF20-9F3158159DFF}"/>
              </a:ext>
            </a:extLst>
          </p:cNvPr>
          <p:cNvGrpSpPr/>
          <p:nvPr/>
        </p:nvGrpSpPr>
        <p:grpSpPr>
          <a:xfrm>
            <a:off x="568443" y="319365"/>
            <a:ext cx="2192000" cy="461665"/>
            <a:chOff x="568442" y="319364"/>
            <a:chExt cx="2192000" cy="461666"/>
          </a:xfrm>
        </p:grpSpPr>
        <p:sp>
          <p:nvSpPr>
            <p:cNvPr id="55" name="文本框 23">
              <a:extLst>
                <a:ext uri="{FF2B5EF4-FFF2-40B4-BE49-F238E27FC236}">
                  <a16:creationId xmlns:a16="http://schemas.microsoft.com/office/drawing/2014/main" id="{D6A4BFB0-40F6-CDF1-6A51-E163D26F287E}"/>
                </a:ext>
              </a:extLst>
            </p:cNvPr>
            <p:cNvSpPr txBox="1"/>
            <p:nvPr/>
          </p:nvSpPr>
          <p:spPr>
            <a:xfrm>
              <a:off x="665958" y="319364"/>
              <a:ext cx="2094484"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MLDSA SHA3</a:t>
              </a:r>
            </a:p>
          </p:txBody>
        </p:sp>
        <p:sp>
          <p:nvSpPr>
            <p:cNvPr id="56" name="等腰三角形 55">
              <a:extLst>
                <a:ext uri="{FF2B5EF4-FFF2-40B4-BE49-F238E27FC236}">
                  <a16:creationId xmlns:a16="http://schemas.microsoft.com/office/drawing/2014/main" id="{ACBA4D0C-20C4-8AAA-9602-2B3AC60FC3CA}"/>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mc:AlternateContent xmlns:mc="http://schemas.openxmlformats.org/markup-compatibility/2006" xmlns:a14="http://schemas.microsoft.com/office/drawing/2010/main">
        <mc:Choice Requires="a14">
          <p:graphicFrame>
            <p:nvGraphicFramePr>
              <p:cNvPr id="4" name="表格 3">
                <a:extLst>
                  <a:ext uri="{FF2B5EF4-FFF2-40B4-BE49-F238E27FC236}">
                    <a16:creationId xmlns:a16="http://schemas.microsoft.com/office/drawing/2014/main" id="{D5D4F9A4-6990-B6F1-9647-0AD0C9C4BA84}"/>
                  </a:ext>
                </a:extLst>
              </p:cNvPr>
              <p:cNvGraphicFramePr>
                <a:graphicFrameLocks noGrp="1"/>
              </p:cNvGraphicFramePr>
              <p:nvPr>
                <p:extLst>
                  <p:ext uri="{D42A27DB-BD31-4B8C-83A1-F6EECF244321}">
                    <p14:modId xmlns:p14="http://schemas.microsoft.com/office/powerpoint/2010/main" val="3385508610"/>
                  </p:ext>
                </p:extLst>
              </p:nvPr>
            </p:nvGraphicFramePr>
            <p:xfrm>
              <a:off x="568442" y="840643"/>
              <a:ext cx="11198384" cy="5766268"/>
            </p:xfrm>
            <a:graphic>
              <a:graphicData uri="http://schemas.openxmlformats.org/drawingml/2006/table">
                <a:tbl>
                  <a:tblPr firstRow="1" bandRow="1">
                    <a:tableStyleId>{5C22544A-7EE6-4342-B048-85BDC9FD1C3A}</a:tableStyleId>
                  </a:tblPr>
                  <a:tblGrid>
                    <a:gridCol w="1961491">
                      <a:extLst>
                        <a:ext uri="{9D8B030D-6E8A-4147-A177-3AD203B41FA5}">
                          <a16:colId xmlns:a16="http://schemas.microsoft.com/office/drawing/2014/main" val="3145363978"/>
                        </a:ext>
                      </a:extLst>
                    </a:gridCol>
                    <a:gridCol w="1351848">
                      <a:extLst>
                        <a:ext uri="{9D8B030D-6E8A-4147-A177-3AD203B41FA5}">
                          <a16:colId xmlns:a16="http://schemas.microsoft.com/office/drawing/2014/main" val="3288777230"/>
                        </a:ext>
                      </a:extLst>
                    </a:gridCol>
                    <a:gridCol w="1577009">
                      <a:extLst>
                        <a:ext uri="{9D8B030D-6E8A-4147-A177-3AD203B41FA5}">
                          <a16:colId xmlns:a16="http://schemas.microsoft.com/office/drawing/2014/main" val="2851598383"/>
                        </a:ext>
                      </a:extLst>
                    </a:gridCol>
                    <a:gridCol w="1577009">
                      <a:extLst>
                        <a:ext uri="{9D8B030D-6E8A-4147-A177-3AD203B41FA5}">
                          <a16:colId xmlns:a16="http://schemas.microsoft.com/office/drawing/2014/main" val="3392649446"/>
                        </a:ext>
                      </a:extLst>
                    </a:gridCol>
                    <a:gridCol w="1577009">
                      <a:extLst>
                        <a:ext uri="{9D8B030D-6E8A-4147-A177-3AD203B41FA5}">
                          <a16:colId xmlns:a16="http://schemas.microsoft.com/office/drawing/2014/main" val="655681671"/>
                        </a:ext>
                      </a:extLst>
                    </a:gridCol>
                    <a:gridCol w="1577009">
                      <a:extLst>
                        <a:ext uri="{9D8B030D-6E8A-4147-A177-3AD203B41FA5}">
                          <a16:colId xmlns:a16="http://schemas.microsoft.com/office/drawing/2014/main" val="4247082408"/>
                        </a:ext>
                      </a:extLst>
                    </a:gridCol>
                    <a:gridCol w="1577009">
                      <a:extLst>
                        <a:ext uri="{9D8B030D-6E8A-4147-A177-3AD203B41FA5}">
                          <a16:colId xmlns:a16="http://schemas.microsoft.com/office/drawing/2014/main" val="2726845353"/>
                        </a:ext>
                      </a:extLst>
                    </a:gridCol>
                  </a:tblGrid>
                  <a:tr h="579120">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SHA3 primitives</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Input</a:t>
                          </a:r>
                        </a:p>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Size</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Output</a:t>
                          </a:r>
                        </a:p>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Size</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mode</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is_last cycle</a:t>
                          </a:r>
                          <a:br>
                            <a:rPr lang="en-US" altLang="zh-TW" sz="16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br>
                          <a14:m>
                            <m:oMathPara xmlns:m="http://schemas.openxmlformats.org/officeDocument/2006/math">
                              <m:oMathParaPr>
                                <m:jc m:val="centerGroup"/>
                              </m:oMathParaPr>
                              <m:oMath xmlns:m="http://schemas.openxmlformats.org/officeDocument/2006/math">
                                <m:d>
                                  <m:dPr>
                                    <m:begChr m:val="⌊"/>
                                    <m:endChr m:val="⌋"/>
                                    <m:ctrlPr>
                                      <a:rPr lang="en-US" altLang="zh-TW" sz="1200" b="0" i="1"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ctrlPr>
                                  </m:dPr>
                                  <m:e>
                                    <m:r>
                                      <m:rPr>
                                        <m:sty m:val="p"/>
                                      </m:rPr>
                                      <a:rPr lang="en-US" altLang="zh-TW" sz="1200" b="0" i="0"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Input</m:t>
                                    </m:r>
                                    <m:r>
                                      <a:rPr lang="en-US" altLang="zh-TW" sz="1200" b="0" i="0"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 </m:t>
                                    </m:r>
                                    <m:r>
                                      <m:rPr>
                                        <m:sty m:val="p"/>
                                      </m:rPr>
                                      <a:rPr lang="en-US" altLang="zh-TW" sz="1200" b="0" i="0"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Size</m:t>
                                    </m:r>
                                    <m:r>
                                      <a:rPr lang="en-US" altLang="zh-TW" sz="1200" b="0" i="0"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/64</m:t>
                                    </m:r>
                                  </m:e>
                                </m:d>
                                <m:r>
                                  <a:rPr lang="en-US" altLang="zh-TW" sz="1200" b="0" i="0"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+1</m:t>
                                </m:r>
                              </m:oMath>
                            </m:oMathPara>
                          </a14:m>
                          <a:endParaRPr lang="zh-TW" altLang="en-US" sz="16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byte_num</a:t>
                          </a:r>
                          <a14:m>
                            <m:oMath xmlns:m="http://schemas.openxmlformats.org/officeDocument/2006/math">
                              <m:f>
                                <m:fPr>
                                  <m:ctrlPr>
                                    <a:rPr lang="en-US" altLang="zh-TW" sz="1600" b="0" i="1"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ctrlPr>
                                </m:fPr>
                                <m:num>
                                  <m:r>
                                    <m:rPr>
                                      <m:sty m:val="p"/>
                                    </m:rPr>
                                    <a:rPr lang="en-US" altLang="zh-TW" sz="1600" b="0" i="0"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Input</m:t>
                                  </m:r>
                                  <m:r>
                                    <a:rPr lang="en-US" altLang="zh-TW" sz="1600" b="0" i="0"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 </m:t>
                                  </m:r>
                                  <m:r>
                                    <m:rPr>
                                      <m:sty m:val="p"/>
                                    </m:rPr>
                                    <a:rPr lang="en-US" altLang="zh-TW" sz="1600" b="0" i="0"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Size</m:t>
                                  </m:r>
                                  <m:r>
                                    <a:rPr lang="en-US" altLang="zh-TW" sz="1600" b="0" i="0"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 </m:t>
                                  </m:r>
                                  <m:r>
                                    <m:rPr>
                                      <m:sty m:val="p"/>
                                    </m:rPr>
                                    <a:rPr lang="en-US" altLang="zh-TW" sz="1600" b="0" i="0"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mod</m:t>
                                  </m:r>
                                  <m:r>
                                    <a:rPr lang="en-US" altLang="zh-TW" sz="1600" b="0" i="0"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 64</m:t>
                                  </m:r>
                                  <m:r>
                                    <m:rPr>
                                      <m:nor/>
                                    </m:rPr>
                                    <a:rPr lang="zh-TW" altLang="en-US" sz="16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m:t> </m:t>
                                  </m:r>
                                </m:num>
                                <m:den>
                                  <m:r>
                                    <a:rPr lang="en-US" altLang="zh-TW" sz="1600" b="0" i="0"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8</m:t>
                                  </m:r>
                                </m:den>
                              </m:f>
                            </m:oMath>
                          </a14:m>
                          <a:endParaRPr lang="en-US" altLang="zh-TW" sz="16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Squeeze time</a:t>
                          </a:r>
                        </a:p>
                        <a:p>
                          <a:pPr algn="ctr"/>
                          <a14:m>
                            <m:oMathPara xmlns:m="http://schemas.openxmlformats.org/officeDocument/2006/math">
                              <m:oMathParaPr>
                                <m:jc m:val="centerGroup"/>
                              </m:oMathParaPr>
                              <m:oMath xmlns:m="http://schemas.openxmlformats.org/officeDocument/2006/math">
                                <m:d>
                                  <m:dPr>
                                    <m:begChr m:val="⌈"/>
                                    <m:endChr m:val="⌉"/>
                                    <m:ctrlPr>
                                      <a:rPr lang="en-US" altLang="zh-TW" sz="1200" b="0" i="1"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ctrlPr>
                                  </m:dPr>
                                  <m:e>
                                    <m:f>
                                      <m:fPr>
                                        <m:ctrlPr>
                                          <a:rPr lang="en-US" altLang="zh-TW" sz="1200" b="0" i="1"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ctrlPr>
                                      </m:fPr>
                                      <m:num>
                                        <m:r>
                                          <a:rPr lang="en-US" altLang="zh-TW" sz="1200" b="0" i="1"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𝑂𝑢𝑡𝑝𝑢𝑡</m:t>
                                        </m:r>
                                        <m:r>
                                          <a:rPr lang="en-US" altLang="zh-TW" sz="1200" b="0" i="1"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 </m:t>
                                        </m:r>
                                        <m:r>
                                          <a:rPr lang="en-US" altLang="zh-TW" sz="1200" b="0" i="1"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𝑆𝑖𝑧𝑒</m:t>
                                        </m:r>
                                      </m:num>
                                      <m:den>
                                        <m:r>
                                          <a:rPr lang="en-US" altLang="zh-TW" sz="1200" b="0" i="1"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𝑚𝑜𝑑𝑒</m:t>
                                        </m:r>
                                        <m:r>
                                          <a:rPr lang="en-US" altLang="zh-TW" sz="1200" b="0" i="1"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 </m:t>
                                        </m:r>
                                        <m:r>
                                          <a:rPr lang="en-US" altLang="zh-TW" sz="1200" b="0" i="1"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𝑠𝑖𝑧𝑒</m:t>
                                        </m:r>
                                      </m:den>
                                    </m:f>
                                  </m:e>
                                </m:d>
                                <m:r>
                                  <a:rPr lang="en-US" altLang="zh-TW" sz="1200" b="0" i="1"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−1</m:t>
                                </m:r>
                              </m:oMath>
                            </m:oMathPara>
                          </a14:m>
                          <a:endParaRPr lang="en-US" altLang="zh-TW" sz="12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28677840"/>
                      </a:ext>
                    </a:extLst>
                  </a:tr>
                  <a:tr h="579120">
                    <a:tc>
                      <a:txBody>
                        <a:bodyPr/>
                        <a:lstStyle/>
                        <a:p>
                          <a:pPr algn="ctr"/>
                          <a:r>
                            <a:rPr lang="en-US" altLang="zh-TW" sz="16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H_SeedGen</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272</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cs typeface="Times New Roman" panose="02020603050405020304" pitchFamily="18" charset="0"/>
                            </a:rPr>
                            <a:t>1024</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477539"/>
                      </a:ext>
                    </a:extLst>
                  </a:tr>
                  <a:tr h="579120">
                    <a:tc>
                      <a:txBody>
                        <a:bodyPr/>
                        <a:lstStyle/>
                        <a:p>
                          <a:pPr algn="ctr"/>
                          <a:r>
                            <a:rPr lang="en-US" altLang="zh-TW" sz="16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sym typeface="Wingdings" panose="05000000000000000000" pitchFamily="2" charset="2"/>
                            </a:rPr>
                            <a:t>G_ExapndA</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272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cs typeface="Times New Roman" panose="02020603050405020304" pitchFamily="18" charset="0"/>
                            </a:rPr>
                            <a:t>7152</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61497"/>
                      </a:ext>
                    </a:extLst>
                  </a:tr>
                  <a:tr h="579120">
                    <a:tc>
                      <a:txBody>
                        <a:bodyPr/>
                        <a:lstStyle/>
                        <a:p>
                          <a:pPr algn="ctr"/>
                          <a:r>
                            <a:rPr lang="en-US" altLang="zh-TW" sz="16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H_ExpandS</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528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cs typeface="Times New Roman" panose="02020603050405020304" pitchFamily="18" charset="0"/>
                            </a:rPr>
                            <a:t>3848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3161703"/>
                      </a:ext>
                    </a:extLst>
                  </a:tr>
                  <a:tr h="579120">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H_tr</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10496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512</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164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43677853"/>
                      </a:ext>
                    </a:extLst>
                  </a:tr>
                  <a:tr h="579120">
                    <a:tc>
                      <a:txBody>
                        <a:bodyPr/>
                        <a:lstStyle/>
                        <a:p>
                          <a:pPr algn="ctr"/>
                          <a:r>
                            <a:rPr lang="en-US" altLang="zh-TW" sz="1600" dirty="0">
                              <a:solidFill>
                                <a:schemeClr val="tx1"/>
                              </a:solidFill>
                              <a:latin typeface="Times New Roman" panose="02020603050405020304" pitchFamily="18" charset="0"/>
                              <a:cs typeface="Times New Roman" panose="02020603050405020304" pitchFamily="18" charset="0"/>
                            </a:rPr>
                            <a:t>H_</a:t>
                          </a:r>
                          <a:r>
                            <a:rPr lang="zh-TW" altLang="en-US" sz="1600" dirty="0">
                              <a:solidFill>
                                <a:schemeClr val="tx1"/>
                              </a:solidFill>
                              <a:latin typeface="Times New Roman" panose="02020603050405020304" pitchFamily="18" charset="0"/>
                              <a:cs typeface="Times New Roman" panose="02020603050405020304" pitchFamily="18" charset="0"/>
                            </a:rPr>
                            <a:t>𝜇</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2776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512</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4598505"/>
                      </a:ext>
                    </a:extLst>
                  </a:tr>
                  <a:tr h="579120">
                    <a:tc>
                      <a:txBody>
                        <a:bodyPr/>
                        <a:lstStyle/>
                        <a:p>
                          <a:pPr algn="ctr"/>
                          <a:r>
                            <a:rPr lang="en-US" altLang="zh-TW" sz="1600" dirty="0">
                              <a:solidFill>
                                <a:schemeClr val="tx1"/>
                              </a:solidFill>
                              <a:latin typeface="Times New Roman" panose="02020603050405020304" pitchFamily="18" charset="0"/>
                              <a:cs typeface="Times New Roman" panose="02020603050405020304" pitchFamily="18" charset="0"/>
                            </a:rPr>
                            <a:t>H_</a:t>
                          </a:r>
                          <a:r>
                            <a:rPr lang="zh-TW" altLang="en-US" sz="1600" dirty="0">
                              <a:solidFill>
                                <a:schemeClr val="tx1"/>
                              </a:solidFill>
                              <a:latin typeface="Times New Roman" panose="02020603050405020304" pitchFamily="18" charset="0"/>
                              <a:cs typeface="Times New Roman" panose="02020603050405020304" pitchFamily="18" charset="0"/>
                            </a:rPr>
                            <a:t>𝜌</a:t>
                          </a:r>
                          <a:r>
                            <a:rPr lang="en-US" altLang="zh-TW" sz="1600" dirty="0">
                              <a:solidFill>
                                <a:schemeClr val="tx1"/>
                              </a:solidFill>
                              <a:latin typeface="Times New Roman" panose="02020603050405020304" pitchFamily="18" charset="0"/>
                              <a:cs typeface="Times New Roman" panose="02020603050405020304" pitchFamily="18" charset="0"/>
                            </a:rPr>
                            <a:t>″ </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1024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512</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17</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10803716"/>
                      </a:ext>
                    </a:extLst>
                  </a:tr>
                  <a:tr h="579120">
                    <a:tc>
                      <a:txBody>
                        <a:bodyPr/>
                        <a:lstStyle/>
                        <a:p>
                          <a:pPr algn="ctr"/>
                          <a:r>
                            <a:rPr lang="en-US" altLang="zh-TW" sz="1600" dirty="0" err="1">
                              <a:solidFill>
                                <a:schemeClr val="tx1"/>
                              </a:solidFill>
                              <a:latin typeface="Times New Roman" panose="02020603050405020304" pitchFamily="18" charset="0"/>
                              <a:cs typeface="Times New Roman" panose="02020603050405020304" pitchFamily="18" charset="0"/>
                            </a:rPr>
                            <a:t>H_ExpandMask</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528  </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4608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50030610"/>
                      </a:ext>
                    </a:extLst>
                  </a:tr>
                  <a:tr h="579120">
                    <a:tc>
                      <a:txBody>
                        <a:bodyPr/>
                        <a:lstStyle/>
                        <a:p>
                          <a:pPr algn="ctr"/>
                          <a:r>
                            <a:rPr lang="en-US" altLang="zh-TW" sz="1600" dirty="0" err="1">
                              <a:solidFill>
                                <a:schemeClr val="tx1"/>
                              </a:solidFill>
                              <a:latin typeface="Times New Roman" panose="02020603050405020304" pitchFamily="18" charset="0"/>
                              <a:cs typeface="Times New Roman" panose="02020603050405020304" pitchFamily="18" charset="0"/>
                            </a:rPr>
                            <a:t>H_C_tilde</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6656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256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105</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7846193"/>
                      </a:ext>
                    </a:extLst>
                  </a:tr>
                  <a:tr h="439951">
                    <a:tc>
                      <a:txBody>
                        <a:bodyPr/>
                        <a:lstStyle/>
                        <a:p>
                          <a:pPr algn="ctr"/>
                          <a:r>
                            <a:rPr lang="en-US" altLang="zh-TW" sz="1600" dirty="0" err="1">
                              <a:solidFill>
                                <a:schemeClr val="tx1"/>
                              </a:solidFill>
                              <a:latin typeface="Times New Roman" panose="02020603050405020304" pitchFamily="18" charset="0"/>
                              <a:cs typeface="Times New Roman" panose="02020603050405020304" pitchFamily="18" charset="0"/>
                            </a:rPr>
                            <a:t>H_SampleInball</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256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1768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5222163"/>
                      </a:ext>
                    </a:extLst>
                  </a:tr>
                </a:tbl>
              </a:graphicData>
            </a:graphic>
          </p:graphicFrame>
        </mc:Choice>
        <mc:Fallback xmlns="">
          <p:graphicFrame>
            <p:nvGraphicFramePr>
              <p:cNvPr id="4" name="表格 3">
                <a:extLst>
                  <a:ext uri="{FF2B5EF4-FFF2-40B4-BE49-F238E27FC236}">
                    <a16:creationId xmlns:a16="http://schemas.microsoft.com/office/drawing/2014/main" id="{D5D4F9A4-6990-B6F1-9647-0AD0C9C4BA84}"/>
                  </a:ext>
                </a:extLst>
              </p:cNvPr>
              <p:cNvGraphicFramePr>
                <a:graphicFrameLocks noGrp="1"/>
              </p:cNvGraphicFramePr>
              <p:nvPr>
                <p:extLst>
                  <p:ext uri="{D42A27DB-BD31-4B8C-83A1-F6EECF244321}">
                    <p14:modId xmlns:p14="http://schemas.microsoft.com/office/powerpoint/2010/main" val="3385508610"/>
                  </p:ext>
                </p:extLst>
              </p:nvPr>
            </p:nvGraphicFramePr>
            <p:xfrm>
              <a:off x="568442" y="840643"/>
              <a:ext cx="11198384" cy="5766268"/>
            </p:xfrm>
            <a:graphic>
              <a:graphicData uri="http://schemas.openxmlformats.org/drawingml/2006/table">
                <a:tbl>
                  <a:tblPr firstRow="1" bandRow="1">
                    <a:tableStyleId>{5C22544A-7EE6-4342-B048-85BDC9FD1C3A}</a:tableStyleId>
                  </a:tblPr>
                  <a:tblGrid>
                    <a:gridCol w="1961491">
                      <a:extLst>
                        <a:ext uri="{9D8B030D-6E8A-4147-A177-3AD203B41FA5}">
                          <a16:colId xmlns:a16="http://schemas.microsoft.com/office/drawing/2014/main" val="3145363978"/>
                        </a:ext>
                      </a:extLst>
                    </a:gridCol>
                    <a:gridCol w="1351848">
                      <a:extLst>
                        <a:ext uri="{9D8B030D-6E8A-4147-A177-3AD203B41FA5}">
                          <a16:colId xmlns:a16="http://schemas.microsoft.com/office/drawing/2014/main" val="3288777230"/>
                        </a:ext>
                      </a:extLst>
                    </a:gridCol>
                    <a:gridCol w="1577009">
                      <a:extLst>
                        <a:ext uri="{9D8B030D-6E8A-4147-A177-3AD203B41FA5}">
                          <a16:colId xmlns:a16="http://schemas.microsoft.com/office/drawing/2014/main" val="2851598383"/>
                        </a:ext>
                      </a:extLst>
                    </a:gridCol>
                    <a:gridCol w="1577009">
                      <a:extLst>
                        <a:ext uri="{9D8B030D-6E8A-4147-A177-3AD203B41FA5}">
                          <a16:colId xmlns:a16="http://schemas.microsoft.com/office/drawing/2014/main" val="3392649446"/>
                        </a:ext>
                      </a:extLst>
                    </a:gridCol>
                    <a:gridCol w="1577009">
                      <a:extLst>
                        <a:ext uri="{9D8B030D-6E8A-4147-A177-3AD203B41FA5}">
                          <a16:colId xmlns:a16="http://schemas.microsoft.com/office/drawing/2014/main" val="655681671"/>
                        </a:ext>
                      </a:extLst>
                    </a:gridCol>
                    <a:gridCol w="1577009">
                      <a:extLst>
                        <a:ext uri="{9D8B030D-6E8A-4147-A177-3AD203B41FA5}">
                          <a16:colId xmlns:a16="http://schemas.microsoft.com/office/drawing/2014/main" val="4247082408"/>
                        </a:ext>
                      </a:extLst>
                    </a:gridCol>
                    <a:gridCol w="1577009">
                      <a:extLst>
                        <a:ext uri="{9D8B030D-6E8A-4147-A177-3AD203B41FA5}">
                          <a16:colId xmlns:a16="http://schemas.microsoft.com/office/drawing/2014/main" val="2726845353"/>
                        </a:ext>
                      </a:extLst>
                    </a:gridCol>
                  </a:tblGrid>
                  <a:tr h="693357">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SHA3 primitives</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Input</a:t>
                          </a:r>
                        </a:p>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Size</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Output</a:t>
                          </a:r>
                        </a:p>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Size</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mode</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endParaRPr lang="zh-TW"/>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blipFill>
                          <a:blip r:embed="rId3"/>
                          <a:stretch>
                            <a:fillRect l="-410039" t="-1754" r="-200386" b="-734211"/>
                          </a:stretch>
                        </a:blipFill>
                      </a:tcPr>
                    </a:tc>
                    <a:tc>
                      <a:txBody>
                        <a:bodyPr/>
                        <a:lstStyle/>
                        <a:p>
                          <a:endParaRPr lang="zh-TW"/>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blipFill>
                          <a:blip r:embed="rId3"/>
                          <a:stretch>
                            <a:fillRect l="-510039" t="-1754" r="-100386" b="-734211"/>
                          </a:stretch>
                        </a:blipFill>
                      </a:tcPr>
                    </a:tc>
                    <a:tc>
                      <a:txBody>
                        <a:bodyPr/>
                        <a:lstStyle/>
                        <a:p>
                          <a:endParaRPr lang="zh-TW"/>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blipFill>
                          <a:blip r:embed="rId3"/>
                          <a:stretch>
                            <a:fillRect l="-610039" t="-1754" r="-386" b="-734211"/>
                          </a:stretch>
                        </a:blipFill>
                      </a:tcPr>
                    </a:tc>
                    <a:extLst>
                      <a:ext uri="{0D108BD9-81ED-4DB2-BD59-A6C34878D82A}">
                        <a16:rowId xmlns:a16="http://schemas.microsoft.com/office/drawing/2014/main" val="3028677840"/>
                      </a:ext>
                    </a:extLst>
                  </a:tr>
                  <a:tr h="579120">
                    <a:tc>
                      <a:txBody>
                        <a:bodyPr/>
                        <a:lstStyle/>
                        <a:p>
                          <a:pPr algn="ctr"/>
                          <a:r>
                            <a:rPr lang="en-US" altLang="zh-TW" sz="16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H_SeedGen</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272</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cs typeface="Times New Roman" panose="02020603050405020304" pitchFamily="18" charset="0"/>
                            </a:rPr>
                            <a:t>1024</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477539"/>
                      </a:ext>
                    </a:extLst>
                  </a:tr>
                  <a:tr h="579120">
                    <a:tc>
                      <a:txBody>
                        <a:bodyPr/>
                        <a:lstStyle/>
                        <a:p>
                          <a:pPr algn="ctr"/>
                          <a:r>
                            <a:rPr lang="en-US" altLang="zh-TW" sz="16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sym typeface="Wingdings" panose="05000000000000000000" pitchFamily="2" charset="2"/>
                            </a:rPr>
                            <a:t>G_ExapndA</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272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cs typeface="Times New Roman" panose="02020603050405020304" pitchFamily="18" charset="0"/>
                            </a:rPr>
                            <a:t>7152</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61497"/>
                      </a:ext>
                    </a:extLst>
                  </a:tr>
                  <a:tr h="579120">
                    <a:tc>
                      <a:txBody>
                        <a:bodyPr/>
                        <a:lstStyle/>
                        <a:p>
                          <a:pPr algn="ctr"/>
                          <a:r>
                            <a:rPr lang="en-US" altLang="zh-TW" sz="16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H_ExpandS</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528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cs typeface="Times New Roman" panose="02020603050405020304" pitchFamily="18" charset="0"/>
                            </a:rPr>
                            <a:t>3848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3161703"/>
                      </a:ext>
                    </a:extLst>
                  </a:tr>
                  <a:tr h="579120">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H_tr</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10496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512</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164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43677853"/>
                      </a:ext>
                    </a:extLst>
                  </a:tr>
                  <a:tr h="579120">
                    <a:tc>
                      <a:txBody>
                        <a:bodyPr/>
                        <a:lstStyle/>
                        <a:p>
                          <a:pPr algn="ctr"/>
                          <a:r>
                            <a:rPr lang="en-US" altLang="zh-TW" sz="1600" dirty="0">
                              <a:solidFill>
                                <a:schemeClr val="tx1"/>
                              </a:solidFill>
                              <a:latin typeface="Times New Roman" panose="02020603050405020304" pitchFamily="18" charset="0"/>
                              <a:cs typeface="Times New Roman" panose="02020603050405020304" pitchFamily="18" charset="0"/>
                            </a:rPr>
                            <a:t>H_</a:t>
                          </a:r>
                          <a:r>
                            <a:rPr lang="zh-TW" altLang="en-US" sz="1600" dirty="0">
                              <a:solidFill>
                                <a:schemeClr val="tx1"/>
                              </a:solidFill>
                              <a:latin typeface="Times New Roman" panose="02020603050405020304" pitchFamily="18" charset="0"/>
                              <a:cs typeface="Times New Roman" panose="02020603050405020304" pitchFamily="18" charset="0"/>
                            </a:rPr>
                            <a:t>𝜇</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2776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512</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4598505"/>
                      </a:ext>
                    </a:extLst>
                  </a:tr>
                  <a:tr h="579120">
                    <a:tc>
                      <a:txBody>
                        <a:bodyPr/>
                        <a:lstStyle/>
                        <a:p>
                          <a:pPr algn="ctr"/>
                          <a:r>
                            <a:rPr lang="en-US" altLang="zh-TW" sz="1600" dirty="0">
                              <a:solidFill>
                                <a:schemeClr val="tx1"/>
                              </a:solidFill>
                              <a:latin typeface="Times New Roman" panose="02020603050405020304" pitchFamily="18" charset="0"/>
                              <a:cs typeface="Times New Roman" panose="02020603050405020304" pitchFamily="18" charset="0"/>
                            </a:rPr>
                            <a:t>H_</a:t>
                          </a:r>
                          <a:r>
                            <a:rPr lang="zh-TW" altLang="en-US" sz="1600" dirty="0">
                              <a:solidFill>
                                <a:schemeClr val="tx1"/>
                              </a:solidFill>
                              <a:latin typeface="Times New Roman" panose="02020603050405020304" pitchFamily="18" charset="0"/>
                              <a:cs typeface="Times New Roman" panose="02020603050405020304" pitchFamily="18" charset="0"/>
                            </a:rPr>
                            <a:t>𝜌</a:t>
                          </a:r>
                          <a:r>
                            <a:rPr lang="en-US" altLang="zh-TW" sz="1600" dirty="0">
                              <a:solidFill>
                                <a:schemeClr val="tx1"/>
                              </a:solidFill>
                              <a:latin typeface="Times New Roman" panose="02020603050405020304" pitchFamily="18" charset="0"/>
                              <a:cs typeface="Times New Roman" panose="02020603050405020304" pitchFamily="18" charset="0"/>
                            </a:rPr>
                            <a:t>″ </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1024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512</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17</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10803716"/>
                      </a:ext>
                    </a:extLst>
                  </a:tr>
                  <a:tr h="579120">
                    <a:tc>
                      <a:txBody>
                        <a:bodyPr/>
                        <a:lstStyle/>
                        <a:p>
                          <a:pPr algn="ctr"/>
                          <a:r>
                            <a:rPr lang="en-US" altLang="zh-TW" sz="1600" dirty="0" err="1">
                              <a:solidFill>
                                <a:schemeClr val="tx1"/>
                              </a:solidFill>
                              <a:latin typeface="Times New Roman" panose="02020603050405020304" pitchFamily="18" charset="0"/>
                              <a:cs typeface="Times New Roman" panose="02020603050405020304" pitchFamily="18" charset="0"/>
                            </a:rPr>
                            <a:t>H_ExpandMask</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528  </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4608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50030610"/>
                      </a:ext>
                    </a:extLst>
                  </a:tr>
                  <a:tr h="579120">
                    <a:tc>
                      <a:txBody>
                        <a:bodyPr/>
                        <a:lstStyle/>
                        <a:p>
                          <a:pPr algn="ctr"/>
                          <a:r>
                            <a:rPr lang="en-US" altLang="zh-TW" sz="1600" dirty="0" err="1">
                              <a:solidFill>
                                <a:schemeClr val="tx1"/>
                              </a:solidFill>
                              <a:latin typeface="Times New Roman" panose="02020603050405020304" pitchFamily="18" charset="0"/>
                              <a:cs typeface="Times New Roman" panose="02020603050405020304" pitchFamily="18" charset="0"/>
                            </a:rPr>
                            <a:t>H_C_tilde</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6656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256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105</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7846193"/>
                      </a:ext>
                    </a:extLst>
                  </a:tr>
                  <a:tr h="439951">
                    <a:tc>
                      <a:txBody>
                        <a:bodyPr/>
                        <a:lstStyle/>
                        <a:p>
                          <a:pPr algn="ctr"/>
                          <a:r>
                            <a:rPr lang="en-US" altLang="zh-TW" sz="1600" dirty="0" err="1">
                              <a:solidFill>
                                <a:schemeClr val="tx1"/>
                              </a:solidFill>
                              <a:latin typeface="Times New Roman" panose="02020603050405020304" pitchFamily="18" charset="0"/>
                              <a:cs typeface="Times New Roman" panose="02020603050405020304" pitchFamily="18" charset="0"/>
                            </a:rPr>
                            <a:t>H_SampleInball</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256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1768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5222163"/>
                      </a:ext>
                    </a:extLst>
                  </a:tr>
                </a:tbl>
              </a:graphicData>
            </a:graphic>
          </p:graphicFrame>
        </mc:Fallback>
      </mc:AlternateContent>
      <p:sp>
        <p:nvSpPr>
          <p:cNvPr id="2" name="投影片編號版面配置區 1">
            <a:extLst>
              <a:ext uri="{FF2B5EF4-FFF2-40B4-BE49-F238E27FC236}">
                <a16:creationId xmlns:a16="http://schemas.microsoft.com/office/drawing/2014/main" id="{E273A934-4645-1BAB-B267-8293F54C9685}"/>
              </a:ext>
            </a:extLst>
          </p:cNvPr>
          <p:cNvSpPr>
            <a:spLocks noGrp="1"/>
          </p:cNvSpPr>
          <p:nvPr>
            <p:ph type="sldNum" sz="quarter" idx="12"/>
          </p:nvPr>
        </p:nvSpPr>
        <p:spPr/>
        <p:txBody>
          <a:bodyPr/>
          <a:lstStyle/>
          <a:p>
            <a:fld id="{565CE74E-AB26-4998-AD42-012C4C1AD076}" type="slidenum">
              <a:rPr lang="zh-CN" altLang="en-US" smtClean="0"/>
              <a:t>69</a:t>
            </a:fld>
            <a:endParaRPr lang="zh-CN" altLang="en-US" dirty="0"/>
          </a:p>
        </p:txBody>
      </p:sp>
    </p:spTree>
    <p:extLst>
      <p:ext uri="{BB962C8B-B14F-4D97-AF65-F5344CB8AC3E}">
        <p14:creationId xmlns:p14="http://schemas.microsoft.com/office/powerpoint/2010/main" val="42788961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54" name="组合 53"/>
          <p:cNvGrpSpPr/>
          <p:nvPr/>
        </p:nvGrpSpPr>
        <p:grpSpPr>
          <a:xfrm>
            <a:off x="568443" y="319365"/>
            <a:ext cx="4904858" cy="461665"/>
            <a:chOff x="568442" y="319364"/>
            <a:chExt cx="4904858" cy="461666"/>
          </a:xfrm>
        </p:grpSpPr>
        <p:sp>
          <p:nvSpPr>
            <p:cNvPr id="55" name="文本框 23"/>
            <p:cNvSpPr txBox="1"/>
            <p:nvPr/>
          </p:nvSpPr>
          <p:spPr>
            <a:xfrm>
              <a:off x="665958" y="319364"/>
              <a:ext cx="4807342"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MLWE (module learning with errors)</a:t>
              </a: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5" name="文字方塊 4">
            <a:extLst>
              <a:ext uri="{FF2B5EF4-FFF2-40B4-BE49-F238E27FC236}">
                <a16:creationId xmlns:a16="http://schemas.microsoft.com/office/drawing/2014/main" id="{50BC817D-F32B-FCDB-EF91-70C4C3776966}"/>
              </a:ext>
            </a:extLst>
          </p:cNvPr>
          <p:cNvSpPr txBox="1"/>
          <p:nvPr/>
        </p:nvSpPr>
        <p:spPr>
          <a:xfrm>
            <a:off x="642841" y="1079614"/>
            <a:ext cx="4987092" cy="3331618"/>
          </a:xfrm>
          <a:prstGeom prst="rect">
            <a:avLst/>
          </a:prstGeom>
          <a:noFill/>
        </p:spPr>
        <p:txBody>
          <a:bodyPr wrap="square" rtlCol="0">
            <a:spAutoFit/>
          </a:bodyPr>
          <a:lstStyle/>
          <a:p>
            <a:pPr>
              <a:lnSpc>
                <a:spcPct val="200000"/>
              </a:lnSpc>
            </a:pP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Setup:</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Modulus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𝑞</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=7.</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Matrix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is of size 2×2, with elements selected randomly.</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Secret vectors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𝑠</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1​ and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𝑠</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2​ are both of size 2×1.</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Values for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𝑠</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1,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𝑠</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2:</a:t>
            </a:r>
          </a:p>
        </p:txBody>
      </p:sp>
      <p:pic>
        <p:nvPicPr>
          <p:cNvPr id="4" name="圖片 3">
            <a:extLst>
              <a:ext uri="{FF2B5EF4-FFF2-40B4-BE49-F238E27FC236}">
                <a16:creationId xmlns:a16="http://schemas.microsoft.com/office/drawing/2014/main" id="{4368B6A2-8436-41F8-8B6D-408189B8417A}"/>
              </a:ext>
            </a:extLst>
          </p:cNvPr>
          <p:cNvPicPr>
            <a:picLocks noChangeAspect="1"/>
          </p:cNvPicPr>
          <p:nvPr/>
        </p:nvPicPr>
        <p:blipFill>
          <a:blip r:embed="rId3"/>
          <a:stretch>
            <a:fillRect/>
          </a:stretch>
        </p:blipFill>
        <p:spPr>
          <a:xfrm>
            <a:off x="1219147" y="4525825"/>
            <a:ext cx="3805680" cy="791325"/>
          </a:xfrm>
          <a:prstGeom prst="rect">
            <a:avLst/>
          </a:prstGeom>
        </p:spPr>
      </p:pic>
      <p:sp>
        <p:nvSpPr>
          <p:cNvPr id="11" name="文字方塊 10">
            <a:extLst>
              <a:ext uri="{FF2B5EF4-FFF2-40B4-BE49-F238E27FC236}">
                <a16:creationId xmlns:a16="http://schemas.microsoft.com/office/drawing/2014/main" id="{FE3EC88E-1AF0-41B3-B50E-F417DA070BB4}"/>
              </a:ext>
            </a:extLst>
          </p:cNvPr>
          <p:cNvSpPr txBox="1"/>
          <p:nvPr/>
        </p:nvSpPr>
        <p:spPr>
          <a:xfrm>
            <a:off x="6073097" y="658764"/>
            <a:ext cx="5374887" cy="5547929"/>
          </a:xfrm>
          <a:prstGeom prst="rect">
            <a:avLst/>
          </a:prstGeom>
          <a:noFill/>
        </p:spPr>
        <p:txBody>
          <a:bodyPr wrap="square" rtlCol="0">
            <a:spAutoFit/>
          </a:bodyPr>
          <a:lstStyle/>
          <a:p>
            <a:pPr>
              <a:lnSpc>
                <a:spcPct val="200000"/>
              </a:lnSpc>
            </a:pP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Calculation</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Steps:</a:t>
            </a:r>
          </a:p>
          <a:p>
            <a:pPr marL="457200" indent="-4572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Calculate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𝐴𝑠</a:t>
            </a:r>
            <a:r>
              <a:rPr lang="en-US" altLang="zh-TW" i="1" dirty="0">
                <a:latin typeface="Times New Roman" panose="02020603050405020304" pitchFamily="18" charset="0"/>
                <a:ea typeface="微軟正黑體" panose="020B0604030504040204" pitchFamily="34" charset="-120"/>
                <a:cs typeface="Times New Roman" panose="02020603050405020304" pitchFamily="18" charset="0"/>
              </a:rPr>
              <a:t>1</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p>
          <a:p>
            <a:pPr marL="457200" indent="-457200">
              <a:lnSpc>
                <a:spcPct val="200000"/>
              </a:lnSpc>
              <a:buFont typeface="+mj-lt"/>
              <a:buAutoNum type="arabicPeriod"/>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457200" indent="-4572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Add the secret vector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𝑠</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2​ to the result and take  modulus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𝑞</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p>
          <a:p>
            <a:pPr marL="457200" indent="-457200">
              <a:lnSpc>
                <a:spcPct val="200000"/>
              </a:lnSpc>
              <a:buFont typeface="+mj-lt"/>
              <a:buAutoNum type="arabicPeriod"/>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457200" indent="-457200">
              <a:lnSpc>
                <a:spcPct val="200000"/>
              </a:lnSpc>
              <a:buFont typeface="+mj-lt"/>
              <a:buAutoNum type="arabicPeriod"/>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457200" indent="-4572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The public data is the matrix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and the result vector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𝑡</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p>
          <a:p>
            <a:pPr marL="457200" indent="-457200">
              <a:lnSpc>
                <a:spcPct val="200000"/>
              </a:lnSpc>
              <a:buFont typeface="+mj-lt"/>
              <a:buAutoNum type="arabicPeriod"/>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p:txBody>
      </p:sp>
      <p:pic>
        <p:nvPicPr>
          <p:cNvPr id="8" name="圖片 7">
            <a:extLst>
              <a:ext uri="{FF2B5EF4-FFF2-40B4-BE49-F238E27FC236}">
                <a16:creationId xmlns:a16="http://schemas.microsoft.com/office/drawing/2014/main" id="{D3022590-A7BA-49A9-BE42-ABA45971A42D}"/>
              </a:ext>
            </a:extLst>
          </p:cNvPr>
          <p:cNvPicPr>
            <a:picLocks noChangeAspect="1"/>
          </p:cNvPicPr>
          <p:nvPr/>
        </p:nvPicPr>
        <p:blipFill>
          <a:blip r:embed="rId4"/>
          <a:stretch>
            <a:fillRect/>
          </a:stretch>
        </p:blipFill>
        <p:spPr>
          <a:xfrm>
            <a:off x="6610409" y="1720158"/>
            <a:ext cx="4837575" cy="762945"/>
          </a:xfrm>
          <a:prstGeom prst="rect">
            <a:avLst/>
          </a:prstGeom>
        </p:spPr>
      </p:pic>
      <p:pic>
        <p:nvPicPr>
          <p:cNvPr id="10" name="圖片 9">
            <a:extLst>
              <a:ext uri="{FF2B5EF4-FFF2-40B4-BE49-F238E27FC236}">
                <a16:creationId xmlns:a16="http://schemas.microsoft.com/office/drawing/2014/main" id="{B8630FE6-5A4C-4EFA-A5A4-BADC67E7B5BD}"/>
              </a:ext>
            </a:extLst>
          </p:cNvPr>
          <p:cNvPicPr>
            <a:picLocks noChangeAspect="1"/>
          </p:cNvPicPr>
          <p:nvPr/>
        </p:nvPicPr>
        <p:blipFill>
          <a:blip r:embed="rId5"/>
          <a:stretch>
            <a:fillRect/>
          </a:stretch>
        </p:blipFill>
        <p:spPr>
          <a:xfrm>
            <a:off x="6610409" y="3439876"/>
            <a:ext cx="3169456" cy="537822"/>
          </a:xfrm>
          <a:prstGeom prst="rect">
            <a:avLst/>
          </a:prstGeom>
        </p:spPr>
      </p:pic>
      <p:pic>
        <p:nvPicPr>
          <p:cNvPr id="13" name="圖片 12">
            <a:extLst>
              <a:ext uri="{FF2B5EF4-FFF2-40B4-BE49-F238E27FC236}">
                <a16:creationId xmlns:a16="http://schemas.microsoft.com/office/drawing/2014/main" id="{8A64E5AB-9DC3-443F-8080-2A050A194586}"/>
              </a:ext>
            </a:extLst>
          </p:cNvPr>
          <p:cNvPicPr>
            <a:picLocks noChangeAspect="1"/>
          </p:cNvPicPr>
          <p:nvPr/>
        </p:nvPicPr>
        <p:blipFill>
          <a:blip r:embed="rId6"/>
          <a:stretch>
            <a:fillRect/>
          </a:stretch>
        </p:blipFill>
        <p:spPr>
          <a:xfrm>
            <a:off x="6699617" y="4028995"/>
            <a:ext cx="2267404" cy="699707"/>
          </a:xfrm>
          <a:prstGeom prst="rect">
            <a:avLst/>
          </a:prstGeom>
        </p:spPr>
      </p:pic>
      <p:pic>
        <p:nvPicPr>
          <p:cNvPr id="15" name="圖片 14">
            <a:extLst>
              <a:ext uri="{FF2B5EF4-FFF2-40B4-BE49-F238E27FC236}">
                <a16:creationId xmlns:a16="http://schemas.microsoft.com/office/drawing/2014/main" id="{9A20C7AE-AAFB-4C77-9E47-784090F856C7}"/>
              </a:ext>
            </a:extLst>
          </p:cNvPr>
          <p:cNvPicPr>
            <a:picLocks noChangeAspect="1"/>
          </p:cNvPicPr>
          <p:nvPr/>
        </p:nvPicPr>
        <p:blipFill>
          <a:blip r:embed="rId7"/>
          <a:stretch>
            <a:fillRect/>
          </a:stretch>
        </p:blipFill>
        <p:spPr>
          <a:xfrm>
            <a:off x="7067606" y="5617942"/>
            <a:ext cx="2354761" cy="692309"/>
          </a:xfrm>
          <a:prstGeom prst="rect">
            <a:avLst/>
          </a:prstGeom>
        </p:spPr>
      </p:pic>
      <p:sp>
        <p:nvSpPr>
          <p:cNvPr id="2" name="投影片編號版面配置區 1">
            <a:extLst>
              <a:ext uri="{FF2B5EF4-FFF2-40B4-BE49-F238E27FC236}">
                <a16:creationId xmlns:a16="http://schemas.microsoft.com/office/drawing/2014/main" id="{58F535FD-9DAA-CDCF-C063-2A520D7C12F0}"/>
              </a:ext>
            </a:extLst>
          </p:cNvPr>
          <p:cNvSpPr>
            <a:spLocks noGrp="1"/>
          </p:cNvSpPr>
          <p:nvPr>
            <p:ph type="sldNum" sz="quarter" idx="12"/>
          </p:nvPr>
        </p:nvSpPr>
        <p:spPr/>
        <p:txBody>
          <a:bodyPr/>
          <a:lstStyle/>
          <a:p>
            <a:fld id="{565CE74E-AB26-4998-AD42-012C4C1AD076}" type="slidenum">
              <a:rPr lang="zh-CN" altLang="en-US" smtClean="0"/>
              <a:t>7</a:t>
            </a:fld>
            <a:endParaRPr lang="zh-CN" altLang="en-US" dirty="0"/>
          </a:p>
        </p:txBody>
      </p:sp>
    </p:spTree>
    <p:extLst>
      <p:ext uri="{BB962C8B-B14F-4D97-AF65-F5344CB8AC3E}">
        <p14:creationId xmlns:p14="http://schemas.microsoft.com/office/powerpoint/2010/main" val="168889085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DAA397D0-C386-5973-56D3-F039ED4B1967}"/>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9C577B11-5181-7DF6-762A-7C3EBB0DD5CD}"/>
              </a:ext>
            </a:extLst>
          </p:cNvPr>
          <p:cNvGrpSpPr/>
          <p:nvPr/>
        </p:nvGrpSpPr>
        <p:grpSpPr>
          <a:xfrm>
            <a:off x="568443" y="319365"/>
            <a:ext cx="2192000" cy="461665"/>
            <a:chOff x="568442" y="319364"/>
            <a:chExt cx="2192000" cy="461666"/>
          </a:xfrm>
        </p:grpSpPr>
        <p:sp>
          <p:nvSpPr>
            <p:cNvPr id="55" name="文本框 23">
              <a:extLst>
                <a:ext uri="{FF2B5EF4-FFF2-40B4-BE49-F238E27FC236}">
                  <a16:creationId xmlns:a16="http://schemas.microsoft.com/office/drawing/2014/main" id="{7EF7B036-C2B7-2707-DDC4-DD6D81EB4C9B}"/>
                </a:ext>
              </a:extLst>
            </p:cNvPr>
            <p:cNvSpPr txBox="1"/>
            <p:nvPr/>
          </p:nvSpPr>
          <p:spPr>
            <a:xfrm>
              <a:off x="665958" y="319364"/>
              <a:ext cx="2094484"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MLDSA SHA3</a:t>
              </a:r>
            </a:p>
          </p:txBody>
        </p:sp>
        <p:sp>
          <p:nvSpPr>
            <p:cNvPr id="56" name="等腰三角形 55">
              <a:extLst>
                <a:ext uri="{FF2B5EF4-FFF2-40B4-BE49-F238E27FC236}">
                  <a16:creationId xmlns:a16="http://schemas.microsoft.com/office/drawing/2014/main" id="{615F693D-EFF0-F86F-8D4B-C8737248ACC4}"/>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mc:AlternateContent xmlns:mc="http://schemas.openxmlformats.org/markup-compatibility/2006" xmlns:a14="http://schemas.microsoft.com/office/drawing/2010/main">
        <mc:Choice Requires="a14">
          <p:graphicFrame>
            <p:nvGraphicFramePr>
              <p:cNvPr id="4" name="表格 3">
                <a:extLst>
                  <a:ext uri="{FF2B5EF4-FFF2-40B4-BE49-F238E27FC236}">
                    <a16:creationId xmlns:a16="http://schemas.microsoft.com/office/drawing/2014/main" id="{FB154D94-BCC2-AF32-F0BB-B4C20884D0BF}"/>
                  </a:ext>
                </a:extLst>
              </p:cNvPr>
              <p:cNvGraphicFramePr>
                <a:graphicFrameLocks noGrp="1"/>
              </p:cNvGraphicFramePr>
              <p:nvPr>
                <p:extLst>
                  <p:ext uri="{D42A27DB-BD31-4B8C-83A1-F6EECF244321}">
                    <p14:modId xmlns:p14="http://schemas.microsoft.com/office/powerpoint/2010/main" val="4123326066"/>
                  </p:ext>
                </p:extLst>
              </p:nvPr>
            </p:nvGraphicFramePr>
            <p:xfrm>
              <a:off x="257504" y="781030"/>
              <a:ext cx="11676991" cy="5547360"/>
            </p:xfrm>
            <a:graphic>
              <a:graphicData uri="http://schemas.openxmlformats.org/drawingml/2006/table">
                <a:tbl>
                  <a:tblPr firstRow="1" bandRow="1">
                    <a:tableStyleId>{5C22544A-7EE6-4342-B048-85BDC9FD1C3A}</a:tableStyleId>
                  </a:tblPr>
                  <a:tblGrid>
                    <a:gridCol w="1278751">
                      <a:extLst>
                        <a:ext uri="{9D8B030D-6E8A-4147-A177-3AD203B41FA5}">
                          <a16:colId xmlns:a16="http://schemas.microsoft.com/office/drawing/2014/main" val="3145363978"/>
                        </a:ext>
                      </a:extLst>
                    </a:gridCol>
                    <a:gridCol w="1155360">
                      <a:extLst>
                        <a:ext uri="{9D8B030D-6E8A-4147-A177-3AD203B41FA5}">
                          <a16:colId xmlns:a16="http://schemas.microsoft.com/office/drawing/2014/main" val="1682622086"/>
                        </a:ext>
                      </a:extLst>
                    </a:gridCol>
                    <a:gridCol w="1155360">
                      <a:extLst>
                        <a:ext uri="{9D8B030D-6E8A-4147-A177-3AD203B41FA5}">
                          <a16:colId xmlns:a16="http://schemas.microsoft.com/office/drawing/2014/main" val="730799088"/>
                        </a:ext>
                      </a:extLst>
                    </a:gridCol>
                    <a:gridCol w="1155360">
                      <a:extLst>
                        <a:ext uri="{9D8B030D-6E8A-4147-A177-3AD203B41FA5}">
                          <a16:colId xmlns:a16="http://schemas.microsoft.com/office/drawing/2014/main" val="3392649446"/>
                        </a:ext>
                      </a:extLst>
                    </a:gridCol>
                    <a:gridCol w="1155360">
                      <a:extLst>
                        <a:ext uri="{9D8B030D-6E8A-4147-A177-3AD203B41FA5}">
                          <a16:colId xmlns:a16="http://schemas.microsoft.com/office/drawing/2014/main" val="655681671"/>
                        </a:ext>
                      </a:extLst>
                    </a:gridCol>
                    <a:gridCol w="1155360">
                      <a:extLst>
                        <a:ext uri="{9D8B030D-6E8A-4147-A177-3AD203B41FA5}">
                          <a16:colId xmlns:a16="http://schemas.microsoft.com/office/drawing/2014/main" val="4247082408"/>
                        </a:ext>
                      </a:extLst>
                    </a:gridCol>
                    <a:gridCol w="1155360">
                      <a:extLst>
                        <a:ext uri="{9D8B030D-6E8A-4147-A177-3AD203B41FA5}">
                          <a16:colId xmlns:a16="http://schemas.microsoft.com/office/drawing/2014/main" val="2726845353"/>
                        </a:ext>
                      </a:extLst>
                    </a:gridCol>
                    <a:gridCol w="1155360">
                      <a:extLst>
                        <a:ext uri="{9D8B030D-6E8A-4147-A177-3AD203B41FA5}">
                          <a16:colId xmlns:a16="http://schemas.microsoft.com/office/drawing/2014/main" val="1981261293"/>
                        </a:ext>
                      </a:extLst>
                    </a:gridCol>
                    <a:gridCol w="1155360">
                      <a:extLst>
                        <a:ext uri="{9D8B030D-6E8A-4147-A177-3AD203B41FA5}">
                          <a16:colId xmlns:a16="http://schemas.microsoft.com/office/drawing/2014/main" val="2895488327"/>
                        </a:ext>
                      </a:extLst>
                    </a:gridCol>
                    <a:gridCol w="1155360">
                      <a:extLst>
                        <a:ext uri="{9D8B030D-6E8A-4147-A177-3AD203B41FA5}">
                          <a16:colId xmlns:a16="http://schemas.microsoft.com/office/drawing/2014/main" val="3373599940"/>
                        </a:ext>
                      </a:extLst>
                    </a:gridCol>
                  </a:tblGrid>
                  <a:tr h="396240">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SHA3 primitives</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Primitives</a:t>
                          </a: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sign</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mode</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2">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Input side</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3">
                      <a:txBody>
                        <a:bodyPr/>
                        <a:lstStyle/>
                        <a:p>
                          <a:pPr algn="ctr"/>
                          <a:r>
                            <a:rPr lang="en-US" altLang="zh-TW"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Output side</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en-US" altLang="zh-TW"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en-US" altLang="zh-TW"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i="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sha_byte_num</a:t>
                          </a:r>
                          <a:endParaRPr lang="en-US" altLang="zh-TW"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i="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i_last</a:t>
                          </a:r>
                          <a:r>
                            <a:rPr lang="en-US" altLang="zh-TW"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cycle times</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28677840"/>
                      </a:ext>
                    </a:extLst>
                  </a:tr>
                  <a:tr h="396240">
                    <a:tc>
                      <a:txBody>
                        <a:bodyPr/>
                        <a:lstStyle/>
                        <a:p>
                          <a:pPr algn="ct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Gen_Seed</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seed_gen_index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Rho_prime</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Kata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010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477539"/>
                      </a:ext>
                    </a:extLst>
                  </a:tr>
                  <a:tr h="396240">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Gen_A</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A_gen_index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010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0780403"/>
                      </a:ext>
                    </a:extLst>
                  </a:tr>
                  <a:tr h="396240">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Gen_s1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Rho_prime</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s1_gen_index</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s1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010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61497"/>
                      </a:ext>
                    </a:extLst>
                  </a:tr>
                  <a:tr h="396240">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Gen_s2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Rho_prime</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s2_gen_index</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s2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010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3161703"/>
                      </a:ext>
                    </a:extLst>
                  </a:tr>
                  <a:tr h="396240">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Gen_y</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y_gen_index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010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1047275"/>
                      </a:ext>
                    </a:extLst>
                  </a:tr>
                  <a:tr h="396240">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H_u_w1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c_tilde</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07211568"/>
                      </a:ext>
                    </a:extLst>
                  </a:tr>
                  <a:tr h="396240">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H_pk_1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t1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tr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165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4598505"/>
                      </a:ext>
                    </a:extLst>
                  </a:tr>
                  <a:tr h="3962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H_pk_2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7</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tr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165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36551733"/>
                      </a:ext>
                    </a:extLst>
                  </a:tr>
                  <a:tr h="396240">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Gen_c_1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c_tilde</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00400404"/>
                      </a:ext>
                    </a:extLst>
                  </a:tr>
                  <a:tr h="3962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Gen_c_2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74009464"/>
                      </a:ext>
                    </a:extLst>
                  </a:tr>
                  <a:tr h="396240">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H_K_rnd_u</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17</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08429167"/>
                      </a:ext>
                    </a:extLst>
                  </a:tr>
                  <a:tr h="396240">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H_tr_M_1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(64+2+n+m)</a:t>
                          </a:r>
                        </a:p>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mod 8</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d>
                                  <m:dPr>
                                    <m:begChr m:val="⌈"/>
                                    <m:endChr m:val="⌉"/>
                                    <m:ctrlPr>
                                      <a:rPr lang="en-US" altLang="zh-TW" sz="100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ctrlPr>
                                  </m:dPr>
                                  <m:e>
                                    <m:f>
                                      <m:fPr>
                                        <m:ctrlPr>
                                          <a:rPr lang="en-US" altLang="zh-TW" sz="100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ctrlPr>
                                      </m:fPr>
                                      <m:num>
                                        <m:r>
                                          <a:rPr lang="en-US" altLang="zh-TW" sz="1000" b="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64+2+</m:t>
                                        </m:r>
                                        <m:r>
                                          <a:rPr lang="en-US" altLang="zh-TW" sz="1000" b="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𝑛</m:t>
                                        </m:r>
                                        <m:r>
                                          <a:rPr lang="en-US" altLang="zh-TW" sz="1000" b="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m:t>
                                        </m:r>
                                        <m:r>
                                          <a:rPr lang="en-US" altLang="zh-TW" sz="1000" b="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𝑚</m:t>
                                        </m:r>
                                      </m:num>
                                      <m:den>
                                        <m:r>
                                          <a:rPr lang="en-US" altLang="zh-TW" sz="1000" b="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8</m:t>
                                        </m:r>
                                      </m:den>
                                    </m:f>
                                  </m:e>
                                </m:d>
                              </m:oMath>
                            </m:oMathPara>
                          </a14:m>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67934202"/>
                      </a:ext>
                    </a:extLst>
                  </a:tr>
                  <a:tr h="396240">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H_tr_M_2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tr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(64+2+n+m)</a:t>
                          </a:r>
                        </a:p>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mod 8</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d>
                                  <m:dPr>
                                    <m:begChr m:val="⌈"/>
                                    <m:endChr m:val="⌉"/>
                                    <m:ctrlPr>
                                      <a:rPr lang="en-US" altLang="zh-TW" sz="100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ctrlPr>
                                  </m:dPr>
                                  <m:e>
                                    <m:f>
                                      <m:fPr>
                                        <m:ctrlPr>
                                          <a:rPr lang="en-US" altLang="zh-TW" sz="100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ctrlPr>
                                      </m:fPr>
                                      <m:num>
                                        <m:r>
                                          <a:rPr lang="en-US" altLang="zh-TW" sz="1000" b="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64+2+</m:t>
                                        </m:r>
                                        <m:r>
                                          <a:rPr lang="en-US" altLang="zh-TW" sz="1000" b="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𝑛</m:t>
                                        </m:r>
                                        <m:r>
                                          <a:rPr lang="en-US" altLang="zh-TW" sz="1000" b="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m:t>
                                        </m:r>
                                        <m:r>
                                          <a:rPr lang="en-US" altLang="zh-TW" sz="1000" b="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𝑚</m:t>
                                        </m:r>
                                      </m:num>
                                      <m:den>
                                        <m:r>
                                          <a:rPr lang="en-US" altLang="zh-TW" sz="1000" b="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8</m:t>
                                        </m:r>
                                      </m:den>
                                    </m:f>
                                  </m:e>
                                </m:d>
                              </m:oMath>
                            </m:oMathPara>
                          </a14:m>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99325296"/>
                      </a:ext>
                    </a:extLst>
                  </a:tr>
                </a:tbl>
              </a:graphicData>
            </a:graphic>
          </p:graphicFrame>
        </mc:Choice>
        <mc:Fallback xmlns="">
          <p:graphicFrame>
            <p:nvGraphicFramePr>
              <p:cNvPr id="4" name="表格 3">
                <a:extLst>
                  <a:ext uri="{FF2B5EF4-FFF2-40B4-BE49-F238E27FC236}">
                    <a16:creationId xmlns:a16="http://schemas.microsoft.com/office/drawing/2014/main" id="{FB154D94-BCC2-AF32-F0BB-B4C20884D0BF}"/>
                  </a:ext>
                </a:extLst>
              </p:cNvPr>
              <p:cNvGraphicFramePr>
                <a:graphicFrameLocks noGrp="1"/>
              </p:cNvGraphicFramePr>
              <p:nvPr>
                <p:extLst>
                  <p:ext uri="{D42A27DB-BD31-4B8C-83A1-F6EECF244321}">
                    <p14:modId xmlns:p14="http://schemas.microsoft.com/office/powerpoint/2010/main" val="4123326066"/>
                  </p:ext>
                </p:extLst>
              </p:nvPr>
            </p:nvGraphicFramePr>
            <p:xfrm>
              <a:off x="257504" y="781030"/>
              <a:ext cx="11676991" cy="5547360"/>
            </p:xfrm>
            <a:graphic>
              <a:graphicData uri="http://schemas.openxmlformats.org/drawingml/2006/table">
                <a:tbl>
                  <a:tblPr firstRow="1" bandRow="1">
                    <a:tableStyleId>{5C22544A-7EE6-4342-B048-85BDC9FD1C3A}</a:tableStyleId>
                  </a:tblPr>
                  <a:tblGrid>
                    <a:gridCol w="1278751">
                      <a:extLst>
                        <a:ext uri="{9D8B030D-6E8A-4147-A177-3AD203B41FA5}">
                          <a16:colId xmlns:a16="http://schemas.microsoft.com/office/drawing/2014/main" val="3145363978"/>
                        </a:ext>
                      </a:extLst>
                    </a:gridCol>
                    <a:gridCol w="1155360">
                      <a:extLst>
                        <a:ext uri="{9D8B030D-6E8A-4147-A177-3AD203B41FA5}">
                          <a16:colId xmlns:a16="http://schemas.microsoft.com/office/drawing/2014/main" val="1682622086"/>
                        </a:ext>
                      </a:extLst>
                    </a:gridCol>
                    <a:gridCol w="1155360">
                      <a:extLst>
                        <a:ext uri="{9D8B030D-6E8A-4147-A177-3AD203B41FA5}">
                          <a16:colId xmlns:a16="http://schemas.microsoft.com/office/drawing/2014/main" val="730799088"/>
                        </a:ext>
                      </a:extLst>
                    </a:gridCol>
                    <a:gridCol w="1155360">
                      <a:extLst>
                        <a:ext uri="{9D8B030D-6E8A-4147-A177-3AD203B41FA5}">
                          <a16:colId xmlns:a16="http://schemas.microsoft.com/office/drawing/2014/main" val="3392649446"/>
                        </a:ext>
                      </a:extLst>
                    </a:gridCol>
                    <a:gridCol w="1155360">
                      <a:extLst>
                        <a:ext uri="{9D8B030D-6E8A-4147-A177-3AD203B41FA5}">
                          <a16:colId xmlns:a16="http://schemas.microsoft.com/office/drawing/2014/main" val="655681671"/>
                        </a:ext>
                      </a:extLst>
                    </a:gridCol>
                    <a:gridCol w="1155360">
                      <a:extLst>
                        <a:ext uri="{9D8B030D-6E8A-4147-A177-3AD203B41FA5}">
                          <a16:colId xmlns:a16="http://schemas.microsoft.com/office/drawing/2014/main" val="4247082408"/>
                        </a:ext>
                      </a:extLst>
                    </a:gridCol>
                    <a:gridCol w="1155360">
                      <a:extLst>
                        <a:ext uri="{9D8B030D-6E8A-4147-A177-3AD203B41FA5}">
                          <a16:colId xmlns:a16="http://schemas.microsoft.com/office/drawing/2014/main" val="2726845353"/>
                        </a:ext>
                      </a:extLst>
                    </a:gridCol>
                    <a:gridCol w="1155360">
                      <a:extLst>
                        <a:ext uri="{9D8B030D-6E8A-4147-A177-3AD203B41FA5}">
                          <a16:colId xmlns:a16="http://schemas.microsoft.com/office/drawing/2014/main" val="1981261293"/>
                        </a:ext>
                      </a:extLst>
                    </a:gridCol>
                    <a:gridCol w="1155360">
                      <a:extLst>
                        <a:ext uri="{9D8B030D-6E8A-4147-A177-3AD203B41FA5}">
                          <a16:colId xmlns:a16="http://schemas.microsoft.com/office/drawing/2014/main" val="2895488327"/>
                        </a:ext>
                      </a:extLst>
                    </a:gridCol>
                    <a:gridCol w="1155360">
                      <a:extLst>
                        <a:ext uri="{9D8B030D-6E8A-4147-A177-3AD203B41FA5}">
                          <a16:colId xmlns:a16="http://schemas.microsoft.com/office/drawing/2014/main" val="3373599940"/>
                        </a:ext>
                      </a:extLst>
                    </a:gridCol>
                  </a:tblGrid>
                  <a:tr h="396240">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SHA3 primitives</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Primitives</a:t>
                          </a: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sign</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mode</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2">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Input side</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3">
                      <a:txBody>
                        <a:bodyPr/>
                        <a:lstStyle/>
                        <a:p>
                          <a:pPr algn="ctr"/>
                          <a:r>
                            <a:rPr lang="en-US" altLang="zh-TW"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Output side</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en-US" altLang="zh-TW"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en-US" altLang="zh-TW"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i="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sha_byte_num</a:t>
                          </a:r>
                          <a:endParaRPr lang="en-US" altLang="zh-TW"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i="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i_last</a:t>
                          </a:r>
                          <a:r>
                            <a:rPr lang="en-US" altLang="zh-TW"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cycle times</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28677840"/>
                      </a:ext>
                    </a:extLst>
                  </a:tr>
                  <a:tr h="396240">
                    <a:tc>
                      <a:txBody>
                        <a:bodyPr/>
                        <a:lstStyle/>
                        <a:p>
                          <a:pPr algn="ct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Gen_Seed</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seed_gen_index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Rho_prime</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Kata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010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477539"/>
                      </a:ext>
                    </a:extLst>
                  </a:tr>
                  <a:tr h="396240">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Gen_A</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A_gen_index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010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0780403"/>
                      </a:ext>
                    </a:extLst>
                  </a:tr>
                  <a:tr h="396240">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Gen_s1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Rho_prime</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s1_gen_index</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s1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010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61497"/>
                      </a:ext>
                    </a:extLst>
                  </a:tr>
                  <a:tr h="396240">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Gen_s2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Rho_prime</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s2_gen_index</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s2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010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3161703"/>
                      </a:ext>
                    </a:extLst>
                  </a:tr>
                  <a:tr h="396240">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Gen_y</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y_gen_index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010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1047275"/>
                      </a:ext>
                    </a:extLst>
                  </a:tr>
                  <a:tr h="396240">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H_u_w1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c_tilde</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07211568"/>
                      </a:ext>
                    </a:extLst>
                  </a:tr>
                  <a:tr h="396240">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H_pk_1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t1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tr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165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4598505"/>
                      </a:ext>
                    </a:extLst>
                  </a:tr>
                  <a:tr h="3962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H_pk_2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7</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tr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165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36551733"/>
                      </a:ext>
                    </a:extLst>
                  </a:tr>
                  <a:tr h="396240">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Gen_c_1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c_tilde</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00400404"/>
                      </a:ext>
                    </a:extLst>
                  </a:tr>
                  <a:tr h="3962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Gen_c_2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74009464"/>
                      </a:ext>
                    </a:extLst>
                  </a:tr>
                  <a:tr h="396240">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H_K_rnd_u</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17</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08429167"/>
                      </a:ext>
                    </a:extLst>
                  </a:tr>
                  <a:tr h="396240">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H_tr_M_1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(64+2+n+m)</a:t>
                          </a:r>
                        </a:p>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mod 8</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endParaRPr lang="zh-TW"/>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blipFill>
                          <a:blip r:embed="rId3"/>
                          <a:stretch>
                            <a:fillRect l="-908947" t="-1203077" r="-526" b="-107692"/>
                          </a:stretch>
                        </a:blipFill>
                      </a:tcPr>
                    </a:tc>
                    <a:extLst>
                      <a:ext uri="{0D108BD9-81ED-4DB2-BD59-A6C34878D82A}">
                        <a16:rowId xmlns:a16="http://schemas.microsoft.com/office/drawing/2014/main" val="1067934202"/>
                      </a:ext>
                    </a:extLst>
                  </a:tr>
                  <a:tr h="396240">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H_tr_M_2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tr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(64+2+n+m)</a:t>
                          </a:r>
                        </a:p>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mod 8</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endParaRPr lang="zh-TW"/>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blipFill>
                          <a:blip r:embed="rId3"/>
                          <a:stretch>
                            <a:fillRect l="-908947" t="-1303077" r="-526" b="-7692"/>
                          </a:stretch>
                        </a:blipFill>
                      </a:tcPr>
                    </a:tc>
                    <a:extLst>
                      <a:ext uri="{0D108BD9-81ED-4DB2-BD59-A6C34878D82A}">
                        <a16:rowId xmlns:a16="http://schemas.microsoft.com/office/drawing/2014/main" val="2099325296"/>
                      </a:ext>
                    </a:extLst>
                  </a:tr>
                </a:tbl>
              </a:graphicData>
            </a:graphic>
          </p:graphicFrame>
        </mc:Fallback>
      </mc:AlternateContent>
      <p:sp>
        <p:nvSpPr>
          <p:cNvPr id="2" name="投影片編號版面配置區 1">
            <a:extLst>
              <a:ext uri="{FF2B5EF4-FFF2-40B4-BE49-F238E27FC236}">
                <a16:creationId xmlns:a16="http://schemas.microsoft.com/office/drawing/2014/main" id="{9DC8F96A-A002-54A6-0AC5-90B8E32CB09D}"/>
              </a:ext>
            </a:extLst>
          </p:cNvPr>
          <p:cNvSpPr>
            <a:spLocks noGrp="1"/>
          </p:cNvSpPr>
          <p:nvPr>
            <p:ph type="sldNum" sz="quarter" idx="12"/>
          </p:nvPr>
        </p:nvSpPr>
        <p:spPr>
          <a:xfrm>
            <a:off x="9448800" y="6492875"/>
            <a:ext cx="2743200" cy="365125"/>
          </a:xfrm>
        </p:spPr>
        <p:txBody>
          <a:bodyPr/>
          <a:lstStyle/>
          <a:p>
            <a:fld id="{565CE74E-AB26-4998-AD42-012C4C1AD076}" type="slidenum">
              <a:rPr lang="zh-CN" altLang="en-US" smtClean="0"/>
              <a:t>70</a:t>
            </a:fld>
            <a:endParaRPr lang="zh-CN" altLang="en-US" dirty="0"/>
          </a:p>
        </p:txBody>
      </p:sp>
    </p:spTree>
    <p:extLst>
      <p:ext uri="{BB962C8B-B14F-4D97-AF65-F5344CB8AC3E}">
        <p14:creationId xmlns:p14="http://schemas.microsoft.com/office/powerpoint/2010/main" val="114103602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E6A1195C-E85C-2ADD-AA56-CBF1A82E1CEF}"/>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573EB3A1-1B52-D4E1-80C0-50C95B4FCBB3}"/>
              </a:ext>
            </a:extLst>
          </p:cNvPr>
          <p:cNvGrpSpPr/>
          <p:nvPr/>
        </p:nvGrpSpPr>
        <p:grpSpPr>
          <a:xfrm>
            <a:off x="568443" y="319365"/>
            <a:ext cx="2192000" cy="461665"/>
            <a:chOff x="568442" y="319364"/>
            <a:chExt cx="2192000" cy="461666"/>
          </a:xfrm>
        </p:grpSpPr>
        <p:sp>
          <p:nvSpPr>
            <p:cNvPr id="55" name="文本框 23">
              <a:extLst>
                <a:ext uri="{FF2B5EF4-FFF2-40B4-BE49-F238E27FC236}">
                  <a16:creationId xmlns:a16="http://schemas.microsoft.com/office/drawing/2014/main" id="{96590F2E-BB68-79ED-3A33-5D79B98259A5}"/>
                </a:ext>
              </a:extLst>
            </p:cNvPr>
            <p:cNvSpPr txBox="1"/>
            <p:nvPr/>
          </p:nvSpPr>
          <p:spPr>
            <a:xfrm>
              <a:off x="665958" y="319364"/>
              <a:ext cx="2094484"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MLDSA SHA3</a:t>
              </a:r>
            </a:p>
          </p:txBody>
        </p:sp>
        <p:sp>
          <p:nvSpPr>
            <p:cNvPr id="56" name="等腰三角形 55">
              <a:extLst>
                <a:ext uri="{FF2B5EF4-FFF2-40B4-BE49-F238E27FC236}">
                  <a16:creationId xmlns:a16="http://schemas.microsoft.com/office/drawing/2014/main" id="{B0891677-9E03-DB46-1D15-1C3448A799FC}"/>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graphicFrame>
        <p:nvGraphicFramePr>
          <p:cNvPr id="4" name="表格 3">
            <a:extLst>
              <a:ext uri="{FF2B5EF4-FFF2-40B4-BE49-F238E27FC236}">
                <a16:creationId xmlns:a16="http://schemas.microsoft.com/office/drawing/2014/main" id="{DE6CC548-0888-FE4F-D9E8-B23793FB4A2A}"/>
              </a:ext>
            </a:extLst>
          </p:cNvPr>
          <p:cNvGraphicFramePr>
            <a:graphicFrameLocks noGrp="1"/>
          </p:cNvGraphicFramePr>
          <p:nvPr>
            <p:extLst>
              <p:ext uri="{D42A27DB-BD31-4B8C-83A1-F6EECF244321}">
                <p14:modId xmlns:p14="http://schemas.microsoft.com/office/powerpoint/2010/main" val="3290128841"/>
              </p:ext>
            </p:extLst>
          </p:nvPr>
        </p:nvGraphicFramePr>
        <p:xfrm>
          <a:off x="1495425" y="942955"/>
          <a:ext cx="5445125" cy="4916184"/>
        </p:xfrm>
        <a:graphic>
          <a:graphicData uri="http://schemas.openxmlformats.org/drawingml/2006/table">
            <a:tbl>
              <a:tblPr firstRow="1" bandRow="1">
                <a:tableStyleId>{5C22544A-7EE6-4342-B048-85BDC9FD1C3A}</a:tableStyleId>
              </a:tblPr>
              <a:tblGrid>
                <a:gridCol w="1257300">
                  <a:extLst>
                    <a:ext uri="{9D8B030D-6E8A-4147-A177-3AD203B41FA5}">
                      <a16:colId xmlns:a16="http://schemas.microsoft.com/office/drawing/2014/main" val="2950784667"/>
                    </a:ext>
                  </a:extLst>
                </a:gridCol>
                <a:gridCol w="920750">
                  <a:extLst>
                    <a:ext uri="{9D8B030D-6E8A-4147-A177-3AD203B41FA5}">
                      <a16:colId xmlns:a16="http://schemas.microsoft.com/office/drawing/2014/main" val="3392649446"/>
                    </a:ext>
                  </a:extLst>
                </a:gridCol>
                <a:gridCol w="1089025">
                  <a:extLst>
                    <a:ext uri="{9D8B030D-6E8A-4147-A177-3AD203B41FA5}">
                      <a16:colId xmlns:a16="http://schemas.microsoft.com/office/drawing/2014/main" val="4247082408"/>
                    </a:ext>
                  </a:extLst>
                </a:gridCol>
                <a:gridCol w="1089025">
                  <a:extLst>
                    <a:ext uri="{9D8B030D-6E8A-4147-A177-3AD203B41FA5}">
                      <a16:colId xmlns:a16="http://schemas.microsoft.com/office/drawing/2014/main" val="2726845353"/>
                    </a:ext>
                  </a:extLst>
                </a:gridCol>
                <a:gridCol w="1089025">
                  <a:extLst>
                    <a:ext uri="{9D8B030D-6E8A-4147-A177-3AD203B41FA5}">
                      <a16:colId xmlns:a16="http://schemas.microsoft.com/office/drawing/2014/main" val="1981261293"/>
                    </a:ext>
                  </a:extLst>
                </a:gridCol>
              </a:tblGrid>
              <a:tr h="351156">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 source</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keccak_in_sel</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kk_sub_sel_1</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kk_sub_sel_2</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kk_sub_sel_3</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221477539"/>
                  </a:ext>
                </a:extLst>
              </a:tr>
              <a:tr h="351156">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Seed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0780403"/>
                  </a:ext>
                </a:extLst>
              </a:tr>
              <a:tr h="351156">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1047275"/>
                  </a:ext>
                </a:extLst>
              </a:tr>
              <a:tr h="351156">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07211568"/>
                  </a:ext>
                </a:extLst>
              </a:tr>
              <a:tr h="351156">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t1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4598505"/>
                  </a:ext>
                </a:extLst>
              </a:tr>
              <a:tr h="351156">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c_tilde</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36551733"/>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tr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00400404"/>
                  </a:ext>
                </a:extLst>
              </a:tr>
              <a:tr h="351156">
                <a:tc>
                  <a:txBody>
                    <a:bodyPr/>
                    <a:lstStyle/>
                    <a:p>
                      <a:pPr algn="ct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zero_index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66365556"/>
                  </a:ext>
                </a:extLst>
              </a:tr>
              <a:tr h="351156">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seed_gen_index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15515926"/>
                  </a:ext>
                </a:extLst>
              </a:tr>
              <a:tr h="351156">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A_gen_index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74009464"/>
                  </a:ext>
                </a:extLst>
              </a:tr>
              <a:tr h="351156">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s1_gen_index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08429167"/>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s2_gen_index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67934202"/>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y_gen_index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99325296"/>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86546309"/>
                  </a:ext>
                </a:extLst>
              </a:tr>
            </a:tbl>
          </a:graphicData>
        </a:graphic>
      </p:graphicFrame>
      <p:sp>
        <p:nvSpPr>
          <p:cNvPr id="2" name="投影片編號版面配置區 1">
            <a:extLst>
              <a:ext uri="{FF2B5EF4-FFF2-40B4-BE49-F238E27FC236}">
                <a16:creationId xmlns:a16="http://schemas.microsoft.com/office/drawing/2014/main" id="{BEA37C69-F344-EC65-E614-612C06CF809C}"/>
              </a:ext>
            </a:extLst>
          </p:cNvPr>
          <p:cNvSpPr>
            <a:spLocks noGrp="1"/>
          </p:cNvSpPr>
          <p:nvPr>
            <p:ph type="sldNum" sz="quarter" idx="12"/>
          </p:nvPr>
        </p:nvSpPr>
        <p:spPr>
          <a:xfrm>
            <a:off x="9448800" y="6492875"/>
            <a:ext cx="2743200" cy="365125"/>
          </a:xfrm>
        </p:spPr>
        <p:txBody>
          <a:bodyPr/>
          <a:lstStyle/>
          <a:p>
            <a:fld id="{565CE74E-AB26-4998-AD42-012C4C1AD076}" type="slidenum">
              <a:rPr lang="zh-CN" altLang="en-US" smtClean="0"/>
              <a:t>71</a:t>
            </a:fld>
            <a:endParaRPr lang="zh-CN" altLang="en-US" dirty="0"/>
          </a:p>
        </p:txBody>
      </p:sp>
    </p:spTree>
    <p:extLst>
      <p:ext uri="{BB962C8B-B14F-4D97-AF65-F5344CB8AC3E}">
        <p14:creationId xmlns:p14="http://schemas.microsoft.com/office/powerpoint/2010/main" val="311578946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show="0">
  <p:cSld>
    <p:spTree>
      <p:nvGrpSpPr>
        <p:cNvPr id="1" name="">
          <a:extLst>
            <a:ext uri="{FF2B5EF4-FFF2-40B4-BE49-F238E27FC236}">
              <a16:creationId xmlns:a16="http://schemas.microsoft.com/office/drawing/2014/main" id="{74DEAA5E-6B7D-8B28-FAAC-487091803EDC}"/>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FB1A24DF-D76A-B00B-C1AB-8D81F9A01FE1}"/>
              </a:ext>
            </a:extLst>
          </p:cNvPr>
          <p:cNvGrpSpPr/>
          <p:nvPr/>
        </p:nvGrpSpPr>
        <p:grpSpPr>
          <a:xfrm>
            <a:off x="568443" y="319365"/>
            <a:ext cx="2735033" cy="400110"/>
            <a:chOff x="568442" y="319364"/>
            <a:chExt cx="2735033" cy="400111"/>
          </a:xfrm>
        </p:grpSpPr>
        <p:sp>
          <p:nvSpPr>
            <p:cNvPr id="55" name="文本框 23">
              <a:extLst>
                <a:ext uri="{FF2B5EF4-FFF2-40B4-BE49-F238E27FC236}">
                  <a16:creationId xmlns:a16="http://schemas.microsoft.com/office/drawing/2014/main" id="{BD329A77-2CBA-F4D8-5A57-4146DE2503BF}"/>
                </a:ext>
              </a:extLst>
            </p:cNvPr>
            <p:cNvSpPr txBox="1"/>
            <p:nvPr/>
          </p:nvSpPr>
          <p:spPr>
            <a:xfrm>
              <a:off x="665958" y="319364"/>
              <a:ext cx="2637517"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MLDSA SHA3 Module</a:t>
              </a:r>
            </a:p>
          </p:txBody>
        </p:sp>
        <p:sp>
          <p:nvSpPr>
            <p:cNvPr id="56" name="等腰三角形 55">
              <a:extLst>
                <a:ext uri="{FF2B5EF4-FFF2-40B4-BE49-F238E27FC236}">
                  <a16:creationId xmlns:a16="http://schemas.microsoft.com/office/drawing/2014/main" id="{5404A3A3-852F-FCB3-578C-8D7AE383C2AC}"/>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24" name="圖片 23">
            <a:extLst>
              <a:ext uri="{FF2B5EF4-FFF2-40B4-BE49-F238E27FC236}">
                <a16:creationId xmlns:a16="http://schemas.microsoft.com/office/drawing/2014/main" id="{086D8E8A-8FE6-16F1-A1DB-7766FE7E10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05685" y="1476088"/>
            <a:ext cx="5270960" cy="3600000"/>
          </a:xfrm>
          <a:prstGeom prst="rect">
            <a:avLst/>
          </a:prstGeom>
        </p:spPr>
      </p:pic>
      <p:pic>
        <p:nvPicPr>
          <p:cNvPr id="26" name="圖片 25">
            <a:extLst>
              <a:ext uri="{FF2B5EF4-FFF2-40B4-BE49-F238E27FC236}">
                <a16:creationId xmlns:a16="http://schemas.microsoft.com/office/drawing/2014/main" id="{133A09F5-1EE3-8BB7-9CE5-54A58C8EFD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8442" y="1476088"/>
            <a:ext cx="5637243" cy="3600000"/>
          </a:xfrm>
          <a:prstGeom prst="rect">
            <a:avLst/>
          </a:prstGeom>
        </p:spPr>
      </p:pic>
      <p:sp>
        <p:nvSpPr>
          <p:cNvPr id="2" name="投影片編號版面配置區 1">
            <a:extLst>
              <a:ext uri="{FF2B5EF4-FFF2-40B4-BE49-F238E27FC236}">
                <a16:creationId xmlns:a16="http://schemas.microsoft.com/office/drawing/2014/main" id="{5216F085-7612-C56E-AABE-126D55D946C7}"/>
              </a:ext>
            </a:extLst>
          </p:cNvPr>
          <p:cNvSpPr>
            <a:spLocks noGrp="1"/>
          </p:cNvSpPr>
          <p:nvPr>
            <p:ph type="sldNum" sz="quarter" idx="12"/>
          </p:nvPr>
        </p:nvSpPr>
        <p:spPr/>
        <p:txBody>
          <a:bodyPr/>
          <a:lstStyle/>
          <a:p>
            <a:fld id="{565CE74E-AB26-4998-AD42-012C4C1AD076}" type="slidenum">
              <a:rPr lang="zh-CN" altLang="en-US" smtClean="0"/>
              <a:t>72</a:t>
            </a:fld>
            <a:endParaRPr lang="zh-CN" altLang="en-US" dirty="0"/>
          </a:p>
        </p:txBody>
      </p:sp>
    </p:spTree>
    <p:extLst>
      <p:ext uri="{BB962C8B-B14F-4D97-AF65-F5344CB8AC3E}">
        <p14:creationId xmlns:p14="http://schemas.microsoft.com/office/powerpoint/2010/main" val="124849434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show="0">
  <p:cSld>
    <p:spTree>
      <p:nvGrpSpPr>
        <p:cNvPr id="1" name="">
          <a:extLst>
            <a:ext uri="{FF2B5EF4-FFF2-40B4-BE49-F238E27FC236}">
              <a16:creationId xmlns:a16="http://schemas.microsoft.com/office/drawing/2014/main" id="{0B266B29-8838-26D3-E31F-19D8B2614619}"/>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82165619-333E-6759-29DB-5665BBC93B07}"/>
              </a:ext>
            </a:extLst>
          </p:cNvPr>
          <p:cNvGrpSpPr/>
          <p:nvPr/>
        </p:nvGrpSpPr>
        <p:grpSpPr>
          <a:xfrm>
            <a:off x="568443" y="319365"/>
            <a:ext cx="3510886" cy="400110"/>
            <a:chOff x="568442" y="319364"/>
            <a:chExt cx="3510886" cy="400111"/>
          </a:xfrm>
        </p:grpSpPr>
        <p:sp>
          <p:nvSpPr>
            <p:cNvPr id="55" name="文本框 23">
              <a:extLst>
                <a:ext uri="{FF2B5EF4-FFF2-40B4-BE49-F238E27FC236}">
                  <a16:creationId xmlns:a16="http://schemas.microsoft.com/office/drawing/2014/main" id="{58309089-2104-8CA3-BB9B-E6D6C5420A3D}"/>
                </a:ext>
              </a:extLst>
            </p:cNvPr>
            <p:cNvSpPr txBox="1"/>
            <p:nvPr/>
          </p:nvSpPr>
          <p:spPr>
            <a:xfrm>
              <a:off x="665958" y="319364"/>
              <a:ext cx="3413370"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MLDSA SHA3 </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Block Diagram</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E8ABD5F2-B03A-BB2E-342C-9D21848578E6}"/>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CDAB05C1-B1B6-F41A-2066-8262E591C618}"/>
              </a:ext>
            </a:extLst>
          </p:cNvPr>
          <p:cNvSpPr>
            <a:spLocks noGrp="1"/>
          </p:cNvSpPr>
          <p:nvPr>
            <p:ph type="sldNum" sz="quarter" idx="12"/>
          </p:nvPr>
        </p:nvSpPr>
        <p:spPr/>
        <p:txBody>
          <a:bodyPr/>
          <a:lstStyle/>
          <a:p>
            <a:fld id="{565CE74E-AB26-4998-AD42-012C4C1AD076}" type="slidenum">
              <a:rPr lang="zh-CN" altLang="en-US" smtClean="0"/>
              <a:t>73</a:t>
            </a:fld>
            <a:endParaRPr lang="zh-CN" altLang="en-US" dirty="0"/>
          </a:p>
        </p:txBody>
      </p:sp>
      <p:pic>
        <p:nvPicPr>
          <p:cNvPr id="5" name="圖片 4">
            <a:extLst>
              <a:ext uri="{FF2B5EF4-FFF2-40B4-BE49-F238E27FC236}">
                <a16:creationId xmlns:a16="http://schemas.microsoft.com/office/drawing/2014/main" id="{D88434A4-669F-4A11-827E-F68D7624E3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3338" y="683300"/>
            <a:ext cx="10265323" cy="2091756"/>
          </a:xfrm>
          <a:prstGeom prst="rect">
            <a:avLst/>
          </a:prstGeom>
        </p:spPr>
      </p:pic>
      <p:pic>
        <p:nvPicPr>
          <p:cNvPr id="7" name="圖片 6">
            <a:extLst>
              <a:ext uri="{FF2B5EF4-FFF2-40B4-BE49-F238E27FC236}">
                <a16:creationId xmlns:a16="http://schemas.microsoft.com/office/drawing/2014/main" id="{B83527E7-039B-41AE-8B3D-B1842AD3F54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84256" y="2775056"/>
            <a:ext cx="8423485" cy="3999247"/>
          </a:xfrm>
          <a:prstGeom prst="rect">
            <a:avLst/>
          </a:prstGeom>
        </p:spPr>
      </p:pic>
    </p:spTree>
    <p:extLst>
      <p:ext uri="{BB962C8B-B14F-4D97-AF65-F5344CB8AC3E}">
        <p14:creationId xmlns:p14="http://schemas.microsoft.com/office/powerpoint/2010/main" val="265703437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425BED76-0354-8990-9A6F-8548FBE7D4F9}"/>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008BE654-7DE0-0729-ED17-822D577ED2DE}"/>
              </a:ext>
            </a:extLst>
          </p:cNvPr>
          <p:cNvGrpSpPr/>
          <p:nvPr/>
        </p:nvGrpSpPr>
        <p:grpSpPr>
          <a:xfrm>
            <a:off x="568443" y="319365"/>
            <a:ext cx="3510886" cy="400110"/>
            <a:chOff x="568442" y="319364"/>
            <a:chExt cx="3510886" cy="400111"/>
          </a:xfrm>
        </p:grpSpPr>
        <p:sp>
          <p:nvSpPr>
            <p:cNvPr id="55" name="文本框 23">
              <a:extLst>
                <a:ext uri="{FF2B5EF4-FFF2-40B4-BE49-F238E27FC236}">
                  <a16:creationId xmlns:a16="http://schemas.microsoft.com/office/drawing/2014/main" id="{1C6E10EA-E0D3-25B4-36CA-8F96E6B04B39}"/>
                </a:ext>
              </a:extLst>
            </p:cNvPr>
            <p:cNvSpPr txBox="1"/>
            <p:nvPr/>
          </p:nvSpPr>
          <p:spPr>
            <a:xfrm>
              <a:off x="665958" y="319364"/>
              <a:ext cx="3413370"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MLDSA SHA3 </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Block Diagram</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389E6392-329F-C1B1-8846-DA0640769AC3}"/>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D557DBBA-2261-5F98-FABC-F29676E00F63}"/>
              </a:ext>
            </a:extLst>
          </p:cNvPr>
          <p:cNvSpPr>
            <a:spLocks noGrp="1"/>
          </p:cNvSpPr>
          <p:nvPr>
            <p:ph type="sldNum" sz="quarter" idx="12"/>
          </p:nvPr>
        </p:nvSpPr>
        <p:spPr/>
        <p:txBody>
          <a:bodyPr/>
          <a:lstStyle/>
          <a:p>
            <a:fld id="{565CE74E-AB26-4998-AD42-012C4C1AD076}" type="slidenum">
              <a:rPr lang="zh-CN" altLang="en-US" smtClean="0"/>
              <a:t>74</a:t>
            </a:fld>
            <a:endParaRPr lang="zh-CN" altLang="en-US" dirty="0"/>
          </a:p>
        </p:txBody>
      </p:sp>
      <p:pic>
        <p:nvPicPr>
          <p:cNvPr id="9" name="圖片 8">
            <a:extLst>
              <a:ext uri="{FF2B5EF4-FFF2-40B4-BE49-F238E27FC236}">
                <a16:creationId xmlns:a16="http://schemas.microsoft.com/office/drawing/2014/main" id="{BA5CCF7A-3641-ADB0-FE9F-21BC84B4A7A5}"/>
              </a:ext>
            </a:extLst>
          </p:cNvPr>
          <p:cNvPicPr>
            <a:picLocks noChangeAspect="1"/>
          </p:cNvPicPr>
          <p:nvPr/>
        </p:nvPicPr>
        <p:blipFill>
          <a:blip r:embed="rId3"/>
          <a:stretch>
            <a:fillRect/>
          </a:stretch>
        </p:blipFill>
        <p:spPr>
          <a:xfrm>
            <a:off x="653143" y="1073733"/>
            <a:ext cx="11094206" cy="1800096"/>
          </a:xfrm>
          <a:prstGeom prst="rect">
            <a:avLst/>
          </a:prstGeom>
        </p:spPr>
      </p:pic>
      <p:pic>
        <p:nvPicPr>
          <p:cNvPr id="11" name="圖片 10">
            <a:extLst>
              <a:ext uri="{FF2B5EF4-FFF2-40B4-BE49-F238E27FC236}">
                <a16:creationId xmlns:a16="http://schemas.microsoft.com/office/drawing/2014/main" id="{B63EE559-8E6D-E9EE-4F51-9CEF38C82823}"/>
              </a:ext>
            </a:extLst>
          </p:cNvPr>
          <p:cNvPicPr>
            <a:picLocks noChangeAspect="1"/>
          </p:cNvPicPr>
          <p:nvPr/>
        </p:nvPicPr>
        <p:blipFill>
          <a:blip r:embed="rId4"/>
          <a:srcRect b="87599"/>
          <a:stretch/>
        </p:blipFill>
        <p:spPr>
          <a:xfrm>
            <a:off x="0" y="3554547"/>
            <a:ext cx="12192000" cy="103045"/>
          </a:xfrm>
          <a:prstGeom prst="rect">
            <a:avLst/>
          </a:prstGeom>
        </p:spPr>
      </p:pic>
      <p:pic>
        <p:nvPicPr>
          <p:cNvPr id="16" name="圖片 15">
            <a:extLst>
              <a:ext uri="{FF2B5EF4-FFF2-40B4-BE49-F238E27FC236}">
                <a16:creationId xmlns:a16="http://schemas.microsoft.com/office/drawing/2014/main" id="{F75CBEEE-05D7-94B2-A1DB-1D5498338FC4}"/>
              </a:ext>
            </a:extLst>
          </p:cNvPr>
          <p:cNvPicPr>
            <a:picLocks noChangeAspect="1"/>
          </p:cNvPicPr>
          <p:nvPr/>
        </p:nvPicPr>
        <p:blipFill>
          <a:blip r:embed="rId4"/>
          <a:srcRect t="68952"/>
          <a:stretch/>
        </p:blipFill>
        <p:spPr>
          <a:xfrm>
            <a:off x="-1814" y="3699139"/>
            <a:ext cx="12192000" cy="257990"/>
          </a:xfrm>
          <a:prstGeom prst="rect">
            <a:avLst/>
          </a:prstGeom>
        </p:spPr>
      </p:pic>
      <p:grpSp>
        <p:nvGrpSpPr>
          <p:cNvPr id="20" name="群組 19">
            <a:extLst>
              <a:ext uri="{FF2B5EF4-FFF2-40B4-BE49-F238E27FC236}">
                <a16:creationId xmlns:a16="http://schemas.microsoft.com/office/drawing/2014/main" id="{97A339BE-1CD5-1270-0754-89249DF33C80}"/>
              </a:ext>
            </a:extLst>
          </p:cNvPr>
          <p:cNvGrpSpPr/>
          <p:nvPr/>
        </p:nvGrpSpPr>
        <p:grpSpPr>
          <a:xfrm>
            <a:off x="446495" y="4051179"/>
            <a:ext cx="6457159" cy="383992"/>
            <a:chOff x="6407149" y="3752850"/>
            <a:chExt cx="6457159" cy="383992"/>
          </a:xfrm>
        </p:grpSpPr>
        <p:pic>
          <p:nvPicPr>
            <p:cNvPr id="15" name="圖片 14">
              <a:extLst>
                <a:ext uri="{FF2B5EF4-FFF2-40B4-BE49-F238E27FC236}">
                  <a16:creationId xmlns:a16="http://schemas.microsoft.com/office/drawing/2014/main" id="{6A0BA5D8-6D04-26E7-F8E7-CFB59C734D10}"/>
                </a:ext>
              </a:extLst>
            </p:cNvPr>
            <p:cNvPicPr>
              <a:picLocks noChangeAspect="1"/>
            </p:cNvPicPr>
            <p:nvPr/>
          </p:nvPicPr>
          <p:blipFill>
            <a:blip r:embed="rId5"/>
            <a:srcRect l="47090" t="4537" b="83777"/>
            <a:stretch/>
          </p:blipFill>
          <p:spPr>
            <a:xfrm>
              <a:off x="6407149" y="3752850"/>
              <a:ext cx="6450809" cy="101584"/>
            </a:xfrm>
            <a:prstGeom prst="rect">
              <a:avLst/>
            </a:prstGeom>
          </p:spPr>
        </p:pic>
        <p:pic>
          <p:nvPicPr>
            <p:cNvPr id="18" name="圖片 17">
              <a:extLst>
                <a:ext uri="{FF2B5EF4-FFF2-40B4-BE49-F238E27FC236}">
                  <a16:creationId xmlns:a16="http://schemas.microsoft.com/office/drawing/2014/main" id="{08CBFBD0-352F-4AD0-72D3-AF0CC7D0A0E5}"/>
                </a:ext>
              </a:extLst>
            </p:cNvPr>
            <p:cNvPicPr>
              <a:picLocks noChangeAspect="1"/>
            </p:cNvPicPr>
            <p:nvPr/>
          </p:nvPicPr>
          <p:blipFill>
            <a:blip r:embed="rId5"/>
            <a:srcRect l="47090" t="68244" r="-52" b="1461"/>
            <a:stretch/>
          </p:blipFill>
          <p:spPr>
            <a:xfrm>
              <a:off x="6407149" y="3873499"/>
              <a:ext cx="6457159" cy="263343"/>
            </a:xfrm>
            <a:prstGeom prst="rect">
              <a:avLst/>
            </a:prstGeom>
          </p:spPr>
        </p:pic>
      </p:grpSp>
      <p:pic>
        <p:nvPicPr>
          <p:cNvPr id="22" name="圖片 21">
            <a:extLst>
              <a:ext uri="{FF2B5EF4-FFF2-40B4-BE49-F238E27FC236}">
                <a16:creationId xmlns:a16="http://schemas.microsoft.com/office/drawing/2014/main" id="{CF7E1F7D-987E-46C4-149A-F073E44FF137}"/>
              </a:ext>
            </a:extLst>
          </p:cNvPr>
          <p:cNvPicPr>
            <a:picLocks noChangeAspect="1"/>
          </p:cNvPicPr>
          <p:nvPr/>
        </p:nvPicPr>
        <p:blipFill>
          <a:blip r:embed="rId6"/>
          <a:stretch>
            <a:fillRect/>
          </a:stretch>
        </p:blipFill>
        <p:spPr>
          <a:xfrm>
            <a:off x="104246" y="5738143"/>
            <a:ext cx="11643103" cy="440962"/>
          </a:xfrm>
          <a:prstGeom prst="rect">
            <a:avLst/>
          </a:prstGeom>
        </p:spPr>
      </p:pic>
      <p:cxnSp>
        <p:nvCxnSpPr>
          <p:cNvPr id="24" name="直線接點 23">
            <a:extLst>
              <a:ext uri="{FF2B5EF4-FFF2-40B4-BE49-F238E27FC236}">
                <a16:creationId xmlns:a16="http://schemas.microsoft.com/office/drawing/2014/main" id="{7E26E9B6-846A-1B65-B8FC-A625C2F34022}"/>
              </a:ext>
            </a:extLst>
          </p:cNvPr>
          <p:cNvCxnSpPr>
            <a:cxnSpLocks/>
          </p:cNvCxnSpPr>
          <p:nvPr/>
        </p:nvCxnSpPr>
        <p:spPr>
          <a:xfrm>
            <a:off x="3350986" y="3957129"/>
            <a:ext cx="883920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 name="直線接點 25">
            <a:extLst>
              <a:ext uri="{FF2B5EF4-FFF2-40B4-BE49-F238E27FC236}">
                <a16:creationId xmlns:a16="http://schemas.microsoft.com/office/drawing/2014/main" id="{1D46A9B9-C585-4663-A256-3A55D34C809C}"/>
              </a:ext>
            </a:extLst>
          </p:cNvPr>
          <p:cNvCxnSpPr>
            <a:cxnSpLocks/>
          </p:cNvCxnSpPr>
          <p:nvPr/>
        </p:nvCxnSpPr>
        <p:spPr>
          <a:xfrm>
            <a:off x="446495" y="4435171"/>
            <a:ext cx="363102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pic>
        <p:nvPicPr>
          <p:cNvPr id="29" name="圖片 28">
            <a:extLst>
              <a:ext uri="{FF2B5EF4-FFF2-40B4-BE49-F238E27FC236}">
                <a16:creationId xmlns:a16="http://schemas.microsoft.com/office/drawing/2014/main" id="{A1036D76-9758-FACA-E845-DF00A7E233D8}"/>
              </a:ext>
            </a:extLst>
          </p:cNvPr>
          <p:cNvPicPr>
            <a:picLocks noChangeAspect="1"/>
          </p:cNvPicPr>
          <p:nvPr/>
        </p:nvPicPr>
        <p:blipFill>
          <a:blip r:embed="rId7"/>
          <a:stretch>
            <a:fillRect/>
          </a:stretch>
        </p:blipFill>
        <p:spPr>
          <a:xfrm>
            <a:off x="446495" y="4580049"/>
            <a:ext cx="3935005" cy="1046102"/>
          </a:xfrm>
          <a:prstGeom prst="rect">
            <a:avLst/>
          </a:prstGeom>
        </p:spPr>
      </p:pic>
    </p:spTree>
    <p:extLst>
      <p:ext uri="{BB962C8B-B14F-4D97-AF65-F5344CB8AC3E}">
        <p14:creationId xmlns:p14="http://schemas.microsoft.com/office/powerpoint/2010/main" val="278732243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A43527-C2CA-0B43-7124-0370F6DD9511}"/>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D0D047B5-745B-7370-E560-D78D821BAC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sp>
        <p:nvSpPr>
          <p:cNvPr id="3" name="文本框 2">
            <a:extLst>
              <a:ext uri="{FF2B5EF4-FFF2-40B4-BE49-F238E27FC236}">
                <a16:creationId xmlns:a16="http://schemas.microsoft.com/office/drawing/2014/main" id="{106BDCF8-0FD6-6BC3-CAC6-6D3F9C6CA7E4}"/>
              </a:ext>
            </a:extLst>
          </p:cNvPr>
          <p:cNvSpPr txBox="1"/>
          <p:nvPr/>
        </p:nvSpPr>
        <p:spPr>
          <a:xfrm>
            <a:off x="3764150" y="2942149"/>
            <a:ext cx="7937513" cy="707886"/>
          </a:xfrm>
          <a:prstGeom prst="rect">
            <a:avLst/>
          </a:prstGeom>
        </p:spPr>
        <p:txBody>
          <a:bodyPr wrap="square" rtlCol="0">
            <a:spAutoFit/>
          </a:bodyPr>
          <a:lstStyle/>
          <a:p>
            <a:pPr algn="ctr"/>
            <a:r>
              <a:rPr lang="en-US" altLang="zh-TW"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Synthesis</a:t>
            </a:r>
            <a:endParaRPr lang="zh-CN" altLang="en-US"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6" name="组合 5">
            <a:extLst>
              <a:ext uri="{FF2B5EF4-FFF2-40B4-BE49-F238E27FC236}">
                <a16:creationId xmlns:a16="http://schemas.microsoft.com/office/drawing/2014/main" id="{54050363-FB3A-946A-25B3-CE0519EDCE18}"/>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072C8638-2963-D30B-26CB-3487553D4A8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5EC88F4D-3EAD-F8B6-C43D-AB01463F6432}"/>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02</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AAD71539-B17C-2BC7-4AD3-E095916EB271}"/>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B7B16F54-B198-F251-624B-A445F7B83EA3}"/>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0" name="圖片 9">
            <a:extLst>
              <a:ext uri="{FF2B5EF4-FFF2-40B4-BE49-F238E27FC236}">
                <a16:creationId xmlns:a16="http://schemas.microsoft.com/office/drawing/2014/main" id="{EC903F4A-AC5B-4E41-55B2-42D73B6E4962}"/>
              </a:ext>
            </a:extLst>
          </p:cNvPr>
          <p:cNvPicPr>
            <a:picLocks noChangeAspect="1"/>
          </p:cNvPicPr>
          <p:nvPr/>
        </p:nvPicPr>
        <p:blipFill>
          <a:blip r:embed="rId5"/>
          <a:stretch>
            <a:fillRect/>
          </a:stretch>
        </p:blipFill>
        <p:spPr>
          <a:xfrm>
            <a:off x="1479677" y="4100770"/>
            <a:ext cx="1642665" cy="1797269"/>
          </a:xfrm>
          <a:prstGeom prst="rect">
            <a:avLst/>
          </a:prstGeom>
        </p:spPr>
      </p:pic>
      <p:sp>
        <p:nvSpPr>
          <p:cNvPr id="7" name="投影片編號版面配置區 6">
            <a:extLst>
              <a:ext uri="{FF2B5EF4-FFF2-40B4-BE49-F238E27FC236}">
                <a16:creationId xmlns:a16="http://schemas.microsoft.com/office/drawing/2014/main" id="{C04FFF27-7CB2-E1E7-809C-9B9152C562E3}"/>
              </a:ext>
            </a:extLst>
          </p:cNvPr>
          <p:cNvSpPr>
            <a:spLocks noGrp="1"/>
          </p:cNvSpPr>
          <p:nvPr>
            <p:ph type="sldNum" sz="quarter" idx="12"/>
          </p:nvPr>
        </p:nvSpPr>
        <p:spPr/>
        <p:txBody>
          <a:bodyPr/>
          <a:lstStyle/>
          <a:p>
            <a:fld id="{565CE74E-AB26-4998-AD42-012C4C1AD076}" type="slidenum">
              <a:rPr lang="zh-CN" altLang="en-US" smtClean="0"/>
              <a:t>75</a:t>
            </a:fld>
            <a:endParaRPr lang="zh-CN" altLang="en-US"/>
          </a:p>
        </p:txBody>
      </p:sp>
    </p:spTree>
    <p:extLst>
      <p:ext uri="{BB962C8B-B14F-4D97-AF65-F5344CB8AC3E}">
        <p14:creationId xmlns:p14="http://schemas.microsoft.com/office/powerpoint/2010/main" val="304299001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2803963" cy="400110"/>
            <a:chOff x="568442" y="319364"/>
            <a:chExt cx="2803963" cy="400111"/>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2706447"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MLDSA</a:t>
              </a:r>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Block Diagram</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graphicFrame>
        <p:nvGraphicFramePr>
          <p:cNvPr id="4" name="物件 3">
            <a:extLst>
              <a:ext uri="{FF2B5EF4-FFF2-40B4-BE49-F238E27FC236}">
                <a16:creationId xmlns:a16="http://schemas.microsoft.com/office/drawing/2014/main" id="{647B53C6-D434-4F12-BFC9-6253C9126CFD}"/>
              </a:ext>
            </a:extLst>
          </p:cNvPr>
          <p:cNvGraphicFramePr>
            <a:graphicFrameLocks noChangeAspect="1"/>
          </p:cNvGraphicFramePr>
          <p:nvPr>
            <p:extLst>
              <p:ext uri="{D42A27DB-BD31-4B8C-83A1-F6EECF244321}">
                <p14:modId xmlns:p14="http://schemas.microsoft.com/office/powerpoint/2010/main" val="3118483460"/>
              </p:ext>
            </p:extLst>
          </p:nvPr>
        </p:nvGraphicFramePr>
        <p:xfrm>
          <a:off x="1722438" y="719138"/>
          <a:ext cx="7196137" cy="5418137"/>
        </p:xfrm>
        <a:graphic>
          <a:graphicData uri="http://schemas.openxmlformats.org/presentationml/2006/ole">
            <mc:AlternateContent xmlns:mc="http://schemas.openxmlformats.org/markup-compatibility/2006">
              <mc:Choice xmlns:v="urn:schemas-microsoft-com:vml" Requires="v">
                <p:oleObj name="Visio" r:id="rId3" imgW="9601026" imgH="7229398" progId="Visio.Drawing.15">
                  <p:embed/>
                </p:oleObj>
              </mc:Choice>
              <mc:Fallback>
                <p:oleObj name="Visio" r:id="rId3" imgW="9601026" imgH="7229398" progId="Visio.Drawing.15">
                  <p:embed/>
                  <p:pic>
                    <p:nvPicPr>
                      <p:cNvPr id="4" name="物件 3">
                        <a:extLst>
                          <a:ext uri="{FF2B5EF4-FFF2-40B4-BE49-F238E27FC236}">
                            <a16:creationId xmlns:a16="http://schemas.microsoft.com/office/drawing/2014/main" id="{647B53C6-D434-4F12-BFC9-6253C9126CFD}"/>
                          </a:ext>
                        </a:extLst>
                      </p:cNvPr>
                      <p:cNvPicPr/>
                      <p:nvPr/>
                    </p:nvPicPr>
                    <p:blipFill>
                      <a:blip r:embed="rId4"/>
                      <a:stretch>
                        <a:fillRect/>
                      </a:stretch>
                    </p:blipFill>
                    <p:spPr>
                      <a:xfrm>
                        <a:off x="1722438" y="719138"/>
                        <a:ext cx="7196137" cy="5418137"/>
                      </a:xfrm>
                      <a:prstGeom prst="rect">
                        <a:avLst/>
                      </a:prstGeom>
                    </p:spPr>
                  </p:pic>
                </p:oleObj>
              </mc:Fallback>
            </mc:AlternateContent>
          </a:graphicData>
        </a:graphic>
      </p:graphicFrame>
      <p:sp>
        <p:nvSpPr>
          <p:cNvPr id="2" name="投影片編號版面配置區 1">
            <a:extLst>
              <a:ext uri="{FF2B5EF4-FFF2-40B4-BE49-F238E27FC236}">
                <a16:creationId xmlns:a16="http://schemas.microsoft.com/office/drawing/2014/main" id="{1671CC57-B039-DA39-07C7-072D99266108}"/>
              </a:ext>
            </a:extLst>
          </p:cNvPr>
          <p:cNvSpPr>
            <a:spLocks noGrp="1"/>
          </p:cNvSpPr>
          <p:nvPr>
            <p:ph type="sldNum" sz="quarter" idx="12"/>
          </p:nvPr>
        </p:nvSpPr>
        <p:spPr/>
        <p:txBody>
          <a:bodyPr/>
          <a:lstStyle/>
          <a:p>
            <a:fld id="{565CE74E-AB26-4998-AD42-012C4C1AD076}" type="slidenum">
              <a:rPr lang="zh-CN" altLang="en-US" smtClean="0"/>
              <a:t>76</a:t>
            </a:fld>
            <a:endParaRPr lang="zh-CN" altLang="en-US" dirty="0"/>
          </a:p>
        </p:txBody>
      </p:sp>
      <p:sp>
        <p:nvSpPr>
          <p:cNvPr id="8" name="矩形 7">
            <a:extLst>
              <a:ext uri="{FF2B5EF4-FFF2-40B4-BE49-F238E27FC236}">
                <a16:creationId xmlns:a16="http://schemas.microsoft.com/office/drawing/2014/main" id="{2F5BE3C6-D9F2-40CE-88D2-E35C0E77BA1B}"/>
              </a:ext>
            </a:extLst>
          </p:cNvPr>
          <p:cNvSpPr/>
          <p:nvPr/>
        </p:nvSpPr>
        <p:spPr>
          <a:xfrm>
            <a:off x="3526972" y="5064369"/>
            <a:ext cx="4762918" cy="79382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文字方塊 4">
            <a:extLst>
              <a:ext uri="{FF2B5EF4-FFF2-40B4-BE49-F238E27FC236}">
                <a16:creationId xmlns:a16="http://schemas.microsoft.com/office/drawing/2014/main" id="{1EA892CA-C6A8-42A8-B8F6-C70BE01878B2}"/>
              </a:ext>
            </a:extLst>
          </p:cNvPr>
          <p:cNvSpPr txBox="1"/>
          <p:nvPr/>
        </p:nvSpPr>
        <p:spPr>
          <a:xfrm>
            <a:off x="8278810" y="5276613"/>
            <a:ext cx="954107" cy="369332"/>
          </a:xfrm>
          <a:prstGeom prst="rect">
            <a:avLst/>
          </a:prstGeom>
          <a:noFill/>
        </p:spPr>
        <p:txBody>
          <a:bodyPr wrap="none" rtlCol="0">
            <a:spAutoFit/>
          </a:bodyPr>
          <a:lstStyle/>
          <a:p>
            <a:r>
              <a:rPr lang="en-US" altLang="zh-TW" dirty="0">
                <a:solidFill>
                  <a:srgbClr val="FF0000"/>
                </a:solidFill>
                <a:latin typeface="Times New Roman" panose="02020603050405020304" pitchFamily="18" charset="0"/>
                <a:cs typeface="Times New Roman" panose="02020603050405020304" pitchFamily="18" charset="0"/>
              </a:rPr>
              <a:t>Sampler</a:t>
            </a:r>
            <a:endParaRPr lang="zh-TW" altLang="en-US" dirty="0">
              <a:solidFill>
                <a:srgbClr val="FF0000"/>
              </a:solidFill>
              <a:latin typeface="Times New Roman" panose="02020603050405020304" pitchFamily="18" charset="0"/>
              <a:cs typeface="Times New Roman" panose="02020603050405020304" pitchFamily="18" charset="0"/>
            </a:endParaRPr>
          </a:p>
        </p:txBody>
      </p:sp>
      <p:sp>
        <p:nvSpPr>
          <p:cNvPr id="10" name="矩形 9">
            <a:extLst>
              <a:ext uri="{FF2B5EF4-FFF2-40B4-BE49-F238E27FC236}">
                <a16:creationId xmlns:a16="http://schemas.microsoft.com/office/drawing/2014/main" id="{96712E32-C626-4ECA-9DFB-FB2B9715906A}"/>
              </a:ext>
            </a:extLst>
          </p:cNvPr>
          <p:cNvSpPr/>
          <p:nvPr/>
        </p:nvSpPr>
        <p:spPr>
          <a:xfrm>
            <a:off x="3586233" y="3480388"/>
            <a:ext cx="1216879" cy="81025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矩形 10">
            <a:extLst>
              <a:ext uri="{FF2B5EF4-FFF2-40B4-BE49-F238E27FC236}">
                <a16:creationId xmlns:a16="http://schemas.microsoft.com/office/drawing/2014/main" id="{2E4354EC-E4E6-4217-AD62-C089A186BB33}"/>
              </a:ext>
            </a:extLst>
          </p:cNvPr>
          <p:cNvSpPr/>
          <p:nvPr/>
        </p:nvSpPr>
        <p:spPr>
          <a:xfrm>
            <a:off x="6825903" y="2333624"/>
            <a:ext cx="1217960" cy="80724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矩形 11">
            <a:extLst>
              <a:ext uri="{FF2B5EF4-FFF2-40B4-BE49-F238E27FC236}">
                <a16:creationId xmlns:a16="http://schemas.microsoft.com/office/drawing/2014/main" id="{BA26F0EA-E20D-445B-B61D-8B2611596F28}"/>
              </a:ext>
            </a:extLst>
          </p:cNvPr>
          <p:cNvSpPr/>
          <p:nvPr/>
        </p:nvSpPr>
        <p:spPr>
          <a:xfrm>
            <a:off x="5209515" y="3479005"/>
            <a:ext cx="1210335" cy="81041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矩形 12">
            <a:extLst>
              <a:ext uri="{FF2B5EF4-FFF2-40B4-BE49-F238E27FC236}">
                <a16:creationId xmlns:a16="http://schemas.microsoft.com/office/drawing/2014/main" id="{6D7DE18F-25BF-4B99-9215-0BAA5617707B}"/>
              </a:ext>
            </a:extLst>
          </p:cNvPr>
          <p:cNvSpPr/>
          <p:nvPr/>
        </p:nvSpPr>
        <p:spPr>
          <a:xfrm>
            <a:off x="5207794" y="2331244"/>
            <a:ext cx="1216819" cy="80962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矩形 13">
            <a:extLst>
              <a:ext uri="{FF2B5EF4-FFF2-40B4-BE49-F238E27FC236}">
                <a16:creationId xmlns:a16="http://schemas.microsoft.com/office/drawing/2014/main" id="{E0BB49E1-B6C4-45FA-B9F4-AA541ECD59B9}"/>
              </a:ext>
            </a:extLst>
          </p:cNvPr>
          <p:cNvSpPr/>
          <p:nvPr/>
        </p:nvSpPr>
        <p:spPr>
          <a:xfrm>
            <a:off x="4336703" y="1069975"/>
            <a:ext cx="1016347" cy="403226"/>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矩形 14">
            <a:extLst>
              <a:ext uri="{FF2B5EF4-FFF2-40B4-BE49-F238E27FC236}">
                <a16:creationId xmlns:a16="http://schemas.microsoft.com/office/drawing/2014/main" id="{8C7F0537-3882-468D-A0CC-77A5BCF8642C}"/>
              </a:ext>
            </a:extLst>
          </p:cNvPr>
          <p:cNvSpPr/>
          <p:nvPr/>
        </p:nvSpPr>
        <p:spPr>
          <a:xfrm>
            <a:off x="6291616" y="1258338"/>
            <a:ext cx="1350610" cy="403226"/>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15703890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1A5B91-F60D-7066-AFC7-7242BAD04623}"/>
            </a:ext>
          </a:extLst>
        </p:cNvPr>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F870CDCA-1849-51A0-1C6B-16F4307ADC96}"/>
              </a:ext>
            </a:extLst>
          </p:cNvPr>
          <p:cNvSpPr>
            <a:spLocks noGrp="1"/>
          </p:cNvSpPr>
          <p:nvPr>
            <p:ph type="sldNum" sz="quarter" idx="12"/>
          </p:nvPr>
        </p:nvSpPr>
        <p:spPr/>
        <p:txBody>
          <a:bodyPr/>
          <a:lstStyle/>
          <a:p>
            <a:fld id="{565CE74E-AB26-4998-AD42-012C4C1AD076}" type="slidenum">
              <a:rPr lang="zh-CN" altLang="en-US" smtClean="0"/>
              <a:t>77</a:t>
            </a:fld>
            <a:endParaRPr lang="zh-CN" altLang="en-US" dirty="0"/>
          </a:p>
        </p:txBody>
      </p:sp>
      <p:pic>
        <p:nvPicPr>
          <p:cNvPr id="19" name="圖片 18">
            <a:extLst>
              <a:ext uri="{FF2B5EF4-FFF2-40B4-BE49-F238E27FC236}">
                <a16:creationId xmlns:a16="http://schemas.microsoft.com/office/drawing/2014/main" id="{FE679F90-F9B3-78B5-6252-D1FE282C5263}"/>
              </a:ext>
            </a:extLst>
          </p:cNvPr>
          <p:cNvPicPr>
            <a:picLocks noChangeAspect="1"/>
          </p:cNvPicPr>
          <p:nvPr/>
        </p:nvPicPr>
        <p:blipFill>
          <a:blip r:embed="rId3"/>
          <a:stretch>
            <a:fillRect/>
          </a:stretch>
        </p:blipFill>
        <p:spPr>
          <a:xfrm>
            <a:off x="911697" y="1672665"/>
            <a:ext cx="5430041" cy="2991736"/>
          </a:xfrm>
          <a:prstGeom prst="rect">
            <a:avLst/>
          </a:prstGeom>
        </p:spPr>
      </p:pic>
      <p:pic>
        <p:nvPicPr>
          <p:cNvPr id="20" name="圖片 19">
            <a:extLst>
              <a:ext uri="{FF2B5EF4-FFF2-40B4-BE49-F238E27FC236}">
                <a16:creationId xmlns:a16="http://schemas.microsoft.com/office/drawing/2014/main" id="{FFE481F8-31CF-0991-149E-EA8BFABCE8A3}"/>
              </a:ext>
            </a:extLst>
          </p:cNvPr>
          <p:cNvPicPr>
            <a:picLocks noChangeAspect="1"/>
          </p:cNvPicPr>
          <p:nvPr/>
        </p:nvPicPr>
        <p:blipFill>
          <a:blip r:embed="rId4"/>
          <a:stretch>
            <a:fillRect/>
          </a:stretch>
        </p:blipFill>
        <p:spPr>
          <a:xfrm>
            <a:off x="6977972" y="1282377"/>
            <a:ext cx="3924848" cy="3153215"/>
          </a:xfrm>
          <a:prstGeom prst="rect">
            <a:avLst/>
          </a:prstGeom>
        </p:spPr>
      </p:pic>
      <p:grpSp>
        <p:nvGrpSpPr>
          <p:cNvPr id="21" name="组合 53">
            <a:extLst>
              <a:ext uri="{FF2B5EF4-FFF2-40B4-BE49-F238E27FC236}">
                <a16:creationId xmlns:a16="http://schemas.microsoft.com/office/drawing/2014/main" id="{3F50A5A9-09AD-F537-4D9C-890A10530EF0}"/>
              </a:ext>
            </a:extLst>
          </p:cNvPr>
          <p:cNvGrpSpPr/>
          <p:nvPr/>
        </p:nvGrpSpPr>
        <p:grpSpPr>
          <a:xfrm>
            <a:off x="568443" y="319365"/>
            <a:ext cx="1891597" cy="400110"/>
            <a:chOff x="568442" y="319364"/>
            <a:chExt cx="1891597" cy="400111"/>
          </a:xfrm>
        </p:grpSpPr>
        <p:sp>
          <p:nvSpPr>
            <p:cNvPr id="22" name="文本框 23">
              <a:extLst>
                <a:ext uri="{FF2B5EF4-FFF2-40B4-BE49-F238E27FC236}">
                  <a16:creationId xmlns:a16="http://schemas.microsoft.com/office/drawing/2014/main" id="{E51748C5-9E8E-8C8F-A6B3-9916F9EA4E95}"/>
                </a:ext>
              </a:extLst>
            </p:cNvPr>
            <p:cNvSpPr txBox="1"/>
            <p:nvPr/>
          </p:nvSpPr>
          <p:spPr>
            <a:xfrm>
              <a:off x="665958" y="319364"/>
              <a:ext cx="1794081"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PWM – 14.3 ns</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23" name="等腰三角形 22">
              <a:extLst>
                <a:ext uri="{FF2B5EF4-FFF2-40B4-BE49-F238E27FC236}">
                  <a16:creationId xmlns:a16="http://schemas.microsoft.com/office/drawing/2014/main" id="{379D38DE-E0BB-C5BE-AA26-890849AFF31F}"/>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4" name="矩形 23">
            <a:extLst>
              <a:ext uri="{FF2B5EF4-FFF2-40B4-BE49-F238E27FC236}">
                <a16:creationId xmlns:a16="http://schemas.microsoft.com/office/drawing/2014/main" id="{8921A037-794F-CCEA-6233-CF7CF1AF13E5}"/>
              </a:ext>
            </a:extLst>
          </p:cNvPr>
          <p:cNvSpPr/>
          <p:nvPr/>
        </p:nvSpPr>
        <p:spPr>
          <a:xfrm>
            <a:off x="5654585" y="4055223"/>
            <a:ext cx="687153" cy="33647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 name="矩形 24">
            <a:extLst>
              <a:ext uri="{FF2B5EF4-FFF2-40B4-BE49-F238E27FC236}">
                <a16:creationId xmlns:a16="http://schemas.microsoft.com/office/drawing/2014/main" id="{5BC5A8F8-CA63-3469-DB3C-75D1466E32E9}"/>
              </a:ext>
            </a:extLst>
          </p:cNvPr>
          <p:cNvSpPr/>
          <p:nvPr/>
        </p:nvSpPr>
        <p:spPr>
          <a:xfrm>
            <a:off x="9712228" y="3890688"/>
            <a:ext cx="1190592" cy="16760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24172926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38AA27-7079-F8FF-F5B7-221539D8A2E7}"/>
            </a:ext>
          </a:extLst>
        </p:cNvPr>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3D57A050-AE26-7C2E-73DF-A8D6CBFB43B2}"/>
              </a:ext>
            </a:extLst>
          </p:cNvPr>
          <p:cNvSpPr>
            <a:spLocks noGrp="1"/>
          </p:cNvSpPr>
          <p:nvPr>
            <p:ph type="sldNum" sz="quarter" idx="12"/>
          </p:nvPr>
        </p:nvSpPr>
        <p:spPr/>
        <p:txBody>
          <a:bodyPr/>
          <a:lstStyle/>
          <a:p>
            <a:fld id="{565CE74E-AB26-4998-AD42-012C4C1AD076}" type="slidenum">
              <a:rPr lang="zh-CN" altLang="en-US" smtClean="0"/>
              <a:t>78</a:t>
            </a:fld>
            <a:endParaRPr lang="zh-CN" altLang="en-US" dirty="0"/>
          </a:p>
        </p:txBody>
      </p:sp>
      <p:pic>
        <p:nvPicPr>
          <p:cNvPr id="3" name="圖片 2">
            <a:extLst>
              <a:ext uri="{FF2B5EF4-FFF2-40B4-BE49-F238E27FC236}">
                <a16:creationId xmlns:a16="http://schemas.microsoft.com/office/drawing/2014/main" id="{1FD327A1-FDFA-EBE9-A61A-9859DD3CA255}"/>
              </a:ext>
            </a:extLst>
          </p:cNvPr>
          <p:cNvPicPr>
            <a:picLocks noChangeAspect="1"/>
          </p:cNvPicPr>
          <p:nvPr/>
        </p:nvPicPr>
        <p:blipFill>
          <a:blip r:embed="rId3"/>
          <a:stretch>
            <a:fillRect/>
          </a:stretch>
        </p:blipFill>
        <p:spPr>
          <a:xfrm>
            <a:off x="618650" y="1087113"/>
            <a:ext cx="5809942" cy="4221488"/>
          </a:xfrm>
          <a:prstGeom prst="rect">
            <a:avLst/>
          </a:prstGeom>
        </p:spPr>
      </p:pic>
      <p:pic>
        <p:nvPicPr>
          <p:cNvPr id="4" name="圖片 3">
            <a:extLst>
              <a:ext uri="{FF2B5EF4-FFF2-40B4-BE49-F238E27FC236}">
                <a16:creationId xmlns:a16="http://schemas.microsoft.com/office/drawing/2014/main" id="{79B3DF6F-A352-846D-7095-441BAF12AC48}"/>
              </a:ext>
            </a:extLst>
          </p:cNvPr>
          <p:cNvPicPr>
            <a:picLocks noChangeAspect="1"/>
          </p:cNvPicPr>
          <p:nvPr/>
        </p:nvPicPr>
        <p:blipFill>
          <a:blip r:embed="rId4"/>
          <a:stretch>
            <a:fillRect/>
          </a:stretch>
        </p:blipFill>
        <p:spPr>
          <a:xfrm>
            <a:off x="6992837" y="1606404"/>
            <a:ext cx="4029637" cy="3124636"/>
          </a:xfrm>
          <a:prstGeom prst="rect">
            <a:avLst/>
          </a:prstGeom>
        </p:spPr>
      </p:pic>
      <p:grpSp>
        <p:nvGrpSpPr>
          <p:cNvPr id="5" name="组合 53">
            <a:extLst>
              <a:ext uri="{FF2B5EF4-FFF2-40B4-BE49-F238E27FC236}">
                <a16:creationId xmlns:a16="http://schemas.microsoft.com/office/drawing/2014/main" id="{4E845D54-9C19-67C5-2B2F-ECFD4CCA080E}"/>
              </a:ext>
            </a:extLst>
          </p:cNvPr>
          <p:cNvGrpSpPr/>
          <p:nvPr/>
        </p:nvGrpSpPr>
        <p:grpSpPr>
          <a:xfrm>
            <a:off x="568443" y="319365"/>
            <a:ext cx="2702716" cy="400110"/>
            <a:chOff x="568442" y="319364"/>
            <a:chExt cx="2702716" cy="400111"/>
          </a:xfrm>
        </p:grpSpPr>
        <p:sp>
          <p:nvSpPr>
            <p:cNvPr id="6" name="文本框 23">
              <a:extLst>
                <a:ext uri="{FF2B5EF4-FFF2-40B4-BE49-F238E27FC236}">
                  <a16:creationId xmlns:a16="http://schemas.microsoft.com/office/drawing/2014/main" id="{0A8C0270-E37D-D6F6-3405-607EE06F248A}"/>
                </a:ext>
              </a:extLst>
            </p:cNvPr>
            <p:cNvSpPr txBox="1"/>
            <p:nvPr/>
          </p:nvSpPr>
          <p:spPr>
            <a:xfrm>
              <a:off x="665958" y="319364"/>
              <a:ext cx="2605200"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Decomposer – 14.89 ns</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7" name="等腰三角形 6">
              <a:extLst>
                <a:ext uri="{FF2B5EF4-FFF2-40B4-BE49-F238E27FC236}">
                  <a16:creationId xmlns:a16="http://schemas.microsoft.com/office/drawing/2014/main" id="{F991677A-90DA-D5F3-A1BC-F7548CAA1244}"/>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8" name="矩形 7">
            <a:extLst>
              <a:ext uri="{FF2B5EF4-FFF2-40B4-BE49-F238E27FC236}">
                <a16:creationId xmlns:a16="http://schemas.microsoft.com/office/drawing/2014/main" id="{3830D1CB-A372-DE8F-D5B5-E1F015D99E53}"/>
              </a:ext>
            </a:extLst>
          </p:cNvPr>
          <p:cNvSpPr/>
          <p:nvPr/>
        </p:nvSpPr>
        <p:spPr>
          <a:xfrm>
            <a:off x="5654585" y="4664401"/>
            <a:ext cx="687153" cy="33647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矩形 8">
            <a:extLst>
              <a:ext uri="{FF2B5EF4-FFF2-40B4-BE49-F238E27FC236}">
                <a16:creationId xmlns:a16="http://schemas.microsoft.com/office/drawing/2014/main" id="{B57BB765-3FF0-883C-0854-1F98493A7219}"/>
              </a:ext>
            </a:extLst>
          </p:cNvPr>
          <p:cNvSpPr/>
          <p:nvPr/>
        </p:nvSpPr>
        <p:spPr>
          <a:xfrm>
            <a:off x="9712228" y="3890688"/>
            <a:ext cx="1190592" cy="16760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79841671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95608B-5DC9-4BF2-A477-DD2E63D93DE3}"/>
            </a:ext>
          </a:extLst>
        </p:cNvPr>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1F84464D-4EDD-1A4C-85CA-3B33678247F0}"/>
              </a:ext>
            </a:extLst>
          </p:cNvPr>
          <p:cNvSpPr>
            <a:spLocks noGrp="1"/>
          </p:cNvSpPr>
          <p:nvPr>
            <p:ph type="sldNum" sz="quarter" idx="12"/>
          </p:nvPr>
        </p:nvSpPr>
        <p:spPr/>
        <p:txBody>
          <a:bodyPr/>
          <a:lstStyle/>
          <a:p>
            <a:fld id="{565CE74E-AB26-4998-AD42-012C4C1AD076}" type="slidenum">
              <a:rPr lang="zh-CN" altLang="en-US" smtClean="0"/>
              <a:t>79</a:t>
            </a:fld>
            <a:endParaRPr lang="zh-CN" altLang="en-US" dirty="0"/>
          </a:p>
        </p:txBody>
      </p:sp>
      <p:grpSp>
        <p:nvGrpSpPr>
          <p:cNvPr id="3" name="组合 53">
            <a:extLst>
              <a:ext uri="{FF2B5EF4-FFF2-40B4-BE49-F238E27FC236}">
                <a16:creationId xmlns:a16="http://schemas.microsoft.com/office/drawing/2014/main" id="{30D7783E-7E69-007E-7770-6F86EF3D6816}"/>
              </a:ext>
            </a:extLst>
          </p:cNvPr>
          <p:cNvGrpSpPr/>
          <p:nvPr/>
        </p:nvGrpSpPr>
        <p:grpSpPr>
          <a:xfrm>
            <a:off x="568443" y="319365"/>
            <a:ext cx="2261891" cy="400110"/>
            <a:chOff x="568442" y="319364"/>
            <a:chExt cx="2261891" cy="400111"/>
          </a:xfrm>
        </p:grpSpPr>
        <p:sp>
          <p:nvSpPr>
            <p:cNvPr id="4" name="文本框 23">
              <a:extLst>
                <a:ext uri="{FF2B5EF4-FFF2-40B4-BE49-F238E27FC236}">
                  <a16:creationId xmlns:a16="http://schemas.microsoft.com/office/drawing/2014/main" id="{A7531862-E239-6C95-5411-AAF94DC8FC0E}"/>
                </a:ext>
              </a:extLst>
            </p:cNvPr>
            <p:cNvSpPr txBox="1"/>
            <p:nvPr/>
          </p:nvSpPr>
          <p:spPr>
            <a:xfrm>
              <a:off x="665958" y="319364"/>
              <a:ext cx="2164375"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Encoder – 14.84 ns</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 name="等腰三角形 4">
              <a:extLst>
                <a:ext uri="{FF2B5EF4-FFF2-40B4-BE49-F238E27FC236}">
                  <a16:creationId xmlns:a16="http://schemas.microsoft.com/office/drawing/2014/main" id="{7DAD2A5E-D391-97C2-90E3-0797B3DC1A1C}"/>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6" name="圖片 5">
            <a:extLst>
              <a:ext uri="{FF2B5EF4-FFF2-40B4-BE49-F238E27FC236}">
                <a16:creationId xmlns:a16="http://schemas.microsoft.com/office/drawing/2014/main" id="{CE6D8D59-2998-05E0-C776-78AD59EEC36A}"/>
              </a:ext>
            </a:extLst>
          </p:cNvPr>
          <p:cNvPicPr>
            <a:picLocks noChangeAspect="1"/>
          </p:cNvPicPr>
          <p:nvPr/>
        </p:nvPicPr>
        <p:blipFill>
          <a:blip r:embed="rId3"/>
          <a:stretch>
            <a:fillRect/>
          </a:stretch>
        </p:blipFill>
        <p:spPr>
          <a:xfrm>
            <a:off x="720898" y="1888601"/>
            <a:ext cx="5161905" cy="1904762"/>
          </a:xfrm>
          <a:prstGeom prst="rect">
            <a:avLst/>
          </a:prstGeom>
        </p:spPr>
      </p:pic>
      <p:sp>
        <p:nvSpPr>
          <p:cNvPr id="7" name="矩形 6">
            <a:extLst>
              <a:ext uri="{FF2B5EF4-FFF2-40B4-BE49-F238E27FC236}">
                <a16:creationId xmlns:a16="http://schemas.microsoft.com/office/drawing/2014/main" id="{349CBF92-E917-A119-0FFE-8E9E24C99988}"/>
              </a:ext>
            </a:extLst>
          </p:cNvPr>
          <p:cNvSpPr/>
          <p:nvPr/>
        </p:nvSpPr>
        <p:spPr>
          <a:xfrm>
            <a:off x="4984181" y="3092522"/>
            <a:ext cx="687153" cy="33647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8" name="圖片 7">
            <a:extLst>
              <a:ext uri="{FF2B5EF4-FFF2-40B4-BE49-F238E27FC236}">
                <a16:creationId xmlns:a16="http://schemas.microsoft.com/office/drawing/2014/main" id="{B08A4583-A1B4-294F-264A-FC88F94B806D}"/>
              </a:ext>
            </a:extLst>
          </p:cNvPr>
          <p:cNvPicPr>
            <a:picLocks noChangeAspect="1"/>
          </p:cNvPicPr>
          <p:nvPr/>
        </p:nvPicPr>
        <p:blipFill>
          <a:blip r:embed="rId4"/>
          <a:stretch>
            <a:fillRect/>
          </a:stretch>
        </p:blipFill>
        <p:spPr>
          <a:xfrm>
            <a:off x="6959963" y="1279077"/>
            <a:ext cx="3942857" cy="3123809"/>
          </a:xfrm>
          <a:prstGeom prst="rect">
            <a:avLst/>
          </a:prstGeom>
        </p:spPr>
      </p:pic>
      <p:sp>
        <p:nvSpPr>
          <p:cNvPr id="9" name="矩形 8">
            <a:extLst>
              <a:ext uri="{FF2B5EF4-FFF2-40B4-BE49-F238E27FC236}">
                <a16:creationId xmlns:a16="http://schemas.microsoft.com/office/drawing/2014/main" id="{B6FC6310-C25B-DFD4-C514-5F75D6527365}"/>
              </a:ext>
            </a:extLst>
          </p:cNvPr>
          <p:cNvSpPr/>
          <p:nvPr/>
        </p:nvSpPr>
        <p:spPr>
          <a:xfrm>
            <a:off x="9712228" y="3890688"/>
            <a:ext cx="1190592" cy="16760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3430477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54" name="组合 53"/>
          <p:cNvGrpSpPr/>
          <p:nvPr/>
        </p:nvGrpSpPr>
        <p:grpSpPr>
          <a:xfrm>
            <a:off x="568443" y="319365"/>
            <a:ext cx="5237064" cy="461665"/>
            <a:chOff x="568442" y="319364"/>
            <a:chExt cx="5237064" cy="461666"/>
          </a:xfrm>
        </p:grpSpPr>
        <p:sp>
          <p:nvSpPr>
            <p:cNvPr id="55" name="文本框 23"/>
            <p:cNvSpPr txBox="1"/>
            <p:nvPr/>
          </p:nvSpPr>
          <p:spPr>
            <a:xfrm>
              <a:off x="665958" y="319364"/>
              <a:ext cx="5139548"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MSIS</a:t>
              </a:r>
              <a:r>
                <a:rPr lang="zh-TW"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(module shortest integer solution)</a:t>
              </a: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5" name="文字方塊 4">
            <a:extLst>
              <a:ext uri="{FF2B5EF4-FFF2-40B4-BE49-F238E27FC236}">
                <a16:creationId xmlns:a16="http://schemas.microsoft.com/office/drawing/2014/main" id="{50BC817D-F32B-FCDB-EF91-70C4C3776966}"/>
              </a:ext>
            </a:extLst>
          </p:cNvPr>
          <p:cNvSpPr txBox="1"/>
          <p:nvPr/>
        </p:nvSpPr>
        <p:spPr>
          <a:xfrm>
            <a:off x="642841" y="1079614"/>
            <a:ext cx="4987092" cy="2777620"/>
          </a:xfrm>
          <a:prstGeom prst="rect">
            <a:avLst/>
          </a:prstGeom>
          <a:noFill/>
        </p:spPr>
        <p:txBody>
          <a:bodyPr wrap="square" rtlCol="0">
            <a:spAutoFit/>
          </a:bodyPr>
          <a:lstStyle/>
          <a:p>
            <a:pPr>
              <a:lnSpc>
                <a:spcPct val="200000"/>
              </a:lnSpc>
            </a:pP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Setup:</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Modulus </a:t>
            </a:r>
            <a:r>
              <a:rPr lang="en-US" altLang="zh-TW" i="1" dirty="0">
                <a:latin typeface="Times New Roman" panose="02020603050405020304" pitchFamily="18" charset="0"/>
                <a:ea typeface="微軟正黑體" panose="020B0604030504040204" pitchFamily="34" charset="-120"/>
                <a:cs typeface="Times New Roman" panose="02020603050405020304" pitchFamily="18" charset="0"/>
              </a:rPr>
              <a:t>q</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7</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Matrix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is of size 3×2, with elements selected randomly.</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Values for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p>
        </p:txBody>
      </p:sp>
      <p:sp>
        <p:nvSpPr>
          <p:cNvPr id="11" name="文字方塊 10">
            <a:extLst>
              <a:ext uri="{FF2B5EF4-FFF2-40B4-BE49-F238E27FC236}">
                <a16:creationId xmlns:a16="http://schemas.microsoft.com/office/drawing/2014/main" id="{FE3EC88E-1AF0-41B3-B50E-F417DA070BB4}"/>
              </a:ext>
            </a:extLst>
          </p:cNvPr>
          <p:cNvSpPr txBox="1"/>
          <p:nvPr/>
        </p:nvSpPr>
        <p:spPr>
          <a:xfrm>
            <a:off x="6057472" y="1077790"/>
            <a:ext cx="5374887" cy="3331938"/>
          </a:xfrm>
          <a:prstGeom prst="rect">
            <a:avLst/>
          </a:prstGeom>
          <a:noFill/>
        </p:spPr>
        <p:txBody>
          <a:bodyPr wrap="square" rtlCol="0">
            <a:spAutoFit/>
          </a:bodyPr>
          <a:lstStyle/>
          <a:p>
            <a:pPr>
              <a:lnSpc>
                <a:spcPct val="200000"/>
              </a:lnSpc>
            </a:pP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Attempt to Solve:</a:t>
            </a:r>
          </a:p>
          <a:p>
            <a:pPr marL="342900" indent="-342900">
              <a:lnSpc>
                <a:spcPct val="200000"/>
              </a:lnSpc>
              <a:buFont typeface="+mj-lt"/>
              <a:buAutoNum type="arabicPeriod"/>
            </a:pPr>
            <a:r>
              <a:rPr lang="pt-BR" altLang="zh-TW" dirty="0">
                <a:latin typeface="Times New Roman" panose="02020603050405020304" pitchFamily="18" charset="0"/>
                <a:ea typeface="微軟正黑體" panose="020B0604030504040204" pitchFamily="34" charset="-120"/>
                <a:cs typeface="Times New Roman" panose="02020603050405020304" pitchFamily="18" charset="0"/>
              </a:rPr>
              <a:t>Assume a vector </a:t>
            </a:r>
            <a:r>
              <a:rPr lang="zh-TW" altLang="pt-BR" dirty="0">
                <a:latin typeface="Times New Roman" panose="02020603050405020304" pitchFamily="18" charset="0"/>
                <a:ea typeface="微軟正黑體" panose="020B0604030504040204" pitchFamily="34" charset="-120"/>
                <a:cs typeface="Times New Roman" panose="02020603050405020304" pitchFamily="18" charset="0"/>
              </a:rPr>
              <a:t>𝑧</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𝑢</a:t>
            </a:r>
            <a:r>
              <a:rPr lang="pt-BR" altLang="zh-TW" dirty="0">
                <a:latin typeface="Times New Roman" panose="02020603050405020304" pitchFamily="18" charset="0"/>
                <a:ea typeface="微軟正黑體" panose="020B0604030504040204" pitchFamily="34" charset="-120"/>
                <a:cs typeface="Times New Roman" panose="02020603050405020304" pitchFamily="18" charset="0"/>
              </a:rPr>
              <a:t>:</a:t>
            </a:r>
          </a:p>
          <a:p>
            <a:pPr marL="342900" indent="-342900">
              <a:lnSpc>
                <a:spcPct val="200000"/>
              </a:lnSpc>
              <a:buFont typeface="+mj-lt"/>
              <a:buAutoNum type="arabicPeriod"/>
            </a:pPr>
            <a:endParaRPr lang="pt-BR"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Calculate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𝐴𝑧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𝑢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and take modulus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𝑞</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p>
          <a:p>
            <a:pPr marL="457200" indent="-457200">
              <a:lnSpc>
                <a:spcPct val="200000"/>
              </a:lnSpc>
              <a:buFont typeface="+mj-lt"/>
              <a:buAutoNum type="arabicPeriod"/>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457200" indent="-457200">
              <a:lnSpc>
                <a:spcPct val="200000"/>
              </a:lnSpc>
              <a:buFont typeface="+mj-lt"/>
              <a:buAutoNum type="arabicPeriod"/>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p:txBody>
      </p:sp>
      <p:pic>
        <p:nvPicPr>
          <p:cNvPr id="6" name="圖片 5">
            <a:extLst>
              <a:ext uri="{FF2B5EF4-FFF2-40B4-BE49-F238E27FC236}">
                <a16:creationId xmlns:a16="http://schemas.microsoft.com/office/drawing/2014/main" id="{55F7B046-E0F1-4B67-9F80-67831FBEE087}"/>
              </a:ext>
            </a:extLst>
          </p:cNvPr>
          <p:cNvPicPr>
            <a:picLocks noChangeAspect="1"/>
          </p:cNvPicPr>
          <p:nvPr/>
        </p:nvPicPr>
        <p:blipFill>
          <a:blip r:embed="rId3"/>
          <a:stretch>
            <a:fillRect/>
          </a:stretch>
        </p:blipFill>
        <p:spPr>
          <a:xfrm>
            <a:off x="2019463" y="3857235"/>
            <a:ext cx="1427623" cy="1115626"/>
          </a:xfrm>
          <a:prstGeom prst="rect">
            <a:avLst/>
          </a:prstGeom>
        </p:spPr>
      </p:pic>
      <p:sp>
        <p:nvSpPr>
          <p:cNvPr id="17" name="文字方塊 16">
            <a:extLst>
              <a:ext uri="{FF2B5EF4-FFF2-40B4-BE49-F238E27FC236}">
                <a16:creationId xmlns:a16="http://schemas.microsoft.com/office/drawing/2014/main" id="{E148C8E6-46AF-46A4-8826-70A536DBDB5E}"/>
              </a:ext>
            </a:extLst>
          </p:cNvPr>
          <p:cNvSpPr txBox="1"/>
          <p:nvPr/>
        </p:nvSpPr>
        <p:spPr>
          <a:xfrm>
            <a:off x="633947" y="5081165"/>
            <a:ext cx="6116444" cy="1115626"/>
          </a:xfrm>
          <a:prstGeom prst="rect">
            <a:avLst/>
          </a:prstGeom>
          <a:noFill/>
        </p:spPr>
        <p:txBody>
          <a:bodyPr wrap="square">
            <a:spAutoFit/>
          </a:bodyPr>
          <a:lstStyle/>
          <a:p>
            <a:pPr>
              <a:lnSpc>
                <a:spcPct val="200000"/>
              </a:lnSpc>
            </a:pP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Goal:</a:t>
            </a:r>
          </a:p>
          <a:p>
            <a:pPr>
              <a:lnSpc>
                <a:spcPct val="200000"/>
              </a:lnSpc>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Find vectors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𝑧</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and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𝑢</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such that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𝐴𝑧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𝑢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0 mod </a:t>
            </a:r>
            <a:r>
              <a:rPr lang="en-US" altLang="zh-TW" i="1" dirty="0">
                <a:latin typeface="Times New Roman" panose="02020603050405020304" pitchFamily="18" charset="0"/>
                <a:ea typeface="微軟正黑體" panose="020B0604030504040204" pitchFamily="34" charset="-120"/>
                <a:cs typeface="Times New Roman" panose="02020603050405020304" pitchFamily="18" charset="0"/>
              </a:rPr>
              <a:t>q</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p>
        </p:txBody>
      </p:sp>
      <p:pic>
        <p:nvPicPr>
          <p:cNvPr id="8" name="圖片 7">
            <a:extLst>
              <a:ext uri="{FF2B5EF4-FFF2-40B4-BE49-F238E27FC236}">
                <a16:creationId xmlns:a16="http://schemas.microsoft.com/office/drawing/2014/main" id="{A72A0A5E-9429-E2DA-5451-669FDADA4B7E}"/>
              </a:ext>
            </a:extLst>
          </p:cNvPr>
          <p:cNvPicPr>
            <a:picLocks noChangeAspect="1"/>
          </p:cNvPicPr>
          <p:nvPr/>
        </p:nvPicPr>
        <p:blipFill>
          <a:blip r:embed="rId4"/>
          <a:srcRect t="9431" b="-1"/>
          <a:stretch/>
        </p:blipFill>
        <p:spPr>
          <a:xfrm>
            <a:off x="7480583" y="2178756"/>
            <a:ext cx="2358984" cy="789431"/>
          </a:xfrm>
          <a:prstGeom prst="rect">
            <a:avLst/>
          </a:prstGeom>
        </p:spPr>
      </p:pic>
      <p:pic>
        <p:nvPicPr>
          <p:cNvPr id="10" name="圖片 9">
            <a:extLst>
              <a:ext uri="{FF2B5EF4-FFF2-40B4-BE49-F238E27FC236}">
                <a16:creationId xmlns:a16="http://schemas.microsoft.com/office/drawing/2014/main" id="{07B6DC8D-084C-1DA6-0C64-EA7BE92A1DFF}"/>
              </a:ext>
            </a:extLst>
          </p:cNvPr>
          <p:cNvPicPr>
            <a:picLocks noChangeAspect="1"/>
          </p:cNvPicPr>
          <p:nvPr/>
        </p:nvPicPr>
        <p:blipFill>
          <a:blip r:embed="rId5"/>
          <a:stretch>
            <a:fillRect/>
          </a:stretch>
        </p:blipFill>
        <p:spPr>
          <a:xfrm>
            <a:off x="6092838" y="4235897"/>
            <a:ext cx="5100952" cy="1072405"/>
          </a:xfrm>
          <a:prstGeom prst="rect">
            <a:avLst/>
          </a:prstGeom>
        </p:spPr>
      </p:pic>
      <p:pic>
        <p:nvPicPr>
          <p:cNvPr id="14" name="圖片 13">
            <a:extLst>
              <a:ext uri="{FF2B5EF4-FFF2-40B4-BE49-F238E27FC236}">
                <a16:creationId xmlns:a16="http://schemas.microsoft.com/office/drawing/2014/main" id="{CE955542-8279-00CC-C135-452168E708DA}"/>
              </a:ext>
            </a:extLst>
          </p:cNvPr>
          <p:cNvPicPr>
            <a:picLocks noChangeAspect="1"/>
          </p:cNvPicPr>
          <p:nvPr/>
        </p:nvPicPr>
        <p:blipFill>
          <a:blip r:embed="rId6"/>
          <a:stretch>
            <a:fillRect/>
          </a:stretch>
        </p:blipFill>
        <p:spPr>
          <a:xfrm>
            <a:off x="6288936" y="5434097"/>
            <a:ext cx="3845064" cy="916253"/>
          </a:xfrm>
          <a:prstGeom prst="rect">
            <a:avLst/>
          </a:prstGeom>
        </p:spPr>
      </p:pic>
      <p:pic>
        <p:nvPicPr>
          <p:cNvPr id="18" name="圖片 17">
            <a:extLst>
              <a:ext uri="{FF2B5EF4-FFF2-40B4-BE49-F238E27FC236}">
                <a16:creationId xmlns:a16="http://schemas.microsoft.com/office/drawing/2014/main" id="{E02E0C75-035D-9BD3-F130-20CE69B33E9B}"/>
              </a:ext>
            </a:extLst>
          </p:cNvPr>
          <p:cNvPicPr>
            <a:picLocks noChangeAspect="1"/>
          </p:cNvPicPr>
          <p:nvPr/>
        </p:nvPicPr>
        <p:blipFill>
          <a:blip r:embed="rId7"/>
          <a:stretch>
            <a:fillRect/>
          </a:stretch>
        </p:blipFill>
        <p:spPr>
          <a:xfrm>
            <a:off x="6288936" y="3333453"/>
            <a:ext cx="5862127" cy="902444"/>
          </a:xfrm>
          <a:prstGeom prst="rect">
            <a:avLst/>
          </a:prstGeom>
        </p:spPr>
      </p:pic>
      <p:sp>
        <p:nvSpPr>
          <p:cNvPr id="2" name="投影片編號版面配置區 1">
            <a:extLst>
              <a:ext uri="{FF2B5EF4-FFF2-40B4-BE49-F238E27FC236}">
                <a16:creationId xmlns:a16="http://schemas.microsoft.com/office/drawing/2014/main" id="{E3CA25D9-D13B-1CC8-CE4A-204A072C8340}"/>
              </a:ext>
            </a:extLst>
          </p:cNvPr>
          <p:cNvSpPr>
            <a:spLocks noGrp="1"/>
          </p:cNvSpPr>
          <p:nvPr>
            <p:ph type="sldNum" sz="quarter" idx="12"/>
          </p:nvPr>
        </p:nvSpPr>
        <p:spPr/>
        <p:txBody>
          <a:bodyPr/>
          <a:lstStyle/>
          <a:p>
            <a:fld id="{565CE74E-AB26-4998-AD42-012C4C1AD076}" type="slidenum">
              <a:rPr lang="zh-CN" altLang="en-US" smtClean="0"/>
              <a:t>8</a:t>
            </a:fld>
            <a:endParaRPr lang="zh-CN" altLang="en-US" dirty="0"/>
          </a:p>
        </p:txBody>
      </p:sp>
    </p:spTree>
    <p:extLst>
      <p:ext uri="{BB962C8B-B14F-4D97-AF65-F5344CB8AC3E}">
        <p14:creationId xmlns:p14="http://schemas.microsoft.com/office/powerpoint/2010/main" val="267317602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7DA4AE-4E33-A599-2606-CA5B13A8E90A}"/>
            </a:ext>
          </a:extLst>
        </p:cNvPr>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133DE4E6-6296-0DAD-CF51-9138CD47987E}"/>
              </a:ext>
            </a:extLst>
          </p:cNvPr>
          <p:cNvSpPr>
            <a:spLocks noGrp="1"/>
          </p:cNvSpPr>
          <p:nvPr>
            <p:ph type="sldNum" sz="quarter" idx="12"/>
          </p:nvPr>
        </p:nvSpPr>
        <p:spPr/>
        <p:txBody>
          <a:bodyPr/>
          <a:lstStyle/>
          <a:p>
            <a:fld id="{565CE74E-AB26-4998-AD42-012C4C1AD076}" type="slidenum">
              <a:rPr lang="zh-CN" altLang="en-US" smtClean="0"/>
              <a:t>80</a:t>
            </a:fld>
            <a:endParaRPr lang="zh-CN" altLang="en-US" dirty="0"/>
          </a:p>
        </p:txBody>
      </p:sp>
      <p:pic>
        <p:nvPicPr>
          <p:cNvPr id="3" name="圖片 2">
            <a:extLst>
              <a:ext uri="{FF2B5EF4-FFF2-40B4-BE49-F238E27FC236}">
                <a16:creationId xmlns:a16="http://schemas.microsoft.com/office/drawing/2014/main" id="{15CF6BBE-0A0F-5996-6588-487F62DB8D38}"/>
              </a:ext>
            </a:extLst>
          </p:cNvPr>
          <p:cNvPicPr>
            <a:picLocks noChangeAspect="1"/>
          </p:cNvPicPr>
          <p:nvPr/>
        </p:nvPicPr>
        <p:blipFill>
          <a:blip r:embed="rId3"/>
          <a:stretch>
            <a:fillRect/>
          </a:stretch>
        </p:blipFill>
        <p:spPr>
          <a:xfrm>
            <a:off x="731172" y="1875346"/>
            <a:ext cx="5104762" cy="1923810"/>
          </a:xfrm>
          <a:prstGeom prst="rect">
            <a:avLst/>
          </a:prstGeom>
        </p:spPr>
      </p:pic>
      <p:pic>
        <p:nvPicPr>
          <p:cNvPr id="4" name="圖片 3">
            <a:extLst>
              <a:ext uri="{FF2B5EF4-FFF2-40B4-BE49-F238E27FC236}">
                <a16:creationId xmlns:a16="http://schemas.microsoft.com/office/drawing/2014/main" id="{1E524851-E204-D1DE-A72D-C9B7826B7BAE}"/>
              </a:ext>
            </a:extLst>
          </p:cNvPr>
          <p:cNvPicPr>
            <a:picLocks noChangeAspect="1"/>
          </p:cNvPicPr>
          <p:nvPr/>
        </p:nvPicPr>
        <p:blipFill>
          <a:blip r:embed="rId4"/>
          <a:stretch>
            <a:fillRect/>
          </a:stretch>
        </p:blipFill>
        <p:spPr>
          <a:xfrm>
            <a:off x="6959963" y="1319355"/>
            <a:ext cx="3942857" cy="3133333"/>
          </a:xfrm>
          <a:prstGeom prst="rect">
            <a:avLst/>
          </a:prstGeom>
        </p:spPr>
      </p:pic>
      <p:grpSp>
        <p:nvGrpSpPr>
          <p:cNvPr id="5" name="组合 53">
            <a:extLst>
              <a:ext uri="{FF2B5EF4-FFF2-40B4-BE49-F238E27FC236}">
                <a16:creationId xmlns:a16="http://schemas.microsoft.com/office/drawing/2014/main" id="{1E45513E-D5A5-36B8-A14F-7AC967DECB6C}"/>
              </a:ext>
            </a:extLst>
          </p:cNvPr>
          <p:cNvGrpSpPr/>
          <p:nvPr/>
        </p:nvGrpSpPr>
        <p:grpSpPr>
          <a:xfrm>
            <a:off x="568443" y="319365"/>
            <a:ext cx="2276318" cy="400110"/>
            <a:chOff x="568442" y="319364"/>
            <a:chExt cx="2276318" cy="400111"/>
          </a:xfrm>
        </p:grpSpPr>
        <p:sp>
          <p:nvSpPr>
            <p:cNvPr id="6" name="文本框 23">
              <a:extLst>
                <a:ext uri="{FF2B5EF4-FFF2-40B4-BE49-F238E27FC236}">
                  <a16:creationId xmlns:a16="http://schemas.microsoft.com/office/drawing/2014/main" id="{9410FECA-9365-D358-41B1-2D61DB27F356}"/>
                </a:ext>
              </a:extLst>
            </p:cNvPr>
            <p:cNvSpPr txBox="1"/>
            <p:nvPr/>
          </p:nvSpPr>
          <p:spPr>
            <a:xfrm>
              <a:off x="665958" y="319364"/>
              <a:ext cx="2178802"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Decoder – 15.09 ns</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7" name="等腰三角形 6">
              <a:extLst>
                <a:ext uri="{FF2B5EF4-FFF2-40B4-BE49-F238E27FC236}">
                  <a16:creationId xmlns:a16="http://schemas.microsoft.com/office/drawing/2014/main" id="{A20090C0-C47E-5297-08D3-344665496C9E}"/>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8" name="矩形 7">
            <a:extLst>
              <a:ext uri="{FF2B5EF4-FFF2-40B4-BE49-F238E27FC236}">
                <a16:creationId xmlns:a16="http://schemas.microsoft.com/office/drawing/2014/main" id="{D77BB276-8C8B-EF69-3456-7C04226017DA}"/>
              </a:ext>
            </a:extLst>
          </p:cNvPr>
          <p:cNvSpPr/>
          <p:nvPr/>
        </p:nvSpPr>
        <p:spPr>
          <a:xfrm>
            <a:off x="4984181" y="3092522"/>
            <a:ext cx="687153" cy="33647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矩形 8">
            <a:extLst>
              <a:ext uri="{FF2B5EF4-FFF2-40B4-BE49-F238E27FC236}">
                <a16:creationId xmlns:a16="http://schemas.microsoft.com/office/drawing/2014/main" id="{55B6EE8D-BFDA-9142-6FE8-03CBDEDC5EDF}"/>
              </a:ext>
            </a:extLst>
          </p:cNvPr>
          <p:cNvSpPr/>
          <p:nvPr/>
        </p:nvSpPr>
        <p:spPr>
          <a:xfrm>
            <a:off x="9712228" y="3890688"/>
            <a:ext cx="1190592" cy="16760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3306512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F56679-98D4-5127-C76E-CB6DE15567DF}"/>
            </a:ext>
          </a:extLst>
        </p:cNvPr>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CC515CCA-4186-F1E8-1A32-38F68DA7A88F}"/>
              </a:ext>
            </a:extLst>
          </p:cNvPr>
          <p:cNvSpPr>
            <a:spLocks noGrp="1"/>
          </p:cNvSpPr>
          <p:nvPr>
            <p:ph type="sldNum" sz="quarter" idx="12"/>
          </p:nvPr>
        </p:nvSpPr>
        <p:spPr/>
        <p:txBody>
          <a:bodyPr/>
          <a:lstStyle/>
          <a:p>
            <a:fld id="{565CE74E-AB26-4998-AD42-012C4C1AD076}" type="slidenum">
              <a:rPr lang="zh-CN" altLang="en-US" smtClean="0"/>
              <a:t>81</a:t>
            </a:fld>
            <a:endParaRPr lang="zh-CN" altLang="en-US" dirty="0"/>
          </a:p>
        </p:txBody>
      </p:sp>
      <p:pic>
        <p:nvPicPr>
          <p:cNvPr id="3" name="圖片 2">
            <a:extLst>
              <a:ext uri="{FF2B5EF4-FFF2-40B4-BE49-F238E27FC236}">
                <a16:creationId xmlns:a16="http://schemas.microsoft.com/office/drawing/2014/main" id="{903999EA-2D7A-5267-2479-3651EFAF5C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9886" y="1933575"/>
            <a:ext cx="4830973" cy="1930325"/>
          </a:xfrm>
          <a:prstGeom prst="rect">
            <a:avLst/>
          </a:prstGeom>
        </p:spPr>
      </p:pic>
      <p:pic>
        <p:nvPicPr>
          <p:cNvPr id="4" name="圖片 3">
            <a:extLst>
              <a:ext uri="{FF2B5EF4-FFF2-40B4-BE49-F238E27FC236}">
                <a16:creationId xmlns:a16="http://schemas.microsoft.com/office/drawing/2014/main" id="{9A18BD5D-2D81-0CC2-7CC5-C8CE103F831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68446" y="1284459"/>
            <a:ext cx="3934374" cy="3105583"/>
          </a:xfrm>
          <a:prstGeom prst="rect">
            <a:avLst/>
          </a:prstGeom>
        </p:spPr>
      </p:pic>
      <p:grpSp>
        <p:nvGrpSpPr>
          <p:cNvPr id="5" name="组合 53">
            <a:extLst>
              <a:ext uri="{FF2B5EF4-FFF2-40B4-BE49-F238E27FC236}">
                <a16:creationId xmlns:a16="http://schemas.microsoft.com/office/drawing/2014/main" id="{78F6C910-AECF-BB70-86AF-4B92752CA60B}"/>
              </a:ext>
            </a:extLst>
          </p:cNvPr>
          <p:cNvGrpSpPr/>
          <p:nvPr/>
        </p:nvGrpSpPr>
        <p:grpSpPr>
          <a:xfrm>
            <a:off x="568443" y="319365"/>
            <a:ext cx="2231434" cy="400110"/>
            <a:chOff x="568442" y="319364"/>
            <a:chExt cx="2231434" cy="400111"/>
          </a:xfrm>
        </p:grpSpPr>
        <p:sp>
          <p:nvSpPr>
            <p:cNvPr id="6" name="文本框 23">
              <a:extLst>
                <a:ext uri="{FF2B5EF4-FFF2-40B4-BE49-F238E27FC236}">
                  <a16:creationId xmlns:a16="http://schemas.microsoft.com/office/drawing/2014/main" id="{AB01E591-05F1-6673-38B8-A834C2B9F87E}"/>
                </a:ext>
              </a:extLst>
            </p:cNvPr>
            <p:cNvSpPr txBox="1"/>
            <p:nvPr/>
          </p:nvSpPr>
          <p:spPr>
            <a:xfrm>
              <a:off x="665958" y="319364"/>
              <a:ext cx="2133918" cy="400111"/>
            </a:xfrm>
            <a:prstGeom prst="rect">
              <a:avLst/>
            </a:prstGeom>
            <a:noFill/>
          </p:spPr>
          <p:txBody>
            <a:bodyPr wrap="none" rtlCol="0">
              <a:spAutoFit/>
            </a:bodyPr>
            <a:lstStyle/>
            <a:p>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makehint</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 14.3 ns</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7" name="等腰三角形 6">
              <a:extLst>
                <a:ext uri="{FF2B5EF4-FFF2-40B4-BE49-F238E27FC236}">
                  <a16:creationId xmlns:a16="http://schemas.microsoft.com/office/drawing/2014/main" id="{A6E4ED1D-516E-B5FB-31A5-2C34E961A040}"/>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8" name="矩形 7">
            <a:extLst>
              <a:ext uri="{FF2B5EF4-FFF2-40B4-BE49-F238E27FC236}">
                <a16:creationId xmlns:a16="http://schemas.microsoft.com/office/drawing/2014/main" id="{698084A4-3955-7DE1-77E3-AD8626EC66E5}"/>
              </a:ext>
            </a:extLst>
          </p:cNvPr>
          <p:cNvSpPr/>
          <p:nvPr/>
        </p:nvSpPr>
        <p:spPr>
          <a:xfrm>
            <a:off x="4984181" y="3092522"/>
            <a:ext cx="687153" cy="33647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矩形 8">
            <a:extLst>
              <a:ext uri="{FF2B5EF4-FFF2-40B4-BE49-F238E27FC236}">
                <a16:creationId xmlns:a16="http://schemas.microsoft.com/office/drawing/2014/main" id="{BB9078FF-3C3D-AA63-EA68-106B777CC62E}"/>
              </a:ext>
            </a:extLst>
          </p:cNvPr>
          <p:cNvSpPr/>
          <p:nvPr/>
        </p:nvSpPr>
        <p:spPr>
          <a:xfrm>
            <a:off x="9712228" y="3890688"/>
            <a:ext cx="1190592" cy="16760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56753785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18D93A-2627-A6DB-F1FE-E99B64FB67FF}"/>
            </a:ext>
          </a:extLst>
        </p:cNvPr>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F0B648EF-CE39-8FA6-CFEA-4C6A6CFDB1AD}"/>
              </a:ext>
            </a:extLst>
          </p:cNvPr>
          <p:cNvSpPr>
            <a:spLocks noGrp="1"/>
          </p:cNvSpPr>
          <p:nvPr>
            <p:ph type="sldNum" sz="quarter" idx="12"/>
          </p:nvPr>
        </p:nvSpPr>
        <p:spPr/>
        <p:txBody>
          <a:bodyPr/>
          <a:lstStyle/>
          <a:p>
            <a:fld id="{565CE74E-AB26-4998-AD42-012C4C1AD076}" type="slidenum">
              <a:rPr lang="zh-CN" altLang="en-US" smtClean="0"/>
              <a:t>82</a:t>
            </a:fld>
            <a:endParaRPr lang="zh-CN" altLang="en-US" dirty="0"/>
          </a:p>
        </p:txBody>
      </p:sp>
      <p:pic>
        <p:nvPicPr>
          <p:cNvPr id="3" name="圖片 2">
            <a:extLst>
              <a:ext uri="{FF2B5EF4-FFF2-40B4-BE49-F238E27FC236}">
                <a16:creationId xmlns:a16="http://schemas.microsoft.com/office/drawing/2014/main" id="{A1DA37CD-A689-27BE-2BE8-5225A531A47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9948" y="2044379"/>
            <a:ext cx="5106113" cy="1762371"/>
          </a:xfrm>
          <a:prstGeom prst="rect">
            <a:avLst/>
          </a:prstGeom>
        </p:spPr>
      </p:pic>
      <p:pic>
        <p:nvPicPr>
          <p:cNvPr id="4" name="圖片 3">
            <a:extLst>
              <a:ext uri="{FF2B5EF4-FFF2-40B4-BE49-F238E27FC236}">
                <a16:creationId xmlns:a16="http://schemas.microsoft.com/office/drawing/2014/main" id="{FA660D4C-556F-4A40-A0C5-7D8F40551C3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31159" y="1299946"/>
            <a:ext cx="3972479" cy="3096057"/>
          </a:xfrm>
          <a:prstGeom prst="rect">
            <a:avLst/>
          </a:prstGeom>
        </p:spPr>
      </p:pic>
      <p:grpSp>
        <p:nvGrpSpPr>
          <p:cNvPr id="5" name="组合 53">
            <a:extLst>
              <a:ext uri="{FF2B5EF4-FFF2-40B4-BE49-F238E27FC236}">
                <a16:creationId xmlns:a16="http://schemas.microsoft.com/office/drawing/2014/main" id="{D7BB303F-8F76-BBCE-98CF-1BB5EC10A3CC}"/>
              </a:ext>
            </a:extLst>
          </p:cNvPr>
          <p:cNvGrpSpPr/>
          <p:nvPr/>
        </p:nvGrpSpPr>
        <p:grpSpPr>
          <a:xfrm>
            <a:off x="568443" y="319365"/>
            <a:ext cx="2018235" cy="400110"/>
            <a:chOff x="568442" y="319364"/>
            <a:chExt cx="2018235" cy="400111"/>
          </a:xfrm>
        </p:grpSpPr>
        <p:sp>
          <p:nvSpPr>
            <p:cNvPr id="6" name="文本框 23">
              <a:extLst>
                <a:ext uri="{FF2B5EF4-FFF2-40B4-BE49-F238E27FC236}">
                  <a16:creationId xmlns:a16="http://schemas.microsoft.com/office/drawing/2014/main" id="{DDD1DE89-412F-CDCD-83AB-5FF198B03E62}"/>
                </a:ext>
              </a:extLst>
            </p:cNvPr>
            <p:cNvSpPr txBox="1"/>
            <p:nvPr/>
          </p:nvSpPr>
          <p:spPr>
            <a:xfrm>
              <a:off x="665958" y="319364"/>
              <a:ext cx="1920719" cy="400111"/>
            </a:xfrm>
            <a:prstGeom prst="rect">
              <a:avLst/>
            </a:prstGeom>
            <a:noFill/>
          </p:spPr>
          <p:txBody>
            <a:bodyPr wrap="none" rtlCol="0">
              <a:spAutoFit/>
            </a:bodyPr>
            <a:lstStyle/>
            <a:p>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usehint</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 19.3 ns</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7" name="等腰三角形 6">
              <a:extLst>
                <a:ext uri="{FF2B5EF4-FFF2-40B4-BE49-F238E27FC236}">
                  <a16:creationId xmlns:a16="http://schemas.microsoft.com/office/drawing/2014/main" id="{3C59499A-D0FC-8C91-1008-18E266CAB577}"/>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8" name="矩形 7">
            <a:extLst>
              <a:ext uri="{FF2B5EF4-FFF2-40B4-BE49-F238E27FC236}">
                <a16:creationId xmlns:a16="http://schemas.microsoft.com/office/drawing/2014/main" id="{BCDE9C23-1EC4-1EAA-7D30-6C430101B835}"/>
              </a:ext>
            </a:extLst>
          </p:cNvPr>
          <p:cNvSpPr/>
          <p:nvPr/>
        </p:nvSpPr>
        <p:spPr>
          <a:xfrm>
            <a:off x="4984181" y="3092522"/>
            <a:ext cx="687153" cy="33647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矩形 8">
            <a:extLst>
              <a:ext uri="{FF2B5EF4-FFF2-40B4-BE49-F238E27FC236}">
                <a16:creationId xmlns:a16="http://schemas.microsoft.com/office/drawing/2014/main" id="{687D08F2-38A3-1F61-3E82-19B065A1458E}"/>
              </a:ext>
            </a:extLst>
          </p:cNvPr>
          <p:cNvSpPr/>
          <p:nvPr/>
        </p:nvSpPr>
        <p:spPr>
          <a:xfrm>
            <a:off x="9712228" y="3890688"/>
            <a:ext cx="1190592" cy="16760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98238631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989519-543B-A627-8FAE-3C004D376D97}"/>
            </a:ext>
          </a:extLst>
        </p:cNvPr>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73AB9C0D-4CC4-6B61-90D2-70A0D67D47EA}"/>
              </a:ext>
            </a:extLst>
          </p:cNvPr>
          <p:cNvSpPr>
            <a:spLocks noGrp="1"/>
          </p:cNvSpPr>
          <p:nvPr>
            <p:ph type="sldNum" sz="quarter" idx="12"/>
          </p:nvPr>
        </p:nvSpPr>
        <p:spPr/>
        <p:txBody>
          <a:bodyPr/>
          <a:lstStyle/>
          <a:p>
            <a:fld id="{565CE74E-AB26-4998-AD42-012C4C1AD076}" type="slidenum">
              <a:rPr lang="zh-CN" altLang="en-US" smtClean="0"/>
              <a:t>83</a:t>
            </a:fld>
            <a:endParaRPr lang="zh-CN" altLang="en-US" dirty="0"/>
          </a:p>
        </p:txBody>
      </p:sp>
      <p:grpSp>
        <p:nvGrpSpPr>
          <p:cNvPr id="3" name="组合 53">
            <a:extLst>
              <a:ext uri="{FF2B5EF4-FFF2-40B4-BE49-F238E27FC236}">
                <a16:creationId xmlns:a16="http://schemas.microsoft.com/office/drawing/2014/main" id="{A92702DF-93FC-057B-6CB0-11FAD89D0FBA}"/>
              </a:ext>
            </a:extLst>
          </p:cNvPr>
          <p:cNvGrpSpPr/>
          <p:nvPr/>
        </p:nvGrpSpPr>
        <p:grpSpPr>
          <a:xfrm>
            <a:off x="568443" y="319365"/>
            <a:ext cx="2133651" cy="400110"/>
            <a:chOff x="568442" y="319364"/>
            <a:chExt cx="2133651" cy="400111"/>
          </a:xfrm>
        </p:grpSpPr>
        <p:sp>
          <p:nvSpPr>
            <p:cNvPr id="4" name="文本框 23">
              <a:extLst>
                <a:ext uri="{FF2B5EF4-FFF2-40B4-BE49-F238E27FC236}">
                  <a16:creationId xmlns:a16="http://schemas.microsoft.com/office/drawing/2014/main" id="{C9A461E7-A95F-DB59-F36C-C69C624A00C6}"/>
                </a:ext>
              </a:extLst>
            </p:cNvPr>
            <p:cNvSpPr txBox="1"/>
            <p:nvPr/>
          </p:nvSpPr>
          <p:spPr>
            <a:xfrm>
              <a:off x="665958" y="319364"/>
              <a:ext cx="2036135"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Keccak - 25.02 ns</a:t>
              </a:r>
            </a:p>
          </p:txBody>
        </p:sp>
        <p:sp>
          <p:nvSpPr>
            <p:cNvPr id="5" name="等腰三角形 4">
              <a:extLst>
                <a:ext uri="{FF2B5EF4-FFF2-40B4-BE49-F238E27FC236}">
                  <a16:creationId xmlns:a16="http://schemas.microsoft.com/office/drawing/2014/main" id="{4D6E0E82-58EC-502F-E174-F9A6B0FF11AE}"/>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6" name="圖片 5">
            <a:extLst>
              <a:ext uri="{FF2B5EF4-FFF2-40B4-BE49-F238E27FC236}">
                <a16:creationId xmlns:a16="http://schemas.microsoft.com/office/drawing/2014/main" id="{7095F8C5-B2C7-F92C-4CEF-282E09BE89F5}"/>
              </a:ext>
            </a:extLst>
          </p:cNvPr>
          <p:cNvPicPr>
            <a:picLocks noChangeAspect="1"/>
          </p:cNvPicPr>
          <p:nvPr/>
        </p:nvPicPr>
        <p:blipFill rotWithShape="1">
          <a:blip r:embed="rId3"/>
          <a:srcRect t="75392" b="398"/>
          <a:stretch/>
        </p:blipFill>
        <p:spPr>
          <a:xfrm>
            <a:off x="568442" y="1027846"/>
            <a:ext cx="5265602" cy="1918950"/>
          </a:xfrm>
          <a:prstGeom prst="rect">
            <a:avLst/>
          </a:prstGeom>
        </p:spPr>
      </p:pic>
      <p:pic>
        <p:nvPicPr>
          <p:cNvPr id="7" name="圖片 6">
            <a:extLst>
              <a:ext uri="{FF2B5EF4-FFF2-40B4-BE49-F238E27FC236}">
                <a16:creationId xmlns:a16="http://schemas.microsoft.com/office/drawing/2014/main" id="{9F11FAEC-4577-0E6A-4504-9F742F1865E2}"/>
              </a:ext>
            </a:extLst>
          </p:cNvPr>
          <p:cNvPicPr>
            <a:picLocks noChangeAspect="1"/>
          </p:cNvPicPr>
          <p:nvPr/>
        </p:nvPicPr>
        <p:blipFill rotWithShape="1">
          <a:blip r:embed="rId4"/>
          <a:srcRect r="32857"/>
          <a:stretch/>
        </p:blipFill>
        <p:spPr>
          <a:xfrm>
            <a:off x="7065437" y="1027846"/>
            <a:ext cx="4126438" cy="4665052"/>
          </a:xfrm>
          <a:prstGeom prst="rect">
            <a:avLst/>
          </a:prstGeom>
        </p:spPr>
      </p:pic>
      <p:sp>
        <p:nvSpPr>
          <p:cNvPr id="8" name="矩形 7">
            <a:extLst>
              <a:ext uri="{FF2B5EF4-FFF2-40B4-BE49-F238E27FC236}">
                <a16:creationId xmlns:a16="http://schemas.microsoft.com/office/drawing/2014/main" id="{6B0B0714-1C08-2812-4132-28A46EF4755A}"/>
              </a:ext>
            </a:extLst>
          </p:cNvPr>
          <p:cNvSpPr/>
          <p:nvPr/>
        </p:nvSpPr>
        <p:spPr>
          <a:xfrm>
            <a:off x="568442" y="4005263"/>
            <a:ext cx="6096000" cy="307777"/>
          </a:xfrm>
          <a:prstGeom prst="rect">
            <a:avLst/>
          </a:prstGeom>
        </p:spPr>
        <p:txBody>
          <a:bodyPr>
            <a:spAutoFit/>
          </a:bodyPr>
          <a:lstStyle/>
          <a:p>
            <a:r>
              <a:rPr lang="en-US" altLang="zh-TW" sz="1400" dirty="0">
                <a:solidFill>
                  <a:srgbClr val="FF0000"/>
                </a:solidFill>
                <a:latin typeface="Times New Roman" panose="02020603050405020304" pitchFamily="18" charset="0"/>
                <a:cs typeface="Times New Roman" panose="02020603050405020304" pitchFamily="18" charset="0"/>
              </a:rPr>
              <a:t>Hint : Make sure the testbench cycle is set to 26 ns, or timing violations may occur.</a:t>
            </a:r>
            <a:endParaRPr lang="zh-TW" altLang="en-US" sz="1400" dirty="0">
              <a:solidFill>
                <a:srgbClr val="FF0000"/>
              </a:solidFill>
              <a:latin typeface="Times New Roman" panose="02020603050405020304" pitchFamily="18" charset="0"/>
              <a:cs typeface="Times New Roman" panose="02020603050405020304" pitchFamily="18" charset="0"/>
            </a:endParaRPr>
          </a:p>
        </p:txBody>
      </p:sp>
      <p:sp>
        <p:nvSpPr>
          <p:cNvPr id="9" name="矩形 8">
            <a:extLst>
              <a:ext uri="{FF2B5EF4-FFF2-40B4-BE49-F238E27FC236}">
                <a16:creationId xmlns:a16="http://schemas.microsoft.com/office/drawing/2014/main" id="{8EF4DAFF-B63A-844C-752F-89677C942C7D}"/>
              </a:ext>
            </a:extLst>
          </p:cNvPr>
          <p:cNvSpPr/>
          <p:nvPr/>
        </p:nvSpPr>
        <p:spPr>
          <a:xfrm>
            <a:off x="4911843" y="2419558"/>
            <a:ext cx="612658" cy="16249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矩形 9">
            <a:extLst>
              <a:ext uri="{FF2B5EF4-FFF2-40B4-BE49-F238E27FC236}">
                <a16:creationId xmlns:a16="http://schemas.microsoft.com/office/drawing/2014/main" id="{A0025AE6-931F-4C2E-68FF-4633DDB9632C}"/>
              </a:ext>
            </a:extLst>
          </p:cNvPr>
          <p:cNvSpPr/>
          <p:nvPr/>
        </p:nvSpPr>
        <p:spPr>
          <a:xfrm>
            <a:off x="9579093" y="5238958"/>
            <a:ext cx="1155582" cy="15219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52412542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1FB29A-2D59-5469-FC12-19178F255C9D}"/>
            </a:ext>
          </a:extLst>
        </p:cNvPr>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2F5378EF-2028-EC4E-9B3A-AC82B99F25B2}"/>
              </a:ext>
            </a:extLst>
          </p:cNvPr>
          <p:cNvSpPr>
            <a:spLocks noGrp="1"/>
          </p:cNvSpPr>
          <p:nvPr>
            <p:ph type="sldNum" sz="quarter" idx="12"/>
          </p:nvPr>
        </p:nvSpPr>
        <p:spPr/>
        <p:txBody>
          <a:bodyPr/>
          <a:lstStyle/>
          <a:p>
            <a:fld id="{565CE74E-AB26-4998-AD42-012C4C1AD076}" type="slidenum">
              <a:rPr lang="zh-CN" altLang="en-US" smtClean="0"/>
              <a:t>84</a:t>
            </a:fld>
            <a:endParaRPr lang="zh-CN" altLang="en-US" dirty="0"/>
          </a:p>
        </p:txBody>
      </p:sp>
      <p:grpSp>
        <p:nvGrpSpPr>
          <p:cNvPr id="3" name="组合 53">
            <a:extLst>
              <a:ext uri="{FF2B5EF4-FFF2-40B4-BE49-F238E27FC236}">
                <a16:creationId xmlns:a16="http://schemas.microsoft.com/office/drawing/2014/main" id="{AD0E188A-D7FE-95D9-95E6-7B7649E0B8D6}"/>
              </a:ext>
            </a:extLst>
          </p:cNvPr>
          <p:cNvGrpSpPr/>
          <p:nvPr/>
        </p:nvGrpSpPr>
        <p:grpSpPr>
          <a:xfrm>
            <a:off x="568443" y="319365"/>
            <a:ext cx="2069531" cy="400110"/>
            <a:chOff x="568442" y="319364"/>
            <a:chExt cx="2069531" cy="400111"/>
          </a:xfrm>
        </p:grpSpPr>
        <p:sp>
          <p:nvSpPr>
            <p:cNvPr id="4" name="文本框 23">
              <a:extLst>
                <a:ext uri="{FF2B5EF4-FFF2-40B4-BE49-F238E27FC236}">
                  <a16:creationId xmlns:a16="http://schemas.microsoft.com/office/drawing/2014/main" id="{A570DD2E-9196-44D6-46A6-F7C4AD2D4563}"/>
                </a:ext>
              </a:extLst>
            </p:cNvPr>
            <p:cNvSpPr txBox="1"/>
            <p:nvPr/>
          </p:nvSpPr>
          <p:spPr>
            <a:xfrm>
              <a:off x="665958" y="319364"/>
              <a:ext cx="1972015"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Keccak - 25.02ns</a:t>
              </a:r>
            </a:p>
          </p:txBody>
        </p:sp>
        <p:sp>
          <p:nvSpPr>
            <p:cNvPr id="5" name="等腰三角形 4">
              <a:extLst>
                <a:ext uri="{FF2B5EF4-FFF2-40B4-BE49-F238E27FC236}">
                  <a16:creationId xmlns:a16="http://schemas.microsoft.com/office/drawing/2014/main" id="{13D2279E-93D3-D846-372F-122675FF72E0}"/>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6" name="圖片 5">
            <a:extLst>
              <a:ext uri="{FF2B5EF4-FFF2-40B4-BE49-F238E27FC236}">
                <a16:creationId xmlns:a16="http://schemas.microsoft.com/office/drawing/2014/main" id="{11EC83EA-E936-5AC7-D163-4229247D51C8}"/>
              </a:ext>
            </a:extLst>
          </p:cNvPr>
          <p:cNvPicPr>
            <a:picLocks noChangeAspect="1"/>
          </p:cNvPicPr>
          <p:nvPr/>
        </p:nvPicPr>
        <p:blipFill>
          <a:blip r:embed="rId3"/>
          <a:stretch>
            <a:fillRect/>
          </a:stretch>
        </p:blipFill>
        <p:spPr>
          <a:xfrm>
            <a:off x="597829" y="1101970"/>
            <a:ext cx="10800000" cy="2089747"/>
          </a:xfrm>
          <a:prstGeom prst="rect">
            <a:avLst/>
          </a:prstGeom>
        </p:spPr>
      </p:pic>
      <p:pic>
        <p:nvPicPr>
          <p:cNvPr id="7" name="圖片 6">
            <a:extLst>
              <a:ext uri="{FF2B5EF4-FFF2-40B4-BE49-F238E27FC236}">
                <a16:creationId xmlns:a16="http://schemas.microsoft.com/office/drawing/2014/main" id="{08D11F07-B8CD-FF0C-2320-E118423335F7}"/>
              </a:ext>
            </a:extLst>
          </p:cNvPr>
          <p:cNvPicPr>
            <a:picLocks noChangeAspect="1"/>
          </p:cNvPicPr>
          <p:nvPr/>
        </p:nvPicPr>
        <p:blipFill>
          <a:blip r:embed="rId4"/>
          <a:stretch>
            <a:fillRect/>
          </a:stretch>
        </p:blipFill>
        <p:spPr>
          <a:xfrm>
            <a:off x="597829" y="3429000"/>
            <a:ext cx="9360000" cy="2561288"/>
          </a:xfrm>
          <a:prstGeom prst="rect">
            <a:avLst/>
          </a:prstGeom>
        </p:spPr>
      </p:pic>
    </p:spTree>
    <p:extLst>
      <p:ext uri="{BB962C8B-B14F-4D97-AF65-F5344CB8AC3E}">
        <p14:creationId xmlns:p14="http://schemas.microsoft.com/office/powerpoint/2010/main" val="43500232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3996340" cy="400110"/>
            <a:chOff x="568442" y="319364"/>
            <a:chExt cx="3996340" cy="400111"/>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3898824"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Modular </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Rduction</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Block Diagram</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A1DB125F-DE6E-5718-B044-18A075F282F9}"/>
              </a:ext>
            </a:extLst>
          </p:cNvPr>
          <p:cNvSpPr>
            <a:spLocks noGrp="1"/>
          </p:cNvSpPr>
          <p:nvPr>
            <p:ph type="sldNum" sz="quarter" idx="12"/>
          </p:nvPr>
        </p:nvSpPr>
        <p:spPr/>
        <p:txBody>
          <a:bodyPr/>
          <a:lstStyle/>
          <a:p>
            <a:fld id="{565CE74E-AB26-4998-AD42-012C4C1AD076}" type="slidenum">
              <a:rPr lang="zh-CN" altLang="en-US" smtClean="0"/>
              <a:t>85</a:t>
            </a:fld>
            <a:endParaRPr lang="zh-CN" altLang="en-US" dirty="0"/>
          </a:p>
        </p:txBody>
      </p:sp>
      <p:pic>
        <p:nvPicPr>
          <p:cNvPr id="5" name="圖片 4">
            <a:extLst>
              <a:ext uri="{FF2B5EF4-FFF2-40B4-BE49-F238E27FC236}">
                <a16:creationId xmlns:a16="http://schemas.microsoft.com/office/drawing/2014/main" id="{11924408-3213-43BC-9609-FF49811A243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6000" y="1683966"/>
            <a:ext cx="11520000" cy="3895855"/>
          </a:xfrm>
          <a:prstGeom prst="rect">
            <a:avLst/>
          </a:prstGeom>
        </p:spPr>
      </p:pic>
    </p:spTree>
    <p:extLst>
      <p:ext uri="{BB962C8B-B14F-4D97-AF65-F5344CB8AC3E}">
        <p14:creationId xmlns:p14="http://schemas.microsoft.com/office/powerpoint/2010/main" val="356771008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2468678" cy="400110"/>
            <a:chOff x="568442" y="319364"/>
            <a:chExt cx="2468678" cy="400111"/>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2371162"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BU </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Block Diagram</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A1DB125F-DE6E-5718-B044-18A075F282F9}"/>
              </a:ext>
            </a:extLst>
          </p:cNvPr>
          <p:cNvSpPr>
            <a:spLocks noGrp="1"/>
          </p:cNvSpPr>
          <p:nvPr>
            <p:ph type="sldNum" sz="quarter" idx="12"/>
          </p:nvPr>
        </p:nvSpPr>
        <p:spPr/>
        <p:txBody>
          <a:bodyPr/>
          <a:lstStyle/>
          <a:p>
            <a:fld id="{565CE74E-AB26-4998-AD42-012C4C1AD076}" type="slidenum">
              <a:rPr lang="zh-CN" altLang="en-US" smtClean="0"/>
              <a:t>86</a:t>
            </a:fld>
            <a:endParaRPr lang="zh-CN" altLang="en-US" dirty="0"/>
          </a:p>
        </p:txBody>
      </p:sp>
      <p:pic>
        <p:nvPicPr>
          <p:cNvPr id="5" name="圖片 4">
            <a:extLst>
              <a:ext uri="{FF2B5EF4-FFF2-40B4-BE49-F238E27FC236}">
                <a16:creationId xmlns:a16="http://schemas.microsoft.com/office/drawing/2014/main" id="{E8D13D5C-201B-4351-9B78-753EBF3E1FF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6000" y="952886"/>
            <a:ext cx="11520000" cy="4952227"/>
          </a:xfrm>
          <a:prstGeom prst="rect">
            <a:avLst/>
          </a:prstGeom>
        </p:spPr>
      </p:pic>
    </p:spTree>
    <p:extLst>
      <p:ext uri="{BB962C8B-B14F-4D97-AF65-F5344CB8AC3E}">
        <p14:creationId xmlns:p14="http://schemas.microsoft.com/office/powerpoint/2010/main" val="142009071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C36E55-6EF9-3923-4757-60C236B2EF75}"/>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32A69758-CC1B-D92B-F33A-4DFE94ABE525}"/>
              </a:ext>
            </a:extLst>
          </p:cNvPr>
          <p:cNvGrpSpPr/>
          <p:nvPr/>
        </p:nvGrpSpPr>
        <p:grpSpPr>
          <a:xfrm>
            <a:off x="568443" y="319365"/>
            <a:ext cx="1989381" cy="400110"/>
            <a:chOff x="568442" y="319364"/>
            <a:chExt cx="1989381" cy="400111"/>
          </a:xfrm>
        </p:grpSpPr>
        <p:sp>
          <p:nvSpPr>
            <p:cNvPr id="55" name="文本框 23">
              <a:extLst>
                <a:ext uri="{FF2B5EF4-FFF2-40B4-BE49-F238E27FC236}">
                  <a16:creationId xmlns:a16="http://schemas.microsoft.com/office/drawing/2014/main" id="{DA8CC1CE-4737-B807-2855-203A1AA1D856}"/>
                </a:ext>
              </a:extLst>
            </p:cNvPr>
            <p:cNvSpPr txBox="1"/>
            <p:nvPr/>
          </p:nvSpPr>
          <p:spPr>
            <a:xfrm>
              <a:off x="665958" y="319364"/>
              <a:ext cx="1891865"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BU Critical Path</a:t>
              </a:r>
            </a:p>
          </p:txBody>
        </p:sp>
        <p:sp>
          <p:nvSpPr>
            <p:cNvPr id="56" name="等腰三角形 55">
              <a:extLst>
                <a:ext uri="{FF2B5EF4-FFF2-40B4-BE49-F238E27FC236}">
                  <a16:creationId xmlns:a16="http://schemas.microsoft.com/office/drawing/2014/main" id="{CF8D55AD-B304-8A53-E4C0-C272053DC6C4}"/>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23B2CD85-DA93-217E-D17B-E3EF01A266F2}"/>
              </a:ext>
            </a:extLst>
          </p:cNvPr>
          <p:cNvSpPr>
            <a:spLocks noGrp="1"/>
          </p:cNvSpPr>
          <p:nvPr>
            <p:ph type="sldNum" sz="quarter" idx="12"/>
          </p:nvPr>
        </p:nvSpPr>
        <p:spPr/>
        <p:txBody>
          <a:bodyPr/>
          <a:lstStyle/>
          <a:p>
            <a:fld id="{565CE74E-AB26-4998-AD42-012C4C1AD076}" type="slidenum">
              <a:rPr lang="zh-CN" altLang="en-US" smtClean="0"/>
              <a:t>87</a:t>
            </a:fld>
            <a:endParaRPr lang="zh-CN" altLang="en-US" dirty="0"/>
          </a:p>
        </p:txBody>
      </p:sp>
      <p:sp>
        <p:nvSpPr>
          <p:cNvPr id="4" name="矩形 3">
            <a:extLst>
              <a:ext uri="{FF2B5EF4-FFF2-40B4-BE49-F238E27FC236}">
                <a16:creationId xmlns:a16="http://schemas.microsoft.com/office/drawing/2014/main" id="{723A62B6-2A7F-E024-FA7F-44ED13943E79}"/>
              </a:ext>
            </a:extLst>
          </p:cNvPr>
          <p:cNvSpPr/>
          <p:nvPr/>
        </p:nvSpPr>
        <p:spPr>
          <a:xfrm>
            <a:off x="1926876" y="2793050"/>
            <a:ext cx="646916" cy="836595"/>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dirty="0"/>
              <a:t>DFF</a:t>
            </a:r>
          </a:p>
        </p:txBody>
      </p:sp>
      <p:cxnSp>
        <p:nvCxnSpPr>
          <p:cNvPr id="6" name="直線單箭頭接點 5">
            <a:extLst>
              <a:ext uri="{FF2B5EF4-FFF2-40B4-BE49-F238E27FC236}">
                <a16:creationId xmlns:a16="http://schemas.microsoft.com/office/drawing/2014/main" id="{01356C03-A52A-6A7F-C6FA-199A6F581642}"/>
              </a:ext>
            </a:extLst>
          </p:cNvPr>
          <p:cNvCxnSpPr>
            <a:cxnSpLocks/>
            <a:stCxn id="4" idx="3"/>
          </p:cNvCxnSpPr>
          <p:nvPr/>
        </p:nvCxnSpPr>
        <p:spPr>
          <a:xfrm>
            <a:off x="2573792" y="3211348"/>
            <a:ext cx="38213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文字方塊 21">
            <a:extLst>
              <a:ext uri="{FF2B5EF4-FFF2-40B4-BE49-F238E27FC236}">
                <a16:creationId xmlns:a16="http://schemas.microsoft.com/office/drawing/2014/main" id="{D8BB6B67-24F7-136E-EB21-7E66025AF92C}"/>
              </a:ext>
            </a:extLst>
          </p:cNvPr>
          <p:cNvSpPr txBox="1"/>
          <p:nvPr/>
        </p:nvSpPr>
        <p:spPr>
          <a:xfrm>
            <a:off x="1319035" y="2034330"/>
            <a:ext cx="3682512" cy="560795"/>
          </a:xfrm>
          <a:prstGeom prst="rect">
            <a:avLst/>
          </a:prstGeom>
          <a:noFill/>
        </p:spPr>
        <p:txBody>
          <a:bodyPr wrap="square" rtlCol="0">
            <a:spAutoFit/>
          </a:bodyPr>
          <a:lstStyle/>
          <a:p>
            <a:pPr marL="285750" indent="-285750" algn="just">
              <a:lnSpc>
                <a:spcPct val="200000"/>
              </a:lnSpc>
              <a:buFont typeface="Wingdings" panose="05000000000000000000" pitchFamily="2" charset="2"/>
              <a:buChar char="ü"/>
            </a:pPr>
            <a:r>
              <a:rPr lang="en-US" altLang="zh-TW" kern="100" dirty="0">
                <a:latin typeface="Times New Roman" panose="02020603050405020304" pitchFamily="18" charset="0"/>
                <a:ea typeface="微軟正黑體" panose="020B0604030504040204" pitchFamily="34" charset="-120"/>
                <a:cs typeface="Times New Roman" panose="02020603050405020304" pitchFamily="18" charset="0"/>
              </a:rPr>
              <a:t>Individual Function Delay :</a:t>
            </a:r>
          </a:p>
        </p:txBody>
      </p:sp>
      <p:graphicFrame>
        <p:nvGraphicFramePr>
          <p:cNvPr id="27" name="表格 26">
            <a:extLst>
              <a:ext uri="{FF2B5EF4-FFF2-40B4-BE49-F238E27FC236}">
                <a16:creationId xmlns:a16="http://schemas.microsoft.com/office/drawing/2014/main" id="{41ACFE8E-E937-9718-0EBB-7D1D619E58F8}"/>
              </a:ext>
            </a:extLst>
          </p:cNvPr>
          <p:cNvGraphicFramePr>
            <a:graphicFrameLocks noGrp="1"/>
          </p:cNvGraphicFramePr>
          <p:nvPr>
            <p:extLst>
              <p:ext uri="{D42A27DB-BD31-4B8C-83A1-F6EECF244321}">
                <p14:modId xmlns:p14="http://schemas.microsoft.com/office/powerpoint/2010/main" val="1217567403"/>
              </p:ext>
            </p:extLst>
          </p:nvPr>
        </p:nvGraphicFramePr>
        <p:xfrm>
          <a:off x="915841" y="3676379"/>
          <a:ext cx="10260000" cy="675640"/>
        </p:xfrm>
        <a:graphic>
          <a:graphicData uri="http://schemas.openxmlformats.org/drawingml/2006/table">
            <a:tbl>
              <a:tblPr firstRow="1" bandRow="1">
                <a:tableStyleId>{5C22544A-7EE6-4342-B048-85BDC9FD1C3A}</a:tableStyleId>
              </a:tblPr>
              <a:tblGrid>
                <a:gridCol w="1026000">
                  <a:extLst>
                    <a:ext uri="{9D8B030D-6E8A-4147-A177-3AD203B41FA5}">
                      <a16:colId xmlns:a16="http://schemas.microsoft.com/office/drawing/2014/main" val="245068099"/>
                    </a:ext>
                  </a:extLst>
                </a:gridCol>
                <a:gridCol w="1026000">
                  <a:extLst>
                    <a:ext uri="{9D8B030D-6E8A-4147-A177-3AD203B41FA5}">
                      <a16:colId xmlns:a16="http://schemas.microsoft.com/office/drawing/2014/main" val="1784923480"/>
                    </a:ext>
                  </a:extLst>
                </a:gridCol>
                <a:gridCol w="1026000">
                  <a:extLst>
                    <a:ext uri="{9D8B030D-6E8A-4147-A177-3AD203B41FA5}">
                      <a16:colId xmlns:a16="http://schemas.microsoft.com/office/drawing/2014/main" val="779164080"/>
                    </a:ext>
                  </a:extLst>
                </a:gridCol>
                <a:gridCol w="1026000">
                  <a:extLst>
                    <a:ext uri="{9D8B030D-6E8A-4147-A177-3AD203B41FA5}">
                      <a16:colId xmlns:a16="http://schemas.microsoft.com/office/drawing/2014/main" val="1074656187"/>
                    </a:ext>
                  </a:extLst>
                </a:gridCol>
                <a:gridCol w="1026000">
                  <a:extLst>
                    <a:ext uri="{9D8B030D-6E8A-4147-A177-3AD203B41FA5}">
                      <a16:colId xmlns:a16="http://schemas.microsoft.com/office/drawing/2014/main" val="3721044822"/>
                    </a:ext>
                  </a:extLst>
                </a:gridCol>
                <a:gridCol w="1026000">
                  <a:extLst>
                    <a:ext uri="{9D8B030D-6E8A-4147-A177-3AD203B41FA5}">
                      <a16:colId xmlns:a16="http://schemas.microsoft.com/office/drawing/2014/main" val="1478380745"/>
                    </a:ext>
                  </a:extLst>
                </a:gridCol>
                <a:gridCol w="1026000">
                  <a:extLst>
                    <a:ext uri="{9D8B030D-6E8A-4147-A177-3AD203B41FA5}">
                      <a16:colId xmlns:a16="http://schemas.microsoft.com/office/drawing/2014/main" val="3835713232"/>
                    </a:ext>
                  </a:extLst>
                </a:gridCol>
                <a:gridCol w="1026000">
                  <a:extLst>
                    <a:ext uri="{9D8B030D-6E8A-4147-A177-3AD203B41FA5}">
                      <a16:colId xmlns:a16="http://schemas.microsoft.com/office/drawing/2014/main" val="3838116332"/>
                    </a:ext>
                  </a:extLst>
                </a:gridCol>
                <a:gridCol w="1026000">
                  <a:extLst>
                    <a:ext uri="{9D8B030D-6E8A-4147-A177-3AD203B41FA5}">
                      <a16:colId xmlns:a16="http://schemas.microsoft.com/office/drawing/2014/main" val="2761150186"/>
                    </a:ext>
                  </a:extLst>
                </a:gridCol>
                <a:gridCol w="1026000">
                  <a:extLst>
                    <a:ext uri="{9D8B030D-6E8A-4147-A177-3AD203B41FA5}">
                      <a16:colId xmlns:a16="http://schemas.microsoft.com/office/drawing/2014/main" val="1067117325"/>
                    </a:ext>
                  </a:extLst>
                </a:gridCol>
              </a:tblGrid>
              <a:tr h="337820">
                <a:tc>
                  <a:txBody>
                    <a:bodyPr/>
                    <a:lstStyle/>
                    <a:p>
                      <a:r>
                        <a:rPr lang="en-US" altLang="zh-TW" sz="1400" b="0" dirty="0" err="1">
                          <a:solidFill>
                            <a:schemeClr val="tx1"/>
                          </a:solidFill>
                          <a:latin typeface="Times New Roman" panose="02020603050405020304" pitchFamily="18" charset="0"/>
                          <a:cs typeface="Times New Roman" panose="02020603050405020304" pitchFamily="18" charset="0"/>
                        </a:rPr>
                        <a:t>Incr</a:t>
                      </a:r>
                      <a:r>
                        <a:rPr lang="zh-TW" altLang="en-US" sz="1400" b="0" dirty="0">
                          <a:solidFill>
                            <a:schemeClr val="tx1"/>
                          </a:solidFill>
                          <a:latin typeface="Times New Roman" panose="02020603050405020304" pitchFamily="18" charset="0"/>
                          <a:cs typeface="Times New Roman" panose="02020603050405020304" pitchFamily="18" charset="0"/>
                        </a:rPr>
                        <a:t>：  </a:t>
                      </a:r>
                      <a:r>
                        <a:rPr lang="en-US" altLang="zh-TW" sz="1400" b="0" dirty="0">
                          <a:solidFill>
                            <a:schemeClr val="tx1"/>
                          </a:solidFill>
                          <a:latin typeface="Times New Roman" panose="02020603050405020304" pitchFamily="18" charset="0"/>
                          <a:cs typeface="Times New Roman" panose="02020603050405020304" pitchFamily="18" charset="0"/>
                        </a:rPr>
                        <a:t>(us)</a:t>
                      </a:r>
                      <a:endParaRPr lang="zh-TW" altLang="en-US" sz="1400" b="0" dirty="0">
                        <a:solidFill>
                          <a:schemeClr val="tx1"/>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TW" sz="1400" b="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400" b="0" dirty="0">
                        <a:solidFill>
                          <a:schemeClr val="tx1"/>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TW" sz="1400" b="0" dirty="0">
                          <a:solidFill>
                            <a:schemeClr val="tx1"/>
                          </a:solidFill>
                          <a:latin typeface="Times New Roman" panose="02020603050405020304" pitchFamily="18" charset="0"/>
                          <a:cs typeface="Times New Roman" panose="02020603050405020304" pitchFamily="18" charset="0"/>
                        </a:rPr>
                        <a:t>1.17</a:t>
                      </a:r>
                      <a:endParaRPr lang="zh-TW" altLang="en-US" sz="1400" b="0" dirty="0">
                        <a:solidFill>
                          <a:schemeClr val="tx1"/>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TW" sz="1400" b="0" dirty="0">
                          <a:solidFill>
                            <a:schemeClr val="tx1"/>
                          </a:solidFill>
                          <a:latin typeface="Times New Roman" panose="02020603050405020304" pitchFamily="18" charset="0"/>
                          <a:cs typeface="Times New Roman" panose="02020603050405020304" pitchFamily="18" charset="0"/>
                        </a:rPr>
                        <a:t>2.9</a:t>
                      </a:r>
                      <a:endParaRPr lang="zh-TW" altLang="en-US" sz="1400" b="0" dirty="0">
                        <a:solidFill>
                          <a:schemeClr val="tx1"/>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TW" sz="1400" b="0" dirty="0">
                          <a:solidFill>
                            <a:schemeClr val="tx1"/>
                          </a:solidFill>
                          <a:latin typeface="Times New Roman" panose="02020603050405020304" pitchFamily="18" charset="0"/>
                          <a:cs typeface="Times New Roman" panose="02020603050405020304" pitchFamily="18" charset="0"/>
                        </a:rPr>
                        <a:t>0.89</a:t>
                      </a:r>
                      <a:endParaRPr lang="zh-TW" altLang="en-US" sz="1400" b="0" dirty="0">
                        <a:solidFill>
                          <a:schemeClr val="tx1"/>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TW" sz="1400" b="0" dirty="0">
                          <a:solidFill>
                            <a:schemeClr val="tx1"/>
                          </a:solidFill>
                          <a:latin typeface="Times New Roman" panose="02020603050405020304" pitchFamily="18" charset="0"/>
                          <a:cs typeface="Times New Roman" panose="02020603050405020304" pitchFamily="18" charset="0"/>
                        </a:rPr>
                        <a:t>17.25</a:t>
                      </a:r>
                      <a:endParaRPr lang="zh-TW" altLang="en-US" sz="1400" b="0" dirty="0">
                        <a:solidFill>
                          <a:schemeClr val="tx1"/>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TW" sz="1400" b="0" dirty="0">
                          <a:solidFill>
                            <a:schemeClr val="tx1"/>
                          </a:solidFill>
                          <a:latin typeface="Times New Roman" panose="02020603050405020304" pitchFamily="18" charset="0"/>
                          <a:cs typeface="Times New Roman" panose="02020603050405020304" pitchFamily="18" charset="0"/>
                        </a:rPr>
                        <a:t>26.89</a:t>
                      </a:r>
                      <a:endParaRPr lang="zh-TW" altLang="en-US" sz="1400" b="0" dirty="0">
                        <a:solidFill>
                          <a:schemeClr val="tx1"/>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TW" sz="1400" b="0" dirty="0">
                          <a:solidFill>
                            <a:schemeClr val="tx1"/>
                          </a:solidFill>
                          <a:latin typeface="Times New Roman" panose="02020603050405020304" pitchFamily="18" charset="0"/>
                          <a:cs typeface="Times New Roman" panose="02020603050405020304" pitchFamily="18" charset="0"/>
                        </a:rPr>
                        <a:t>0.98</a:t>
                      </a:r>
                      <a:endParaRPr lang="zh-TW" altLang="en-US" sz="1400" b="0" dirty="0">
                        <a:solidFill>
                          <a:schemeClr val="tx1"/>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TW" sz="1400" b="0" dirty="0">
                          <a:solidFill>
                            <a:schemeClr val="tx1"/>
                          </a:solidFill>
                          <a:latin typeface="Times New Roman" panose="02020603050405020304" pitchFamily="18" charset="0"/>
                          <a:cs typeface="Times New Roman" panose="02020603050405020304" pitchFamily="18" charset="0"/>
                        </a:rPr>
                        <a:t>5.44</a:t>
                      </a:r>
                      <a:endParaRPr lang="zh-TW" altLang="en-US" sz="1400" b="0" dirty="0">
                        <a:solidFill>
                          <a:schemeClr val="tx1"/>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400" b="0" dirty="0">
                          <a:solidFill>
                            <a:schemeClr val="tx1"/>
                          </a:solidFill>
                          <a:latin typeface="Times New Roman" panose="02020603050405020304" pitchFamily="18" charset="0"/>
                          <a:cs typeface="Times New Roman" panose="02020603050405020304" pitchFamily="18" charset="0"/>
                        </a:rPr>
                        <a:t>0(D)</a:t>
                      </a:r>
                      <a:endParaRPr lang="zh-TW" altLang="en-US" sz="1400" b="0" dirty="0">
                        <a:solidFill>
                          <a:schemeClr val="tx1"/>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23845753"/>
                  </a:ext>
                </a:extLst>
              </a:tr>
              <a:tr h="337820">
                <a:tc>
                  <a:txBody>
                    <a:bodyPr/>
                    <a:lstStyle/>
                    <a:p>
                      <a:r>
                        <a:rPr lang="en-US" altLang="zh-TW" sz="1400" b="0" dirty="0">
                          <a:solidFill>
                            <a:schemeClr val="tx1"/>
                          </a:solidFill>
                          <a:latin typeface="Times New Roman" panose="02020603050405020304" pitchFamily="18" charset="0"/>
                          <a:cs typeface="Times New Roman" panose="02020603050405020304" pitchFamily="18" charset="0"/>
                        </a:rPr>
                        <a:t>Path</a:t>
                      </a:r>
                      <a:r>
                        <a:rPr lang="zh-TW" altLang="en-US" sz="1400" b="0" dirty="0">
                          <a:solidFill>
                            <a:schemeClr val="tx1"/>
                          </a:solidFill>
                          <a:latin typeface="Times New Roman" panose="02020603050405020304" pitchFamily="18" charset="0"/>
                          <a:cs typeface="Times New Roman" panose="02020603050405020304" pitchFamily="18" charset="0"/>
                        </a:rPr>
                        <a:t>： </a:t>
                      </a:r>
                      <a:r>
                        <a:rPr lang="en-US" altLang="zh-TW" sz="1400" b="0" dirty="0">
                          <a:solidFill>
                            <a:schemeClr val="tx1"/>
                          </a:solidFill>
                          <a:latin typeface="Times New Roman" panose="02020603050405020304" pitchFamily="18" charset="0"/>
                          <a:cs typeface="Times New Roman" panose="02020603050405020304" pitchFamily="18" charset="0"/>
                        </a:rPr>
                        <a:t>(us)</a:t>
                      </a:r>
                      <a:endParaRPr lang="zh-TW" altLang="en-US" sz="1400" b="0" dirty="0">
                        <a:solidFill>
                          <a:schemeClr val="tx1"/>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TW" sz="1400" b="0" dirty="0">
                          <a:solidFill>
                            <a:schemeClr val="tx1"/>
                          </a:solidFill>
                          <a:latin typeface="Times New Roman" panose="02020603050405020304" pitchFamily="18" charset="0"/>
                          <a:cs typeface="Times New Roman" panose="02020603050405020304" pitchFamily="18" charset="0"/>
                        </a:rPr>
                        <a:t>1</a:t>
                      </a:r>
                      <a:endParaRPr lang="zh-TW" altLang="en-US" sz="1400" b="0" dirty="0">
                        <a:solidFill>
                          <a:schemeClr val="tx1"/>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TW" sz="1400" b="0" dirty="0">
                          <a:solidFill>
                            <a:schemeClr val="tx1"/>
                          </a:solidFill>
                          <a:latin typeface="Times New Roman" panose="02020603050405020304" pitchFamily="18" charset="0"/>
                          <a:cs typeface="Times New Roman" panose="02020603050405020304" pitchFamily="18" charset="0"/>
                        </a:rPr>
                        <a:t>2.17</a:t>
                      </a:r>
                      <a:endParaRPr lang="zh-TW" altLang="en-US" sz="1400" b="0" dirty="0">
                        <a:solidFill>
                          <a:schemeClr val="tx1"/>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TW" sz="1400" b="0" dirty="0">
                          <a:solidFill>
                            <a:schemeClr val="tx1"/>
                          </a:solidFill>
                          <a:latin typeface="Times New Roman" panose="02020603050405020304" pitchFamily="18" charset="0"/>
                          <a:cs typeface="Times New Roman" panose="02020603050405020304" pitchFamily="18" charset="0"/>
                        </a:rPr>
                        <a:t>5.07</a:t>
                      </a:r>
                      <a:endParaRPr lang="zh-TW" altLang="en-US" sz="1400" b="0" dirty="0">
                        <a:solidFill>
                          <a:schemeClr val="tx1"/>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TW" sz="1400" b="0" dirty="0">
                          <a:solidFill>
                            <a:schemeClr val="tx1"/>
                          </a:solidFill>
                          <a:latin typeface="Times New Roman" panose="02020603050405020304" pitchFamily="18" charset="0"/>
                          <a:cs typeface="Times New Roman" panose="02020603050405020304" pitchFamily="18" charset="0"/>
                        </a:rPr>
                        <a:t>5.96</a:t>
                      </a:r>
                      <a:endParaRPr lang="zh-TW" altLang="en-US" sz="1400" b="0" dirty="0">
                        <a:solidFill>
                          <a:schemeClr val="tx1"/>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TW" sz="1400" b="0" dirty="0">
                          <a:solidFill>
                            <a:schemeClr val="tx1"/>
                          </a:solidFill>
                          <a:latin typeface="Times New Roman" panose="02020603050405020304" pitchFamily="18" charset="0"/>
                          <a:cs typeface="Times New Roman" panose="02020603050405020304" pitchFamily="18" charset="0"/>
                        </a:rPr>
                        <a:t>23.21</a:t>
                      </a:r>
                      <a:endParaRPr lang="zh-TW" altLang="en-US" sz="1400" b="0" dirty="0">
                        <a:solidFill>
                          <a:schemeClr val="tx1"/>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TW" sz="1400" b="0" dirty="0">
                          <a:solidFill>
                            <a:schemeClr val="tx1"/>
                          </a:solidFill>
                          <a:latin typeface="Times New Roman" panose="02020603050405020304" pitchFamily="18" charset="0"/>
                          <a:cs typeface="Times New Roman" panose="02020603050405020304" pitchFamily="18" charset="0"/>
                        </a:rPr>
                        <a:t>50.10</a:t>
                      </a:r>
                      <a:endParaRPr lang="zh-TW" altLang="en-US" sz="1400" b="0" dirty="0">
                        <a:solidFill>
                          <a:schemeClr val="tx1"/>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TW" sz="1400" b="0" dirty="0">
                          <a:solidFill>
                            <a:schemeClr val="tx1"/>
                          </a:solidFill>
                          <a:latin typeface="Times New Roman" panose="02020603050405020304" pitchFamily="18" charset="0"/>
                          <a:cs typeface="Times New Roman" panose="02020603050405020304" pitchFamily="18" charset="0"/>
                        </a:rPr>
                        <a:t>51.08</a:t>
                      </a:r>
                      <a:endParaRPr lang="zh-TW" altLang="en-US" sz="1400" b="0" dirty="0">
                        <a:solidFill>
                          <a:schemeClr val="tx1"/>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TW" sz="1400" b="0" dirty="0">
                          <a:solidFill>
                            <a:schemeClr val="tx1"/>
                          </a:solidFill>
                          <a:latin typeface="Times New Roman" panose="02020603050405020304" pitchFamily="18" charset="0"/>
                          <a:cs typeface="Times New Roman" panose="02020603050405020304" pitchFamily="18" charset="0"/>
                        </a:rPr>
                        <a:t>56.52</a:t>
                      </a:r>
                      <a:endParaRPr lang="zh-TW" altLang="en-US" sz="1400" b="0" dirty="0">
                        <a:solidFill>
                          <a:schemeClr val="tx1"/>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400" b="0" dirty="0">
                          <a:solidFill>
                            <a:schemeClr val="tx1"/>
                          </a:solidFill>
                          <a:latin typeface="Times New Roman" panose="02020603050405020304" pitchFamily="18" charset="0"/>
                          <a:cs typeface="Times New Roman" panose="02020603050405020304" pitchFamily="18" charset="0"/>
                        </a:rPr>
                        <a:t>56.52</a:t>
                      </a:r>
                      <a:endParaRPr lang="zh-TW" altLang="en-US" sz="1400" b="0" dirty="0">
                        <a:solidFill>
                          <a:schemeClr val="tx1"/>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07530920"/>
                  </a:ext>
                </a:extLst>
              </a:tr>
            </a:tbl>
          </a:graphicData>
        </a:graphic>
      </p:graphicFrame>
      <p:sp>
        <p:nvSpPr>
          <p:cNvPr id="30" name="矩形 29">
            <a:extLst>
              <a:ext uri="{FF2B5EF4-FFF2-40B4-BE49-F238E27FC236}">
                <a16:creationId xmlns:a16="http://schemas.microsoft.com/office/drawing/2014/main" id="{AB4DF3D3-C67D-9F61-80F7-10A89C52E445}"/>
              </a:ext>
            </a:extLst>
          </p:cNvPr>
          <p:cNvSpPr/>
          <p:nvPr/>
        </p:nvSpPr>
        <p:spPr>
          <a:xfrm>
            <a:off x="2955925" y="2793050"/>
            <a:ext cx="646916" cy="836595"/>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dirty="0"/>
              <a:t>MUX</a:t>
            </a:r>
          </a:p>
        </p:txBody>
      </p:sp>
      <p:cxnSp>
        <p:nvCxnSpPr>
          <p:cNvPr id="31" name="直線單箭頭接點 30">
            <a:extLst>
              <a:ext uri="{FF2B5EF4-FFF2-40B4-BE49-F238E27FC236}">
                <a16:creationId xmlns:a16="http://schemas.microsoft.com/office/drawing/2014/main" id="{FA6AFD1F-D76E-8745-0090-65BC36ABC867}"/>
              </a:ext>
            </a:extLst>
          </p:cNvPr>
          <p:cNvCxnSpPr>
            <a:cxnSpLocks/>
            <a:stCxn id="30" idx="3"/>
          </p:cNvCxnSpPr>
          <p:nvPr/>
        </p:nvCxnSpPr>
        <p:spPr>
          <a:xfrm>
            <a:off x="3602841" y="3211348"/>
            <a:ext cx="38213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矩形 31">
            <a:extLst>
              <a:ext uri="{FF2B5EF4-FFF2-40B4-BE49-F238E27FC236}">
                <a16:creationId xmlns:a16="http://schemas.microsoft.com/office/drawing/2014/main" id="{F137CF51-08CA-3C7B-E59E-584A702E57F2}"/>
              </a:ext>
            </a:extLst>
          </p:cNvPr>
          <p:cNvSpPr/>
          <p:nvPr/>
        </p:nvSpPr>
        <p:spPr>
          <a:xfrm>
            <a:off x="3984974" y="2789244"/>
            <a:ext cx="646916" cy="836595"/>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dirty="0"/>
              <a:t>Mod</a:t>
            </a:r>
          </a:p>
          <a:p>
            <a:pPr algn="ctr"/>
            <a:r>
              <a:rPr lang="en-US" altLang="zh-TW" sz="1400" dirty="0"/>
              <a:t>Sub</a:t>
            </a:r>
          </a:p>
        </p:txBody>
      </p:sp>
      <p:cxnSp>
        <p:nvCxnSpPr>
          <p:cNvPr id="33" name="直線單箭頭接點 32">
            <a:extLst>
              <a:ext uri="{FF2B5EF4-FFF2-40B4-BE49-F238E27FC236}">
                <a16:creationId xmlns:a16="http://schemas.microsoft.com/office/drawing/2014/main" id="{43D7CE58-19FB-41B0-B921-E7250938B8A4}"/>
              </a:ext>
            </a:extLst>
          </p:cNvPr>
          <p:cNvCxnSpPr>
            <a:cxnSpLocks/>
            <a:stCxn id="32" idx="3"/>
          </p:cNvCxnSpPr>
          <p:nvPr/>
        </p:nvCxnSpPr>
        <p:spPr>
          <a:xfrm>
            <a:off x="4631890" y="3207542"/>
            <a:ext cx="38213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矩形 33">
            <a:extLst>
              <a:ext uri="{FF2B5EF4-FFF2-40B4-BE49-F238E27FC236}">
                <a16:creationId xmlns:a16="http://schemas.microsoft.com/office/drawing/2014/main" id="{7782CA40-2551-35D6-D506-F435186C4C11}"/>
              </a:ext>
            </a:extLst>
          </p:cNvPr>
          <p:cNvSpPr/>
          <p:nvPr/>
        </p:nvSpPr>
        <p:spPr>
          <a:xfrm>
            <a:off x="5001547" y="2787683"/>
            <a:ext cx="646916" cy="836595"/>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dirty="0"/>
              <a:t>MUX</a:t>
            </a:r>
          </a:p>
        </p:txBody>
      </p:sp>
      <p:cxnSp>
        <p:nvCxnSpPr>
          <p:cNvPr id="35" name="直線單箭頭接點 34">
            <a:extLst>
              <a:ext uri="{FF2B5EF4-FFF2-40B4-BE49-F238E27FC236}">
                <a16:creationId xmlns:a16="http://schemas.microsoft.com/office/drawing/2014/main" id="{4C37E4BD-4B36-3B36-F85D-D2A523A94C39}"/>
              </a:ext>
            </a:extLst>
          </p:cNvPr>
          <p:cNvCxnSpPr>
            <a:cxnSpLocks/>
            <a:stCxn id="34" idx="3"/>
          </p:cNvCxnSpPr>
          <p:nvPr/>
        </p:nvCxnSpPr>
        <p:spPr>
          <a:xfrm>
            <a:off x="5648463" y="3205981"/>
            <a:ext cx="38213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矩形 35">
            <a:extLst>
              <a:ext uri="{FF2B5EF4-FFF2-40B4-BE49-F238E27FC236}">
                <a16:creationId xmlns:a16="http://schemas.microsoft.com/office/drawing/2014/main" id="{E3929CCF-2254-737F-6F09-B95ABAC540BD}"/>
              </a:ext>
            </a:extLst>
          </p:cNvPr>
          <p:cNvSpPr/>
          <p:nvPr/>
        </p:nvSpPr>
        <p:spPr>
          <a:xfrm>
            <a:off x="6030596" y="2793050"/>
            <a:ext cx="646916" cy="836595"/>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dirty="0"/>
              <a:t>Mul</a:t>
            </a:r>
          </a:p>
        </p:txBody>
      </p:sp>
      <p:cxnSp>
        <p:nvCxnSpPr>
          <p:cNvPr id="37" name="直線單箭頭接點 36">
            <a:extLst>
              <a:ext uri="{FF2B5EF4-FFF2-40B4-BE49-F238E27FC236}">
                <a16:creationId xmlns:a16="http://schemas.microsoft.com/office/drawing/2014/main" id="{677EA6E9-7354-44FD-4044-0D69510456FE}"/>
              </a:ext>
            </a:extLst>
          </p:cNvPr>
          <p:cNvCxnSpPr>
            <a:cxnSpLocks/>
            <a:stCxn id="36" idx="3"/>
          </p:cNvCxnSpPr>
          <p:nvPr/>
        </p:nvCxnSpPr>
        <p:spPr>
          <a:xfrm>
            <a:off x="6677512" y="3211348"/>
            <a:ext cx="38213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矩形 37">
            <a:extLst>
              <a:ext uri="{FF2B5EF4-FFF2-40B4-BE49-F238E27FC236}">
                <a16:creationId xmlns:a16="http://schemas.microsoft.com/office/drawing/2014/main" id="{4F8015A2-19E6-BE82-3341-2E68C8B83A61}"/>
              </a:ext>
            </a:extLst>
          </p:cNvPr>
          <p:cNvSpPr/>
          <p:nvPr/>
        </p:nvSpPr>
        <p:spPr>
          <a:xfrm>
            <a:off x="7059645" y="2793050"/>
            <a:ext cx="646916" cy="836595"/>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dirty="0"/>
              <a:t>MR</a:t>
            </a:r>
          </a:p>
        </p:txBody>
      </p:sp>
      <p:cxnSp>
        <p:nvCxnSpPr>
          <p:cNvPr id="39" name="直線單箭頭接點 38">
            <a:extLst>
              <a:ext uri="{FF2B5EF4-FFF2-40B4-BE49-F238E27FC236}">
                <a16:creationId xmlns:a16="http://schemas.microsoft.com/office/drawing/2014/main" id="{C4AF5CA5-DC0B-B001-1B78-46420CB4D377}"/>
              </a:ext>
            </a:extLst>
          </p:cNvPr>
          <p:cNvCxnSpPr>
            <a:cxnSpLocks/>
            <a:stCxn id="38" idx="3"/>
          </p:cNvCxnSpPr>
          <p:nvPr/>
        </p:nvCxnSpPr>
        <p:spPr>
          <a:xfrm>
            <a:off x="7706561" y="3211348"/>
            <a:ext cx="38213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矩形 39">
            <a:extLst>
              <a:ext uri="{FF2B5EF4-FFF2-40B4-BE49-F238E27FC236}">
                <a16:creationId xmlns:a16="http://schemas.microsoft.com/office/drawing/2014/main" id="{22ACBD2E-E922-F336-2795-376551305EBE}"/>
              </a:ext>
            </a:extLst>
          </p:cNvPr>
          <p:cNvSpPr/>
          <p:nvPr/>
        </p:nvSpPr>
        <p:spPr>
          <a:xfrm>
            <a:off x="8088694" y="2789244"/>
            <a:ext cx="646916" cy="836595"/>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dirty="0"/>
              <a:t>MUX</a:t>
            </a:r>
          </a:p>
        </p:txBody>
      </p:sp>
      <p:cxnSp>
        <p:nvCxnSpPr>
          <p:cNvPr id="41" name="直線單箭頭接點 40">
            <a:extLst>
              <a:ext uri="{FF2B5EF4-FFF2-40B4-BE49-F238E27FC236}">
                <a16:creationId xmlns:a16="http://schemas.microsoft.com/office/drawing/2014/main" id="{9F337296-73EE-1BE5-41C7-D86EDA976370}"/>
              </a:ext>
            </a:extLst>
          </p:cNvPr>
          <p:cNvCxnSpPr>
            <a:cxnSpLocks/>
            <a:stCxn id="40" idx="3"/>
          </p:cNvCxnSpPr>
          <p:nvPr/>
        </p:nvCxnSpPr>
        <p:spPr>
          <a:xfrm>
            <a:off x="8735610" y="3207542"/>
            <a:ext cx="38213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矩形 41">
            <a:extLst>
              <a:ext uri="{FF2B5EF4-FFF2-40B4-BE49-F238E27FC236}">
                <a16:creationId xmlns:a16="http://schemas.microsoft.com/office/drawing/2014/main" id="{3915681C-E8E3-64DE-6E29-0ACA9038625C}"/>
              </a:ext>
            </a:extLst>
          </p:cNvPr>
          <p:cNvSpPr/>
          <p:nvPr/>
        </p:nvSpPr>
        <p:spPr>
          <a:xfrm>
            <a:off x="9105267" y="2787683"/>
            <a:ext cx="646916" cy="836595"/>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dirty="0"/>
              <a:t>Mod</a:t>
            </a:r>
          </a:p>
          <a:p>
            <a:pPr algn="ctr"/>
            <a:r>
              <a:rPr lang="en-US" altLang="zh-TW" sz="1400" dirty="0"/>
              <a:t>Add</a:t>
            </a:r>
          </a:p>
        </p:txBody>
      </p:sp>
      <p:cxnSp>
        <p:nvCxnSpPr>
          <p:cNvPr id="43" name="直線單箭頭接點 42">
            <a:extLst>
              <a:ext uri="{FF2B5EF4-FFF2-40B4-BE49-F238E27FC236}">
                <a16:creationId xmlns:a16="http://schemas.microsoft.com/office/drawing/2014/main" id="{73DD2A21-1EBF-02CE-821A-8DB414074AFB}"/>
              </a:ext>
            </a:extLst>
          </p:cNvPr>
          <p:cNvCxnSpPr>
            <a:cxnSpLocks/>
            <a:stCxn id="42" idx="3"/>
          </p:cNvCxnSpPr>
          <p:nvPr/>
        </p:nvCxnSpPr>
        <p:spPr>
          <a:xfrm>
            <a:off x="9752183" y="3205981"/>
            <a:ext cx="38213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矩形 43">
            <a:extLst>
              <a:ext uri="{FF2B5EF4-FFF2-40B4-BE49-F238E27FC236}">
                <a16:creationId xmlns:a16="http://schemas.microsoft.com/office/drawing/2014/main" id="{FCA1ADA2-B4A2-4DF0-0CA0-26A3D6A2E02C}"/>
              </a:ext>
            </a:extLst>
          </p:cNvPr>
          <p:cNvSpPr/>
          <p:nvPr/>
        </p:nvSpPr>
        <p:spPr>
          <a:xfrm>
            <a:off x="10121840" y="2787683"/>
            <a:ext cx="646916" cy="836595"/>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dirty="0"/>
              <a:t>DFF</a:t>
            </a:r>
          </a:p>
        </p:txBody>
      </p:sp>
    </p:spTree>
    <p:extLst>
      <p:ext uri="{BB962C8B-B14F-4D97-AF65-F5344CB8AC3E}">
        <p14:creationId xmlns:p14="http://schemas.microsoft.com/office/powerpoint/2010/main" val="165794268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4834710" cy="400110"/>
            <a:chOff x="568442" y="319364"/>
            <a:chExt cx="4834710" cy="400111"/>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4737194"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Modular </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Rduction</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Pipeline</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Block Diagram</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A1DB125F-DE6E-5718-B044-18A075F282F9}"/>
              </a:ext>
            </a:extLst>
          </p:cNvPr>
          <p:cNvSpPr>
            <a:spLocks noGrp="1"/>
          </p:cNvSpPr>
          <p:nvPr>
            <p:ph type="sldNum" sz="quarter" idx="12"/>
          </p:nvPr>
        </p:nvSpPr>
        <p:spPr/>
        <p:txBody>
          <a:bodyPr/>
          <a:lstStyle/>
          <a:p>
            <a:fld id="{565CE74E-AB26-4998-AD42-012C4C1AD076}" type="slidenum">
              <a:rPr lang="zh-CN" altLang="en-US" smtClean="0"/>
              <a:t>88</a:t>
            </a:fld>
            <a:endParaRPr lang="zh-CN" altLang="en-US" dirty="0"/>
          </a:p>
        </p:txBody>
      </p:sp>
      <p:pic>
        <p:nvPicPr>
          <p:cNvPr id="11" name="圖片 10">
            <a:extLst>
              <a:ext uri="{FF2B5EF4-FFF2-40B4-BE49-F238E27FC236}">
                <a16:creationId xmlns:a16="http://schemas.microsoft.com/office/drawing/2014/main" id="{04B3DEE5-1ABB-2DDA-2C55-643F90F277A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6000" y="1679181"/>
            <a:ext cx="11520000" cy="3499637"/>
          </a:xfrm>
          <a:prstGeom prst="rect">
            <a:avLst/>
          </a:prstGeom>
        </p:spPr>
      </p:pic>
    </p:spTree>
    <p:extLst>
      <p:ext uri="{BB962C8B-B14F-4D97-AF65-F5344CB8AC3E}">
        <p14:creationId xmlns:p14="http://schemas.microsoft.com/office/powerpoint/2010/main" val="148260025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3371169" cy="400110"/>
            <a:chOff x="568442" y="319364"/>
            <a:chExt cx="3371169" cy="400111"/>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3273653"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BU Pipeline </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Block Diagram</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A1DB125F-DE6E-5718-B044-18A075F282F9}"/>
              </a:ext>
            </a:extLst>
          </p:cNvPr>
          <p:cNvSpPr>
            <a:spLocks noGrp="1"/>
          </p:cNvSpPr>
          <p:nvPr>
            <p:ph type="sldNum" sz="quarter" idx="12"/>
          </p:nvPr>
        </p:nvSpPr>
        <p:spPr/>
        <p:txBody>
          <a:bodyPr/>
          <a:lstStyle/>
          <a:p>
            <a:fld id="{565CE74E-AB26-4998-AD42-012C4C1AD076}" type="slidenum">
              <a:rPr lang="zh-CN" altLang="en-US" smtClean="0"/>
              <a:t>89</a:t>
            </a:fld>
            <a:endParaRPr lang="zh-CN" altLang="en-US" dirty="0"/>
          </a:p>
        </p:txBody>
      </p:sp>
      <p:pic>
        <p:nvPicPr>
          <p:cNvPr id="10" name="圖片 9">
            <a:extLst>
              <a:ext uri="{FF2B5EF4-FFF2-40B4-BE49-F238E27FC236}">
                <a16:creationId xmlns:a16="http://schemas.microsoft.com/office/drawing/2014/main" id="{38826454-D97D-36A5-AA18-BF25867706F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6000" y="1280145"/>
            <a:ext cx="11520000" cy="4297709"/>
          </a:xfrm>
          <a:prstGeom prst="rect">
            <a:avLst/>
          </a:prstGeom>
        </p:spPr>
      </p:pic>
    </p:spTree>
    <p:extLst>
      <p:ext uri="{BB962C8B-B14F-4D97-AF65-F5344CB8AC3E}">
        <p14:creationId xmlns:p14="http://schemas.microsoft.com/office/powerpoint/2010/main" val="29063364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6C998455-2CEA-3D3A-6626-3992EAA29FCA}"/>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A40912FF-A418-4945-AA2C-F04D993408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sp>
        <p:nvSpPr>
          <p:cNvPr id="3" name="文本框 2">
            <a:extLst>
              <a:ext uri="{FF2B5EF4-FFF2-40B4-BE49-F238E27FC236}">
                <a16:creationId xmlns:a16="http://schemas.microsoft.com/office/drawing/2014/main" id="{DC93B0B3-6AE0-C50C-0851-043350118827}"/>
              </a:ext>
            </a:extLst>
          </p:cNvPr>
          <p:cNvSpPr txBox="1"/>
          <p:nvPr/>
        </p:nvSpPr>
        <p:spPr>
          <a:xfrm>
            <a:off x="3764150" y="2942149"/>
            <a:ext cx="7937513" cy="707886"/>
          </a:xfrm>
          <a:prstGeom prst="rect">
            <a:avLst/>
          </a:prstGeom>
        </p:spPr>
        <p:txBody>
          <a:bodyPr wrap="square" rtlCol="0">
            <a:spAutoFit/>
          </a:bodyPr>
          <a:lstStyle/>
          <a:p>
            <a:pPr algn="ctr"/>
            <a:r>
              <a:rPr lang="en-US" altLang="zh-CN"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Algorithms</a:t>
            </a:r>
            <a:endParaRPr lang="zh-CN" altLang="en-US"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6" name="组合 5">
            <a:extLst>
              <a:ext uri="{FF2B5EF4-FFF2-40B4-BE49-F238E27FC236}">
                <a16:creationId xmlns:a16="http://schemas.microsoft.com/office/drawing/2014/main" id="{7BA9664E-97B8-7F5B-B5D7-82A9764E853E}"/>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6FA64DE9-302E-D5DF-C69F-C4B08B1EB9C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0582DDC9-95BD-A2D3-2BDF-55B5CBC44ECD}"/>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02</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D72D0CC5-FDB7-9EDD-5253-E39EC39E413F}"/>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304C1BE7-016B-EE4C-6AAD-DFE46CACF96B}"/>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0" name="圖片 9">
            <a:extLst>
              <a:ext uri="{FF2B5EF4-FFF2-40B4-BE49-F238E27FC236}">
                <a16:creationId xmlns:a16="http://schemas.microsoft.com/office/drawing/2014/main" id="{0EEF69EB-1F5F-CF3F-B8D0-2A9148A43A6F}"/>
              </a:ext>
            </a:extLst>
          </p:cNvPr>
          <p:cNvPicPr>
            <a:picLocks noChangeAspect="1"/>
          </p:cNvPicPr>
          <p:nvPr/>
        </p:nvPicPr>
        <p:blipFill>
          <a:blip r:embed="rId5"/>
          <a:stretch>
            <a:fillRect/>
          </a:stretch>
        </p:blipFill>
        <p:spPr>
          <a:xfrm>
            <a:off x="1479677" y="4100770"/>
            <a:ext cx="1642665" cy="1797269"/>
          </a:xfrm>
          <a:prstGeom prst="rect">
            <a:avLst/>
          </a:prstGeom>
        </p:spPr>
      </p:pic>
      <p:sp>
        <p:nvSpPr>
          <p:cNvPr id="7" name="投影片編號版面配置區 6">
            <a:extLst>
              <a:ext uri="{FF2B5EF4-FFF2-40B4-BE49-F238E27FC236}">
                <a16:creationId xmlns:a16="http://schemas.microsoft.com/office/drawing/2014/main" id="{888B3B99-0F1F-0DF4-087A-11223B21694D}"/>
              </a:ext>
            </a:extLst>
          </p:cNvPr>
          <p:cNvSpPr>
            <a:spLocks noGrp="1"/>
          </p:cNvSpPr>
          <p:nvPr>
            <p:ph type="sldNum" sz="quarter" idx="12"/>
          </p:nvPr>
        </p:nvSpPr>
        <p:spPr/>
        <p:txBody>
          <a:bodyPr/>
          <a:lstStyle/>
          <a:p>
            <a:fld id="{565CE74E-AB26-4998-AD42-012C4C1AD076}" type="slidenum">
              <a:rPr lang="zh-CN" altLang="en-US" smtClean="0"/>
              <a:t>9</a:t>
            </a:fld>
            <a:endParaRPr lang="zh-CN" altLang="en-US"/>
          </a:p>
        </p:txBody>
      </p:sp>
    </p:spTree>
    <p:extLst>
      <p:ext uri="{BB962C8B-B14F-4D97-AF65-F5344CB8AC3E}">
        <p14:creationId xmlns:p14="http://schemas.microsoft.com/office/powerpoint/2010/main" val="257998822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1CAF74-DB71-7524-8F67-5B78D4E42680}"/>
            </a:ext>
          </a:extLst>
        </p:cNvPr>
        <p:cNvGrpSpPr/>
        <p:nvPr/>
      </p:nvGrpSpPr>
      <p:grpSpPr>
        <a:xfrm>
          <a:off x="0" y="0"/>
          <a:ext cx="0" cy="0"/>
          <a:chOff x="0" y="0"/>
          <a:chExt cx="0" cy="0"/>
        </a:xfrm>
      </p:grpSpPr>
      <p:pic>
        <p:nvPicPr>
          <p:cNvPr id="10" name="圖片 9">
            <a:extLst>
              <a:ext uri="{FF2B5EF4-FFF2-40B4-BE49-F238E27FC236}">
                <a16:creationId xmlns:a16="http://schemas.microsoft.com/office/drawing/2014/main" id="{E2E36C6C-FB6C-5693-33D7-5CB619DF1CAB}"/>
              </a:ext>
            </a:extLst>
          </p:cNvPr>
          <p:cNvPicPr>
            <a:picLocks noChangeAspect="1"/>
          </p:cNvPicPr>
          <p:nvPr/>
        </p:nvPicPr>
        <p:blipFill>
          <a:blip r:embed="rId3"/>
          <a:stretch>
            <a:fillRect/>
          </a:stretch>
        </p:blipFill>
        <p:spPr>
          <a:xfrm>
            <a:off x="568442" y="2331467"/>
            <a:ext cx="5791088" cy="1592550"/>
          </a:xfrm>
          <a:prstGeom prst="rect">
            <a:avLst/>
          </a:prstGeom>
        </p:spPr>
      </p:pic>
      <p:pic>
        <p:nvPicPr>
          <p:cNvPr id="5" name="圖片 4">
            <a:extLst>
              <a:ext uri="{FF2B5EF4-FFF2-40B4-BE49-F238E27FC236}">
                <a16:creationId xmlns:a16="http://schemas.microsoft.com/office/drawing/2014/main" id="{F97C3410-7CDE-1925-A060-98DD90EF59BE}"/>
              </a:ext>
            </a:extLst>
          </p:cNvPr>
          <p:cNvPicPr>
            <a:picLocks noChangeAspect="1"/>
          </p:cNvPicPr>
          <p:nvPr/>
        </p:nvPicPr>
        <p:blipFill>
          <a:blip r:embed="rId4"/>
          <a:stretch>
            <a:fillRect/>
          </a:stretch>
        </p:blipFill>
        <p:spPr>
          <a:xfrm>
            <a:off x="6691034" y="2181008"/>
            <a:ext cx="3991532" cy="3105583"/>
          </a:xfrm>
          <a:prstGeom prst="rect">
            <a:avLst/>
          </a:prstGeom>
        </p:spPr>
      </p:pic>
      <p:grpSp>
        <p:nvGrpSpPr>
          <p:cNvPr id="54" name="组合 53">
            <a:extLst>
              <a:ext uri="{FF2B5EF4-FFF2-40B4-BE49-F238E27FC236}">
                <a16:creationId xmlns:a16="http://schemas.microsoft.com/office/drawing/2014/main" id="{805BB7EB-7A50-6141-8D39-496F3F93A2D6}"/>
              </a:ext>
            </a:extLst>
          </p:cNvPr>
          <p:cNvGrpSpPr/>
          <p:nvPr/>
        </p:nvGrpSpPr>
        <p:grpSpPr>
          <a:xfrm>
            <a:off x="568443" y="319365"/>
            <a:ext cx="1774770" cy="400110"/>
            <a:chOff x="568442" y="319364"/>
            <a:chExt cx="1774770" cy="400111"/>
          </a:xfrm>
        </p:grpSpPr>
        <p:sp>
          <p:nvSpPr>
            <p:cNvPr id="55" name="文本框 23">
              <a:extLst>
                <a:ext uri="{FF2B5EF4-FFF2-40B4-BE49-F238E27FC236}">
                  <a16:creationId xmlns:a16="http://schemas.microsoft.com/office/drawing/2014/main" id="{4814E263-1DE3-C6B8-92F0-BA735CDE958A}"/>
                </a:ext>
              </a:extLst>
            </p:cNvPr>
            <p:cNvSpPr txBox="1"/>
            <p:nvPr/>
          </p:nvSpPr>
          <p:spPr>
            <a:xfrm>
              <a:off x="665958" y="319364"/>
              <a:ext cx="1677254"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NTT – 24.3 ns</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1329B659-D36C-678A-83E4-328B12A18FF6}"/>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6" name="文字方塊 5">
            <a:extLst>
              <a:ext uri="{FF2B5EF4-FFF2-40B4-BE49-F238E27FC236}">
                <a16:creationId xmlns:a16="http://schemas.microsoft.com/office/drawing/2014/main" id="{45DE3E64-F463-4B32-9397-5144E3554368}"/>
              </a:ext>
            </a:extLst>
          </p:cNvPr>
          <p:cNvSpPr txBox="1"/>
          <p:nvPr/>
        </p:nvSpPr>
        <p:spPr>
          <a:xfrm>
            <a:off x="644670" y="5744278"/>
            <a:ext cx="6174832" cy="307777"/>
          </a:xfrm>
          <a:prstGeom prst="rect">
            <a:avLst/>
          </a:prstGeom>
          <a:noFill/>
        </p:spPr>
        <p:txBody>
          <a:bodyPr wrap="none" rtlCol="0">
            <a:spAutoFit/>
          </a:bodyPr>
          <a:lstStyle/>
          <a:p>
            <a:r>
              <a:rPr lang="en-US" altLang="zh-TW" sz="1400" dirty="0">
                <a:solidFill>
                  <a:srgbClr val="FF0000"/>
                </a:solidFill>
                <a:latin typeface="Times New Roman" panose="02020603050405020304" pitchFamily="18" charset="0"/>
                <a:cs typeface="Times New Roman" panose="02020603050405020304" pitchFamily="18" charset="0"/>
              </a:rPr>
              <a:t>Hint : Make sure the testbench cycle is set to 26 ns, or timing violations may occur.</a:t>
            </a:r>
            <a:endParaRPr lang="zh-TW" altLang="en-US" sz="1400" dirty="0">
              <a:solidFill>
                <a:srgbClr val="FF0000"/>
              </a:solidFill>
              <a:latin typeface="Times New Roman" panose="02020603050405020304" pitchFamily="18" charset="0"/>
              <a:cs typeface="Times New Roman" panose="02020603050405020304" pitchFamily="18" charset="0"/>
            </a:endParaRPr>
          </a:p>
        </p:txBody>
      </p:sp>
      <p:sp>
        <p:nvSpPr>
          <p:cNvPr id="8" name="矩形 7">
            <a:extLst>
              <a:ext uri="{FF2B5EF4-FFF2-40B4-BE49-F238E27FC236}">
                <a16:creationId xmlns:a16="http://schemas.microsoft.com/office/drawing/2014/main" id="{42EB5735-4665-4CEE-B028-942E7A359C6B}"/>
              </a:ext>
            </a:extLst>
          </p:cNvPr>
          <p:cNvSpPr/>
          <p:nvPr/>
        </p:nvSpPr>
        <p:spPr>
          <a:xfrm>
            <a:off x="5600700" y="3289300"/>
            <a:ext cx="635000" cy="31750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矩形 8">
            <a:extLst>
              <a:ext uri="{FF2B5EF4-FFF2-40B4-BE49-F238E27FC236}">
                <a16:creationId xmlns:a16="http://schemas.microsoft.com/office/drawing/2014/main" id="{50E82A20-5D3E-4990-9061-9060739C3D2A}"/>
              </a:ext>
            </a:extLst>
          </p:cNvPr>
          <p:cNvSpPr/>
          <p:nvPr/>
        </p:nvSpPr>
        <p:spPr>
          <a:xfrm>
            <a:off x="9350492" y="4775408"/>
            <a:ext cx="1241308" cy="16489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89579903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1CAF74-DB71-7524-8F67-5B78D4E42680}"/>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805BB7EB-7A50-6141-8D39-496F3F93A2D6}"/>
              </a:ext>
            </a:extLst>
          </p:cNvPr>
          <p:cNvGrpSpPr/>
          <p:nvPr/>
        </p:nvGrpSpPr>
        <p:grpSpPr>
          <a:xfrm>
            <a:off x="568443" y="319365"/>
            <a:ext cx="1795610" cy="400110"/>
            <a:chOff x="568442" y="319364"/>
            <a:chExt cx="1795610" cy="400111"/>
          </a:xfrm>
        </p:grpSpPr>
        <p:sp>
          <p:nvSpPr>
            <p:cNvPr id="55" name="文本框 23">
              <a:extLst>
                <a:ext uri="{FF2B5EF4-FFF2-40B4-BE49-F238E27FC236}">
                  <a16:creationId xmlns:a16="http://schemas.microsoft.com/office/drawing/2014/main" id="{4814E263-1DE3-C6B8-92F0-BA735CDE958A}"/>
                </a:ext>
              </a:extLst>
            </p:cNvPr>
            <p:cNvSpPr txBox="1"/>
            <p:nvPr/>
          </p:nvSpPr>
          <p:spPr>
            <a:xfrm>
              <a:off x="665958" y="319364"/>
              <a:ext cx="1698094"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INTT – 24.3ns</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1329B659-D36C-678A-83E4-328B12A18FF6}"/>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7" name="圖片 6">
            <a:extLst>
              <a:ext uri="{FF2B5EF4-FFF2-40B4-BE49-F238E27FC236}">
                <a16:creationId xmlns:a16="http://schemas.microsoft.com/office/drawing/2014/main" id="{52E9B364-F9A7-40B0-B3C9-6A04D7B34207}"/>
              </a:ext>
            </a:extLst>
          </p:cNvPr>
          <p:cNvPicPr>
            <a:picLocks noChangeAspect="1"/>
          </p:cNvPicPr>
          <p:nvPr/>
        </p:nvPicPr>
        <p:blipFill rotWithShape="1">
          <a:blip r:embed="rId3"/>
          <a:srcRect b="4558"/>
          <a:stretch/>
        </p:blipFill>
        <p:spPr>
          <a:xfrm>
            <a:off x="568442" y="779088"/>
            <a:ext cx="10800000" cy="1880030"/>
          </a:xfrm>
          <a:prstGeom prst="rect">
            <a:avLst/>
          </a:prstGeom>
        </p:spPr>
      </p:pic>
      <p:pic>
        <p:nvPicPr>
          <p:cNvPr id="8" name="圖片 7">
            <a:extLst>
              <a:ext uri="{FF2B5EF4-FFF2-40B4-BE49-F238E27FC236}">
                <a16:creationId xmlns:a16="http://schemas.microsoft.com/office/drawing/2014/main" id="{D11C6C01-53FA-47D3-9244-5FFA98C2A022}"/>
              </a:ext>
            </a:extLst>
          </p:cNvPr>
          <p:cNvPicPr>
            <a:picLocks noChangeAspect="1"/>
          </p:cNvPicPr>
          <p:nvPr/>
        </p:nvPicPr>
        <p:blipFill rotWithShape="1">
          <a:blip r:embed="rId4"/>
          <a:srcRect b="4332"/>
          <a:stretch/>
        </p:blipFill>
        <p:spPr>
          <a:xfrm>
            <a:off x="568442" y="2748372"/>
            <a:ext cx="10800000" cy="1880030"/>
          </a:xfrm>
          <a:prstGeom prst="rect">
            <a:avLst/>
          </a:prstGeom>
        </p:spPr>
      </p:pic>
      <p:pic>
        <p:nvPicPr>
          <p:cNvPr id="9" name="圖片 8">
            <a:extLst>
              <a:ext uri="{FF2B5EF4-FFF2-40B4-BE49-F238E27FC236}">
                <a16:creationId xmlns:a16="http://schemas.microsoft.com/office/drawing/2014/main" id="{6FEA4DDB-A070-4807-A765-2DE1A9D4A67E}"/>
              </a:ext>
            </a:extLst>
          </p:cNvPr>
          <p:cNvPicPr>
            <a:picLocks noChangeAspect="1"/>
          </p:cNvPicPr>
          <p:nvPr/>
        </p:nvPicPr>
        <p:blipFill rotWithShape="1">
          <a:blip r:embed="rId5"/>
          <a:srcRect b="5031"/>
          <a:stretch/>
        </p:blipFill>
        <p:spPr>
          <a:xfrm>
            <a:off x="568442" y="4717656"/>
            <a:ext cx="10800000" cy="1880030"/>
          </a:xfrm>
          <a:prstGeom prst="rect">
            <a:avLst/>
          </a:prstGeom>
        </p:spPr>
      </p:pic>
    </p:spTree>
    <p:extLst>
      <p:ext uri="{BB962C8B-B14F-4D97-AF65-F5344CB8AC3E}">
        <p14:creationId xmlns:p14="http://schemas.microsoft.com/office/powerpoint/2010/main" val="32792731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1CAF74-DB71-7524-8F67-5B78D4E42680}"/>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805BB7EB-7A50-6141-8D39-496F3F93A2D6}"/>
              </a:ext>
            </a:extLst>
          </p:cNvPr>
          <p:cNvGrpSpPr/>
          <p:nvPr/>
        </p:nvGrpSpPr>
        <p:grpSpPr>
          <a:xfrm>
            <a:off x="568443" y="319365"/>
            <a:ext cx="1795610" cy="400110"/>
            <a:chOff x="568442" y="319364"/>
            <a:chExt cx="1795610" cy="400111"/>
          </a:xfrm>
        </p:grpSpPr>
        <p:sp>
          <p:nvSpPr>
            <p:cNvPr id="55" name="文本框 23">
              <a:extLst>
                <a:ext uri="{FF2B5EF4-FFF2-40B4-BE49-F238E27FC236}">
                  <a16:creationId xmlns:a16="http://schemas.microsoft.com/office/drawing/2014/main" id="{4814E263-1DE3-C6B8-92F0-BA735CDE958A}"/>
                </a:ext>
              </a:extLst>
            </p:cNvPr>
            <p:cNvSpPr txBox="1"/>
            <p:nvPr/>
          </p:nvSpPr>
          <p:spPr>
            <a:xfrm>
              <a:off x="665958" y="319364"/>
              <a:ext cx="1698094"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INTT – 24.3ns</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1329B659-D36C-678A-83E4-328B12A18FF6}"/>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2" name="圖片 1">
            <a:extLst>
              <a:ext uri="{FF2B5EF4-FFF2-40B4-BE49-F238E27FC236}">
                <a16:creationId xmlns:a16="http://schemas.microsoft.com/office/drawing/2014/main" id="{D562735F-D4E9-4D9B-8D89-D4BFB88777CB}"/>
              </a:ext>
            </a:extLst>
          </p:cNvPr>
          <p:cNvPicPr>
            <a:picLocks noChangeAspect="1"/>
          </p:cNvPicPr>
          <p:nvPr/>
        </p:nvPicPr>
        <p:blipFill>
          <a:blip r:embed="rId3"/>
          <a:stretch>
            <a:fillRect/>
          </a:stretch>
        </p:blipFill>
        <p:spPr>
          <a:xfrm>
            <a:off x="568442" y="974197"/>
            <a:ext cx="10800000" cy="4909606"/>
          </a:xfrm>
          <a:prstGeom prst="rect">
            <a:avLst/>
          </a:prstGeom>
        </p:spPr>
      </p:pic>
    </p:spTree>
    <p:extLst>
      <p:ext uri="{BB962C8B-B14F-4D97-AF65-F5344CB8AC3E}">
        <p14:creationId xmlns:p14="http://schemas.microsoft.com/office/powerpoint/2010/main" val="372406942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72381C-A840-4796-A15B-8BD42F2B187C}"/>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5A88131C-DED7-7456-2433-03957AE1A5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sp>
        <p:nvSpPr>
          <p:cNvPr id="3" name="文本框 2">
            <a:extLst>
              <a:ext uri="{FF2B5EF4-FFF2-40B4-BE49-F238E27FC236}">
                <a16:creationId xmlns:a16="http://schemas.microsoft.com/office/drawing/2014/main" id="{E7041ED2-14FF-65A3-E30A-07B99BC3FADC}"/>
              </a:ext>
            </a:extLst>
          </p:cNvPr>
          <p:cNvSpPr txBox="1"/>
          <p:nvPr/>
        </p:nvSpPr>
        <p:spPr>
          <a:xfrm>
            <a:off x="3764150" y="2942149"/>
            <a:ext cx="7937513" cy="707886"/>
          </a:xfrm>
          <a:prstGeom prst="rect">
            <a:avLst/>
          </a:prstGeom>
        </p:spPr>
        <p:txBody>
          <a:bodyPr wrap="square" rtlCol="0">
            <a:spAutoFit/>
          </a:bodyPr>
          <a:lstStyle/>
          <a:p>
            <a:pPr algn="ctr"/>
            <a:r>
              <a:rPr lang="en-US" altLang="zh-TW"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Sampler</a:t>
            </a:r>
            <a:endParaRPr lang="zh-CN" altLang="en-US"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6" name="组合 5">
            <a:extLst>
              <a:ext uri="{FF2B5EF4-FFF2-40B4-BE49-F238E27FC236}">
                <a16:creationId xmlns:a16="http://schemas.microsoft.com/office/drawing/2014/main" id="{97A04250-7FF5-4AA3-11FF-CF7885BE4A50}"/>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34D37647-4161-9E04-3211-BF6CEC4E717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8FA47E58-3FD4-7276-5CE6-87D4FC4D06BE}"/>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03</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6A4F3D74-0E28-7B1C-297D-ED95E789267B}"/>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D84AFA46-0AF4-3B73-B736-688EDB01725E}"/>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0" name="圖片 9">
            <a:extLst>
              <a:ext uri="{FF2B5EF4-FFF2-40B4-BE49-F238E27FC236}">
                <a16:creationId xmlns:a16="http://schemas.microsoft.com/office/drawing/2014/main" id="{DCDCCA72-E351-E904-5A5D-BD23A86EEB1A}"/>
              </a:ext>
            </a:extLst>
          </p:cNvPr>
          <p:cNvPicPr>
            <a:picLocks noChangeAspect="1"/>
          </p:cNvPicPr>
          <p:nvPr/>
        </p:nvPicPr>
        <p:blipFill>
          <a:blip r:embed="rId5"/>
          <a:stretch>
            <a:fillRect/>
          </a:stretch>
        </p:blipFill>
        <p:spPr>
          <a:xfrm>
            <a:off x="1479677" y="4100770"/>
            <a:ext cx="1642665" cy="1797269"/>
          </a:xfrm>
          <a:prstGeom prst="rect">
            <a:avLst/>
          </a:prstGeom>
        </p:spPr>
      </p:pic>
      <p:sp>
        <p:nvSpPr>
          <p:cNvPr id="7" name="投影片編號版面配置區 6">
            <a:extLst>
              <a:ext uri="{FF2B5EF4-FFF2-40B4-BE49-F238E27FC236}">
                <a16:creationId xmlns:a16="http://schemas.microsoft.com/office/drawing/2014/main" id="{07DB3169-5C26-6D30-2DB0-FFF12C6970E1}"/>
              </a:ext>
            </a:extLst>
          </p:cNvPr>
          <p:cNvSpPr>
            <a:spLocks noGrp="1"/>
          </p:cNvSpPr>
          <p:nvPr>
            <p:ph type="sldNum" sz="quarter" idx="12"/>
          </p:nvPr>
        </p:nvSpPr>
        <p:spPr/>
        <p:txBody>
          <a:bodyPr/>
          <a:lstStyle/>
          <a:p>
            <a:fld id="{565CE74E-AB26-4998-AD42-012C4C1AD076}" type="slidenum">
              <a:rPr lang="zh-CN" altLang="en-US" smtClean="0"/>
              <a:t>93</a:t>
            </a:fld>
            <a:endParaRPr lang="zh-CN" altLang="en-US"/>
          </a:p>
        </p:txBody>
      </p:sp>
    </p:spTree>
    <p:extLst>
      <p:ext uri="{BB962C8B-B14F-4D97-AF65-F5344CB8AC3E}">
        <p14:creationId xmlns:p14="http://schemas.microsoft.com/office/powerpoint/2010/main" val="355582515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1208718" cy="400110"/>
            <a:chOff x="568442" y="319364"/>
            <a:chExt cx="1208718"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1111202" cy="400111"/>
            </a:xfrm>
            <a:prstGeom prst="rect">
              <a:avLst/>
            </a:prstGeom>
            <a:noFill/>
          </p:spPr>
          <p:txBody>
            <a:bodyPr wrap="none" rtlCol="0">
              <a:spAutoFit/>
            </a:bodyPr>
            <a:lstStyle/>
            <a:p>
              <a:r>
                <a:rPr lang="en-US" altLang="zh-CN"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ExpandS</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94</a:t>
            </a:fld>
            <a:endParaRPr lang="zh-CN" altLang="en-US" dirty="0"/>
          </a:p>
        </p:txBody>
      </p:sp>
      <p:sp>
        <p:nvSpPr>
          <p:cNvPr id="8" name="文字方塊 7">
            <a:extLst>
              <a:ext uri="{FF2B5EF4-FFF2-40B4-BE49-F238E27FC236}">
                <a16:creationId xmlns:a16="http://schemas.microsoft.com/office/drawing/2014/main" id="{374F2C65-5BD7-11A7-E25E-49273E32F2C9}"/>
              </a:ext>
            </a:extLst>
          </p:cNvPr>
          <p:cNvSpPr txBox="1"/>
          <p:nvPr/>
        </p:nvSpPr>
        <p:spPr>
          <a:xfrm>
            <a:off x="720898" y="779087"/>
            <a:ext cx="9784763" cy="2777940"/>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Sample the required private keys s1 and s2 from the equation t = A * s1 + s2</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mode selection in the Sampler module is set to </a:t>
            </a:r>
            <a:r>
              <a:rPr lang="en-US" altLang="zh-TW" dirty="0" err="1">
                <a:latin typeface="Times New Roman" panose="02020603050405020304" pitchFamily="18" charset="0"/>
                <a:cs typeface="Times New Roman" panose="02020603050405020304" pitchFamily="18" charset="0"/>
              </a:rPr>
              <a:t>S_mode</a:t>
            </a:r>
            <a:r>
              <a:rPr lang="en-US" altLang="zh-TW" dirty="0">
                <a:latin typeface="Times New Roman" panose="02020603050405020304" pitchFamily="18" charset="0"/>
                <a:cs typeface="Times New Roman" panose="02020603050405020304" pitchFamily="18" charset="0"/>
              </a:rPr>
              <a:t> (0)</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input sampled data is obtained through the </a:t>
            </a:r>
            <a:r>
              <a:rPr lang="en-US" altLang="zh-TW" dirty="0" err="1">
                <a:latin typeface="Times New Roman" panose="02020603050405020304" pitchFamily="18" charset="0"/>
                <a:cs typeface="Times New Roman" panose="02020603050405020304" pitchFamily="18" charset="0"/>
              </a:rPr>
              <a:t>H_mode</a:t>
            </a:r>
            <a:r>
              <a:rPr lang="en-US" altLang="zh-TW" dirty="0">
                <a:latin typeface="Times New Roman" panose="02020603050405020304" pitchFamily="18" charset="0"/>
                <a:cs typeface="Times New Roman" panose="02020603050405020304" pitchFamily="18" charset="0"/>
              </a:rPr>
              <a:t> (SHAKE256) in the Keccak module</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output sampled data is stored in the s0 or s1 memory of </a:t>
            </a:r>
            <a:r>
              <a:rPr lang="en-US" altLang="zh-TW" dirty="0" err="1">
                <a:latin typeface="Times New Roman" panose="02020603050405020304" pitchFamily="18" charset="0"/>
                <a:cs typeface="Times New Roman" panose="02020603050405020304" pitchFamily="18" charset="0"/>
              </a:rPr>
              <a:t>Data_Mem</a:t>
            </a:r>
            <a:r>
              <a:rPr lang="en-US" altLang="zh-TW" dirty="0">
                <a:latin typeface="Times New Roman" panose="02020603050405020304" pitchFamily="18" charset="0"/>
                <a:cs typeface="Times New Roman" panose="02020603050405020304" pitchFamily="18" charset="0"/>
              </a:rPr>
              <a:t>, controlled by </a:t>
            </a:r>
            <a:r>
              <a:rPr lang="en-US" altLang="zh-TW" dirty="0" err="1">
                <a:latin typeface="Times New Roman" panose="02020603050405020304" pitchFamily="18" charset="0"/>
                <a:cs typeface="Times New Roman" panose="02020603050405020304" pitchFamily="18" charset="0"/>
              </a:rPr>
              <a:t>mem_sel</a:t>
            </a:r>
            <a:r>
              <a:rPr lang="en-US" altLang="zh-TW" dirty="0">
                <a:latin typeface="Times New Roman" panose="02020603050405020304" pitchFamily="18" charset="0"/>
                <a:cs typeface="Times New Roman" panose="02020603050405020304" pitchFamily="18" charset="0"/>
              </a:rPr>
              <a:t> and </a:t>
            </a:r>
            <a:r>
              <a:rPr lang="en-US" altLang="zh-TW" dirty="0" err="1">
                <a:latin typeface="Times New Roman" panose="02020603050405020304" pitchFamily="18" charset="0"/>
                <a:cs typeface="Times New Roman" panose="02020603050405020304" pitchFamily="18" charset="0"/>
              </a:rPr>
              <a:t>s_sel</a:t>
            </a:r>
            <a:endParaRPr lang="zh-TW" altLang="en-US" dirty="0">
              <a:latin typeface="Times New Roman" panose="02020603050405020304" pitchFamily="18" charset="0"/>
              <a:cs typeface="Times New Roman" panose="02020603050405020304" pitchFamily="18" charset="0"/>
            </a:endParaRPr>
          </a:p>
        </p:txBody>
      </p:sp>
      <p:pic>
        <p:nvPicPr>
          <p:cNvPr id="5" name="圖片 4">
            <a:extLst>
              <a:ext uri="{FF2B5EF4-FFF2-40B4-BE49-F238E27FC236}">
                <a16:creationId xmlns:a16="http://schemas.microsoft.com/office/drawing/2014/main" id="{DC317FD9-8294-4A44-ADF0-099A524E89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3279" y="3357668"/>
            <a:ext cx="6480000" cy="3380604"/>
          </a:xfrm>
          <a:prstGeom prst="rect">
            <a:avLst/>
          </a:prstGeom>
        </p:spPr>
      </p:pic>
    </p:spTree>
    <p:extLst>
      <p:ext uri="{BB962C8B-B14F-4D97-AF65-F5344CB8AC3E}">
        <p14:creationId xmlns:p14="http://schemas.microsoft.com/office/powerpoint/2010/main" val="424886014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3037744" cy="400110"/>
            <a:chOff x="568442" y="319364"/>
            <a:chExt cx="3037744"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2940228" cy="400111"/>
            </a:xfrm>
            <a:prstGeom prst="rect">
              <a:avLst/>
            </a:prstGeom>
            <a:noFill/>
          </p:spPr>
          <p:txBody>
            <a:bodyPr wrap="none" rtlCol="0">
              <a:spAutoFit/>
            </a:bodyPr>
            <a:lstStyle/>
            <a:p>
              <a:r>
                <a:rPr lang="en-US" altLang="zh-CN"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ExpandS</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 Block Diagram</a:t>
              </a: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95</a:t>
            </a:fld>
            <a:endParaRPr lang="zh-CN" altLang="en-US" dirty="0"/>
          </a:p>
        </p:txBody>
      </p:sp>
      <p:pic>
        <p:nvPicPr>
          <p:cNvPr id="5" name="圖片 4">
            <a:extLst>
              <a:ext uri="{FF2B5EF4-FFF2-40B4-BE49-F238E27FC236}">
                <a16:creationId xmlns:a16="http://schemas.microsoft.com/office/drawing/2014/main" id="{77B3F4F3-4822-44F8-AC3A-E2EBE0B182F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5959" y="1163836"/>
            <a:ext cx="10800000" cy="4930435"/>
          </a:xfrm>
          <a:prstGeom prst="rect">
            <a:avLst/>
          </a:prstGeom>
        </p:spPr>
      </p:pic>
    </p:spTree>
    <p:extLst>
      <p:ext uri="{BB962C8B-B14F-4D97-AF65-F5344CB8AC3E}">
        <p14:creationId xmlns:p14="http://schemas.microsoft.com/office/powerpoint/2010/main" val="326181599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4778606" cy="400110"/>
            <a:chOff x="568442" y="319364"/>
            <a:chExt cx="4778606"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4681090" cy="400111"/>
            </a:xfrm>
            <a:prstGeom prst="rect">
              <a:avLst/>
            </a:prstGeom>
            <a:noFill/>
          </p:spPr>
          <p:txBody>
            <a:bodyPr wrap="none" rtlCol="0">
              <a:spAutoFit/>
            </a:bodyPr>
            <a:lstStyle/>
            <a:p>
              <a:r>
                <a:rPr lang="en-US" altLang="zh-CN"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ExpandS</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 Module Pin Function Definition</a:t>
              </a: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96</a:t>
            </a:fld>
            <a:endParaRPr lang="zh-CN" altLang="en-US" dirty="0"/>
          </a:p>
        </p:txBody>
      </p:sp>
      <p:graphicFrame>
        <p:nvGraphicFramePr>
          <p:cNvPr id="9" name="表格 8">
            <a:extLst>
              <a:ext uri="{FF2B5EF4-FFF2-40B4-BE49-F238E27FC236}">
                <a16:creationId xmlns:a16="http://schemas.microsoft.com/office/drawing/2014/main" id="{FCD20396-6B8A-4396-9D8C-AC694DC5E381}"/>
              </a:ext>
            </a:extLst>
          </p:cNvPr>
          <p:cNvGraphicFramePr>
            <a:graphicFrameLocks noGrp="1"/>
          </p:cNvGraphicFramePr>
          <p:nvPr>
            <p:extLst>
              <p:ext uri="{D42A27DB-BD31-4B8C-83A1-F6EECF244321}">
                <p14:modId xmlns:p14="http://schemas.microsoft.com/office/powerpoint/2010/main" val="1334865768"/>
              </p:ext>
            </p:extLst>
          </p:nvPr>
        </p:nvGraphicFramePr>
        <p:xfrm>
          <a:off x="1602712" y="835061"/>
          <a:ext cx="8986576" cy="5647545"/>
        </p:xfrm>
        <a:graphic>
          <a:graphicData uri="http://schemas.openxmlformats.org/drawingml/2006/table">
            <a:tbl>
              <a:tblPr firstRow="1" bandRow="1">
                <a:tableStyleId>{5C22544A-7EE6-4342-B048-85BDC9FD1C3A}</a:tableStyleId>
              </a:tblPr>
              <a:tblGrid>
                <a:gridCol w="1694180">
                  <a:extLst>
                    <a:ext uri="{9D8B030D-6E8A-4147-A177-3AD203B41FA5}">
                      <a16:colId xmlns:a16="http://schemas.microsoft.com/office/drawing/2014/main" val="3145363978"/>
                    </a:ext>
                  </a:extLst>
                </a:gridCol>
                <a:gridCol w="505143">
                  <a:extLst>
                    <a:ext uri="{9D8B030D-6E8A-4147-A177-3AD203B41FA5}">
                      <a16:colId xmlns:a16="http://schemas.microsoft.com/office/drawing/2014/main" val="3288777230"/>
                    </a:ext>
                  </a:extLst>
                </a:gridCol>
                <a:gridCol w="1043305">
                  <a:extLst>
                    <a:ext uri="{9D8B030D-6E8A-4147-A177-3AD203B41FA5}">
                      <a16:colId xmlns:a16="http://schemas.microsoft.com/office/drawing/2014/main" val="2851598383"/>
                    </a:ext>
                  </a:extLst>
                </a:gridCol>
                <a:gridCol w="5743948">
                  <a:extLst>
                    <a:ext uri="{9D8B030D-6E8A-4147-A177-3AD203B41FA5}">
                      <a16:colId xmlns:a16="http://schemas.microsoft.com/office/drawing/2014/main" val="3392649446"/>
                    </a:ext>
                  </a:extLst>
                </a:gridCol>
              </a:tblGrid>
              <a:tr h="376503">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Pin name</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I/O</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Bit length</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Function</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3028677840"/>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clk</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系統時脈</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477539"/>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reset</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系統同步重置信號</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61497"/>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sampler_in_ready</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Keack</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模組資料準備好的指示信號</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316170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sampler_in</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1344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Keack</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模組的輸入資料</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4367785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sampler_squeeze</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和</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Keack</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模組要求</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squeeze</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一組新的輸入資料</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4598505"/>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next_element</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該</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element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取樣完畢的指示信號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(j[8])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10803716"/>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z0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z0</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取樣的資料輸出通道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s0/s1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50030610"/>
                  </a:ext>
                </a:extLst>
              </a:tr>
              <a:tr h="376503">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z1</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取樣的資料輸出通道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a:t>
                      </a:r>
                      <a:r>
                        <a:rPr lang="en-US" altLang="zh-TW" sz="1600" baseline="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s0/s1 Mem</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7846193"/>
                  </a:ext>
                </a:extLst>
              </a:tr>
              <a:tr h="376503">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addr_z0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z0</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取樣的位址輸出通道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a:t>
                      </a:r>
                      <a:r>
                        <a:rPr lang="en-US" altLang="zh-TW" sz="1600" baseline="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s0/s1 Mem</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522216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addr_z1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z1</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取樣的位址輸出通道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a:t>
                      </a:r>
                      <a:r>
                        <a:rPr lang="en-US" altLang="zh-TW" sz="1600" baseline="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s0/s1 Mem</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47109754"/>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en_z0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z0</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a:t>
                      </a:r>
                      <a:r>
                        <a:rPr lang="en-US" altLang="zh-TW" sz="1600" baseline="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s0/s1 Mem</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42590230"/>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we_z0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z0</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取樣的寫入致能信號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a:t>
                      </a:r>
                      <a:r>
                        <a:rPr lang="en-US" altLang="zh-TW" sz="1600" baseline="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s0/s1 Mem</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58348420"/>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en_z1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z1</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a:t>
                      </a:r>
                      <a:r>
                        <a:rPr lang="en-US" altLang="zh-TW" sz="1600" baseline="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s0/s1 Mem</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0630832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we_z1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z1</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取樣的寫入致能信號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s0/s1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6760282"/>
                  </a:ext>
                </a:extLst>
              </a:tr>
            </a:tbl>
          </a:graphicData>
        </a:graphic>
      </p:graphicFrame>
    </p:spTree>
    <p:extLst>
      <p:ext uri="{BB962C8B-B14F-4D97-AF65-F5344CB8AC3E}">
        <p14:creationId xmlns:p14="http://schemas.microsoft.com/office/powerpoint/2010/main" val="270261706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3165151" cy="400110"/>
            <a:chOff x="568442" y="319364"/>
            <a:chExt cx="3165151"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3067635" cy="400111"/>
            </a:xfrm>
            <a:prstGeom prst="rect">
              <a:avLst/>
            </a:prstGeom>
            <a:noFill/>
          </p:spPr>
          <p:txBody>
            <a:bodyPr wrap="none" rtlCol="0">
              <a:spAutoFit/>
            </a:bodyPr>
            <a:lstStyle/>
            <a:p>
              <a:r>
                <a:rPr lang="en-US" altLang="zh-CN"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ExpandS</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 Timing Diagram</a:t>
              </a: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97</a:t>
            </a:fld>
            <a:endParaRPr lang="zh-CN" altLang="en-US" dirty="0"/>
          </a:p>
        </p:txBody>
      </p:sp>
      <p:pic>
        <p:nvPicPr>
          <p:cNvPr id="4" name="圖片 3">
            <a:extLst>
              <a:ext uri="{FF2B5EF4-FFF2-40B4-BE49-F238E27FC236}">
                <a16:creationId xmlns:a16="http://schemas.microsoft.com/office/drawing/2014/main" id="{5AA7F686-35D5-449B-A304-6ACBDED6508B}"/>
              </a:ext>
            </a:extLst>
          </p:cNvPr>
          <p:cNvPicPr>
            <a:picLocks noChangeAspect="1"/>
          </p:cNvPicPr>
          <p:nvPr/>
        </p:nvPicPr>
        <p:blipFill>
          <a:blip r:embed="rId3"/>
          <a:stretch>
            <a:fillRect/>
          </a:stretch>
        </p:blipFill>
        <p:spPr>
          <a:xfrm>
            <a:off x="1056000" y="719475"/>
            <a:ext cx="10080000" cy="5720176"/>
          </a:xfrm>
          <a:prstGeom prst="rect">
            <a:avLst/>
          </a:prstGeom>
        </p:spPr>
      </p:pic>
    </p:spTree>
    <p:extLst>
      <p:ext uri="{BB962C8B-B14F-4D97-AF65-F5344CB8AC3E}">
        <p14:creationId xmlns:p14="http://schemas.microsoft.com/office/powerpoint/2010/main" val="84492176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1251999" cy="400110"/>
            <a:chOff x="568442" y="319364"/>
            <a:chExt cx="1251999"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1154483" cy="400111"/>
            </a:xfrm>
            <a:prstGeom prst="rect">
              <a:avLst/>
            </a:prstGeom>
            <a:noFill/>
          </p:spPr>
          <p:txBody>
            <a:bodyPr wrap="none" rtlCol="0">
              <a:spAutoFit/>
            </a:bodyPr>
            <a:lstStyle/>
            <a:p>
              <a:r>
                <a:rPr lang="en-US" altLang="zh-CN"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98</a:t>
            </a:fld>
            <a:endParaRPr lang="zh-CN" altLang="en-US" dirty="0"/>
          </a:p>
        </p:txBody>
      </p:sp>
      <p:sp>
        <p:nvSpPr>
          <p:cNvPr id="8" name="文字方塊 7">
            <a:extLst>
              <a:ext uri="{FF2B5EF4-FFF2-40B4-BE49-F238E27FC236}">
                <a16:creationId xmlns:a16="http://schemas.microsoft.com/office/drawing/2014/main" id="{374F2C65-5BD7-11A7-E25E-49273E32F2C9}"/>
              </a:ext>
            </a:extLst>
          </p:cNvPr>
          <p:cNvSpPr txBox="1"/>
          <p:nvPr/>
        </p:nvSpPr>
        <p:spPr>
          <a:xfrm>
            <a:off x="720898" y="779087"/>
            <a:ext cx="9784763" cy="2223942"/>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Sample the required public keys A from the equation t = A * s1 + s2</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mode selection in the Sampler module is set to </a:t>
            </a:r>
            <a:r>
              <a:rPr lang="en-US" altLang="zh-TW" dirty="0" err="1">
                <a:latin typeface="Times New Roman" panose="02020603050405020304" pitchFamily="18" charset="0"/>
                <a:cs typeface="Times New Roman" panose="02020603050405020304" pitchFamily="18" charset="0"/>
              </a:rPr>
              <a:t>A_mode</a:t>
            </a:r>
            <a:r>
              <a:rPr lang="en-US" altLang="zh-TW" dirty="0">
                <a:latin typeface="Times New Roman" panose="02020603050405020304" pitchFamily="18" charset="0"/>
                <a:cs typeface="Times New Roman" panose="02020603050405020304" pitchFamily="18" charset="0"/>
              </a:rPr>
              <a:t> (1)</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input sampled data is obtained through the </a:t>
            </a:r>
            <a:r>
              <a:rPr lang="en-US" altLang="zh-TW" dirty="0" err="1">
                <a:latin typeface="Times New Roman" panose="02020603050405020304" pitchFamily="18" charset="0"/>
                <a:cs typeface="Times New Roman" panose="02020603050405020304" pitchFamily="18" charset="0"/>
              </a:rPr>
              <a:t>G_mode</a:t>
            </a:r>
            <a:r>
              <a:rPr lang="en-US" altLang="zh-TW" dirty="0">
                <a:latin typeface="Times New Roman" panose="02020603050405020304" pitchFamily="18" charset="0"/>
                <a:cs typeface="Times New Roman" panose="02020603050405020304" pitchFamily="18" charset="0"/>
              </a:rPr>
              <a:t> (SHAKE128) in the Keccak module</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output sampled data is stored in the A memory of </a:t>
            </a:r>
            <a:r>
              <a:rPr lang="en-US" altLang="zh-TW" dirty="0" err="1">
                <a:latin typeface="Times New Roman" panose="02020603050405020304" pitchFamily="18" charset="0"/>
                <a:cs typeface="Times New Roman" panose="02020603050405020304" pitchFamily="18" charset="0"/>
              </a:rPr>
              <a:t>Data_Mem</a:t>
            </a:r>
            <a:r>
              <a:rPr lang="en-US" altLang="zh-TW" dirty="0">
                <a:latin typeface="Times New Roman" panose="02020603050405020304" pitchFamily="18" charset="0"/>
                <a:cs typeface="Times New Roman" panose="02020603050405020304" pitchFamily="18" charset="0"/>
              </a:rPr>
              <a:t>, controlled by </a:t>
            </a:r>
            <a:r>
              <a:rPr lang="en-US" altLang="zh-TW" dirty="0" err="1">
                <a:latin typeface="Times New Roman" panose="02020603050405020304" pitchFamily="18" charset="0"/>
                <a:cs typeface="Times New Roman" panose="02020603050405020304" pitchFamily="18" charset="0"/>
              </a:rPr>
              <a:t>mem_sel</a:t>
            </a:r>
            <a:endParaRPr lang="zh-TW" altLang="en-US" dirty="0">
              <a:latin typeface="Times New Roman" panose="02020603050405020304" pitchFamily="18" charset="0"/>
              <a:cs typeface="Times New Roman" panose="02020603050405020304" pitchFamily="18" charset="0"/>
            </a:endParaRPr>
          </a:p>
        </p:txBody>
      </p:sp>
      <p:pic>
        <p:nvPicPr>
          <p:cNvPr id="4" name="圖片 3">
            <a:extLst>
              <a:ext uri="{FF2B5EF4-FFF2-40B4-BE49-F238E27FC236}">
                <a16:creationId xmlns:a16="http://schemas.microsoft.com/office/drawing/2014/main" id="{07B9BE14-8C9E-4FEF-8BF4-CE781D0251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3279" y="3267131"/>
            <a:ext cx="6480000" cy="3454343"/>
          </a:xfrm>
          <a:prstGeom prst="rect">
            <a:avLst/>
          </a:prstGeom>
        </p:spPr>
      </p:pic>
    </p:spTree>
    <p:extLst>
      <p:ext uri="{BB962C8B-B14F-4D97-AF65-F5344CB8AC3E}">
        <p14:creationId xmlns:p14="http://schemas.microsoft.com/office/powerpoint/2010/main" val="424797209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3066855" cy="400110"/>
            <a:chOff x="568442" y="319364"/>
            <a:chExt cx="3066855"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2969339" cy="400111"/>
            </a:xfrm>
            <a:prstGeom prst="rect">
              <a:avLst/>
            </a:prstGeom>
            <a:noFill/>
          </p:spPr>
          <p:txBody>
            <a:bodyPr wrap="none" rtlCol="0">
              <a:spAutoFit/>
            </a:bodyPr>
            <a:lstStyle/>
            <a:p>
              <a:r>
                <a:rPr lang="en-US" altLang="zh-CN"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 Block Diagram</a:t>
              </a: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99</a:t>
            </a:fld>
            <a:endParaRPr lang="zh-CN" altLang="en-US" dirty="0"/>
          </a:p>
        </p:txBody>
      </p:sp>
      <p:pic>
        <p:nvPicPr>
          <p:cNvPr id="6" name="圖片 5">
            <a:extLst>
              <a:ext uri="{FF2B5EF4-FFF2-40B4-BE49-F238E27FC236}">
                <a16:creationId xmlns:a16="http://schemas.microsoft.com/office/drawing/2014/main" id="{0672A98E-DF56-4F88-BE74-7B56A62F3CD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6000" y="1166583"/>
            <a:ext cx="10800000" cy="4925568"/>
          </a:xfrm>
          <a:prstGeom prst="rect">
            <a:avLst/>
          </a:prstGeom>
        </p:spPr>
      </p:pic>
    </p:spTree>
    <p:extLst>
      <p:ext uri="{BB962C8B-B14F-4D97-AF65-F5344CB8AC3E}">
        <p14:creationId xmlns:p14="http://schemas.microsoft.com/office/powerpoint/2010/main" val="7879273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1-0428-4"/>
</p:tagLst>
</file>

<file path=ppt/tags/tag2.xml><?xml version="1.0" encoding="utf-8"?>
<p:tagLst xmlns:a="http://schemas.openxmlformats.org/drawingml/2006/main" xmlns:r="http://schemas.openxmlformats.org/officeDocument/2006/relationships" xmlns:p="http://schemas.openxmlformats.org/presentationml/2006/main">
  <p:tag name="PA" val="v3.0.1"/>
</p:tagLst>
</file>

<file path=ppt/tags/tag3.xml><?xml version="1.0" encoding="utf-8"?>
<p:tagLst xmlns:a="http://schemas.openxmlformats.org/drawingml/2006/main" xmlns:r="http://schemas.openxmlformats.org/officeDocument/2006/relationships" xmlns:p="http://schemas.openxmlformats.org/presentationml/2006/main">
  <p:tag name="PA" val="v3.0.1"/>
</p:tagLst>
</file>

<file path=ppt/tags/tag4.xml><?xml version="1.0" encoding="utf-8"?>
<p:tagLst xmlns:a="http://schemas.openxmlformats.org/drawingml/2006/main" xmlns:r="http://schemas.openxmlformats.org/officeDocument/2006/relationships" xmlns:p="http://schemas.openxmlformats.org/presentationml/2006/main">
  <p:tag name="PA" val="v3.0.1"/>
</p:tagLst>
</file>

<file path=ppt/tags/tag5.xml><?xml version="1.0" encoding="utf-8"?>
<p:tagLst xmlns:a="http://schemas.openxmlformats.org/drawingml/2006/main" xmlns:r="http://schemas.openxmlformats.org/officeDocument/2006/relationships" xmlns:p="http://schemas.openxmlformats.org/presentationml/2006/main">
  <p:tag name="PA" val="v3.0.1"/>
</p:tagLst>
</file>

<file path=ppt/tags/tag6.xml><?xml version="1.0" encoding="utf-8"?>
<p:tagLst xmlns:a="http://schemas.openxmlformats.org/drawingml/2006/main" xmlns:r="http://schemas.openxmlformats.org/officeDocument/2006/relationships" xmlns:p="http://schemas.openxmlformats.org/presentationml/2006/main">
  <p:tag name="PA" val="v3.0.1"/>
</p:tagLst>
</file>

<file path=ppt/theme/theme1.xml><?xml version="1.0" encoding="utf-8"?>
<a:theme xmlns:a="http://schemas.openxmlformats.org/drawingml/2006/main" name="千图网海量PPT模板www.58pic.com">
  <a:themeElements>
    <a:clrScheme name="自定义 306">
      <a:dk1>
        <a:sysClr val="windowText" lastClr="000000"/>
      </a:dk1>
      <a:lt1>
        <a:sysClr val="window" lastClr="FFFFFF"/>
      </a:lt1>
      <a:dk2>
        <a:srgbClr val="3F3F3F"/>
      </a:dk2>
      <a:lt2>
        <a:srgbClr val="262626"/>
      </a:lt2>
      <a:accent1>
        <a:srgbClr val="262626"/>
      </a:accent1>
      <a:accent2>
        <a:srgbClr val="3F3F3F"/>
      </a:accent2>
      <a:accent3>
        <a:srgbClr val="262626"/>
      </a:accent3>
      <a:accent4>
        <a:srgbClr val="3F3F3F"/>
      </a:accent4>
      <a:accent5>
        <a:srgbClr val="262626"/>
      </a:accent5>
      <a:accent6>
        <a:srgbClr val="3F3F3F"/>
      </a:accent6>
      <a:hlink>
        <a:srgbClr val="0563C1"/>
      </a:hlink>
      <a:folHlink>
        <a:srgbClr val="954F72"/>
      </a:folHlink>
    </a:clrScheme>
    <a:fontScheme name="Temp">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45361</TotalTime>
  <Words>17228</Words>
  <Application>Microsoft Office PowerPoint</Application>
  <PresentationFormat>寬螢幕</PresentationFormat>
  <Paragraphs>10785</Paragraphs>
  <Slides>144</Slides>
  <Notes>144</Notes>
  <HiddenSlides>76</HiddenSlides>
  <MMClips>0</MMClips>
  <ScaleCrop>false</ScaleCrop>
  <HeadingPairs>
    <vt:vector size="8" baseType="variant">
      <vt:variant>
        <vt:lpstr>使用字型</vt:lpstr>
      </vt:variant>
      <vt:variant>
        <vt:i4>10</vt:i4>
      </vt:variant>
      <vt:variant>
        <vt:lpstr>佈景主題</vt:lpstr>
      </vt:variant>
      <vt:variant>
        <vt:i4>1</vt:i4>
      </vt:variant>
      <vt:variant>
        <vt:lpstr>內嵌 OLE 伺服程式</vt:lpstr>
      </vt:variant>
      <vt:variant>
        <vt:i4>1</vt:i4>
      </vt:variant>
      <vt:variant>
        <vt:lpstr>投影片標題</vt:lpstr>
      </vt:variant>
      <vt:variant>
        <vt:i4>144</vt:i4>
      </vt:variant>
    </vt:vector>
  </HeadingPairs>
  <TitlesOfParts>
    <vt:vector size="156" baseType="lpstr">
      <vt:lpstr>-apple-system</vt:lpstr>
      <vt:lpstr>inherit</vt:lpstr>
      <vt:lpstr>微软雅黑</vt:lpstr>
      <vt:lpstr>汉仪丫丫体简</vt:lpstr>
      <vt:lpstr>微軟正黑體</vt:lpstr>
      <vt:lpstr>Arial</vt:lpstr>
      <vt:lpstr>Calibri</vt:lpstr>
      <vt:lpstr>Cambria Math</vt:lpstr>
      <vt:lpstr>Times New Roman</vt:lpstr>
      <vt:lpstr>Wingdings</vt:lpstr>
      <vt:lpstr>千图网海量PPT模板www.58pic.com</vt:lpstr>
      <vt:lpstr>Visio</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优品PPT</dc:creator>
  <dc:description>http://www.ypppt.com/</dc:description>
  <cp:lastModifiedBy>450A 蘇柏丞</cp:lastModifiedBy>
  <cp:revision>428</cp:revision>
  <dcterms:created xsi:type="dcterms:W3CDTF">2015-05-05T08:02:14Z</dcterms:created>
  <dcterms:modified xsi:type="dcterms:W3CDTF">2025-05-08T18:23:46Z</dcterms:modified>
</cp:coreProperties>
</file>